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7.xml" ContentType="application/vnd.openxmlformats-officedocument.presentationml.notesSlide+xml"/>
  <Override PartName="/ppt/tags/tag76.xml" ContentType="application/vnd.openxmlformats-officedocument.presentationml.tags+xml"/>
  <Override PartName="/ppt/notesSlides/notesSlide18.xml" ContentType="application/vnd.openxmlformats-officedocument.presentationml.notesSlide+xml"/>
  <Override PartName="/ppt/tags/tag77.xml" ContentType="application/vnd.openxmlformats-officedocument.presentationml.tags+xml"/>
  <Override PartName="/ppt/notesSlides/notesSlide19.xml" ContentType="application/vnd.openxmlformats-officedocument.presentationml.notesSlide+xml"/>
  <Override PartName="/ppt/tags/tag78.xml" ContentType="application/vnd.openxmlformats-officedocument.presentationml.tags+xml"/>
  <Override PartName="/ppt/notesSlides/notesSlide20.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22.xml" ContentType="application/vnd.openxmlformats-officedocument.presentationml.notesSlide+xml"/>
  <Override PartName="/ppt/tags/tag83.xml" ContentType="application/vnd.openxmlformats-officedocument.presentationml.tags+xml"/>
  <Override PartName="/ppt/notesSlides/notesSlide23.xml" ContentType="application/vnd.openxmlformats-officedocument.presentationml.notesSlide+xml"/>
  <Override PartName="/ppt/tags/tag84.xml" ContentType="application/vnd.openxmlformats-officedocument.presentationml.tags+xml"/>
  <Override PartName="/ppt/notesSlides/notesSlide24.xml" ContentType="application/vnd.openxmlformats-officedocument.presentationml.notesSlide+xml"/>
  <Override PartName="/ppt/tags/tag85.xml" ContentType="application/vnd.openxmlformats-officedocument.presentationml.tags+xml"/>
  <Override PartName="/ppt/notesSlides/notesSlide2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6.xml" ContentType="application/vnd.openxmlformats-officedocument.presentationml.notesSlide+xml"/>
  <Override PartName="/ppt/tags/tag89.xml" ContentType="application/vnd.openxmlformats-officedocument.presentationml.tags+xml"/>
  <Override PartName="/ppt/notesSlides/notesSlide2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9.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30.xml" ContentType="application/vnd.openxmlformats-officedocument.presentationml.notesSlide+xml"/>
  <Override PartName="/ppt/tags/tag102.xml" ContentType="application/vnd.openxmlformats-officedocument.presentationml.tags+xml"/>
  <Override PartName="/ppt/notesSlides/notesSlide31.xml" ContentType="application/vnd.openxmlformats-officedocument.presentationml.notesSlide+xml"/>
  <Override PartName="/ppt/tags/tag103.xml" ContentType="application/vnd.openxmlformats-officedocument.presentationml.tags+xml"/>
  <Override PartName="/ppt/notesSlides/notesSlide3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33.xml" ContentType="application/vnd.openxmlformats-officedocument.presentationml.notesSlide+xml"/>
  <Override PartName="/ppt/tags/tag109.xml" ContentType="application/vnd.openxmlformats-officedocument.presentationml.tags+xml"/>
  <Override PartName="/ppt/notesSlides/notesSlide34.xml" ContentType="application/vnd.openxmlformats-officedocument.presentationml.notesSlide+xml"/>
  <Override PartName="/ppt/tags/tag110.xml" ContentType="application/vnd.openxmlformats-officedocument.presentationml.tags+xml"/>
  <Override PartName="/ppt/notesSlides/notesSlide35.xml" ContentType="application/vnd.openxmlformats-officedocument.presentationml.notesSlide+xml"/>
  <Override PartName="/ppt/tags/tag111.xml" ContentType="application/vnd.openxmlformats-officedocument.presentationml.tags+xml"/>
  <Override PartName="/ppt/notesSlides/notesSlide36.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7.xml" ContentType="application/vnd.openxmlformats-officedocument.presentationml.notesSlide+xml"/>
  <Override PartName="/ppt/tags/tag116.xml" ContentType="application/vnd.openxmlformats-officedocument.presentationml.tags+xml"/>
  <Override PartName="/ppt/notesSlides/notesSlide38.xml" ContentType="application/vnd.openxmlformats-officedocument.presentationml.notesSlide+xml"/>
  <Override PartName="/ppt/tags/tag117.xml" ContentType="application/vnd.openxmlformats-officedocument.presentationml.tags+xml"/>
  <Override PartName="/ppt/notesSlides/notesSlide39.xml" ContentType="application/vnd.openxmlformats-officedocument.presentationml.notesSlide+xml"/>
  <Override PartName="/ppt/tags/tag118.xml" ContentType="application/vnd.openxmlformats-officedocument.presentationml.tags+xml"/>
  <Override PartName="/ppt/notesSlides/notesSlide40.xml" ContentType="application/vnd.openxmlformats-officedocument.presentationml.notesSlide+xml"/>
  <Override PartName="/ppt/tags/tag119.xml" ContentType="application/vnd.openxmlformats-officedocument.presentationml.tags+xml"/>
  <Override PartName="/ppt/notesSlides/notesSlide41.xml" ContentType="application/vnd.openxmlformats-officedocument.presentationml.notesSlide+xml"/>
  <Override PartName="/ppt/tags/tag120.xml" ContentType="application/vnd.openxmlformats-officedocument.presentationml.tags+xml"/>
  <Override PartName="/ppt/notesSlides/notesSlide42.xml" ContentType="application/vnd.openxmlformats-officedocument.presentationml.notesSlide+xml"/>
  <Override PartName="/ppt/tags/tag121.xml" ContentType="application/vnd.openxmlformats-officedocument.presentationml.tags+xml"/>
  <Override PartName="/ppt/notesSlides/notesSlide43.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44.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45.xml" ContentType="application/vnd.openxmlformats-officedocument.presentationml.notesSlide+xml"/>
  <Override PartName="/ppt/tags/tag133.xml" ContentType="application/vnd.openxmlformats-officedocument.presentationml.tags+xml"/>
  <Override PartName="/ppt/notesSlides/notesSlide46.xml" ContentType="application/vnd.openxmlformats-officedocument.presentationml.notesSlide+xml"/>
  <Override PartName="/ppt/tags/tag134.xml" ContentType="application/vnd.openxmlformats-officedocument.presentationml.tags+xml"/>
  <Override PartName="/ppt/notesSlides/notesSlide47.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7"/>
  </p:notesMasterIdLst>
  <p:handoutMasterIdLst>
    <p:handoutMasterId r:id="rId88"/>
  </p:handoutMasterIdLst>
  <p:sldIdLst>
    <p:sldId id="473" r:id="rId2"/>
    <p:sldId id="360" r:id="rId3"/>
    <p:sldId id="288" r:id="rId4"/>
    <p:sldId id="328" r:id="rId5"/>
    <p:sldId id="334" r:id="rId6"/>
    <p:sldId id="330" r:id="rId7"/>
    <p:sldId id="332" r:id="rId8"/>
    <p:sldId id="342" r:id="rId9"/>
    <p:sldId id="336" r:id="rId10"/>
    <p:sldId id="337" r:id="rId11"/>
    <p:sldId id="343" r:id="rId12"/>
    <p:sldId id="361" r:id="rId13"/>
    <p:sldId id="345" r:id="rId14"/>
    <p:sldId id="346" r:id="rId15"/>
    <p:sldId id="356" r:id="rId16"/>
    <p:sldId id="357" r:id="rId17"/>
    <p:sldId id="364" r:id="rId18"/>
    <p:sldId id="347" r:id="rId19"/>
    <p:sldId id="362" r:id="rId20"/>
    <p:sldId id="348" r:id="rId21"/>
    <p:sldId id="352" r:id="rId22"/>
    <p:sldId id="349" r:id="rId23"/>
    <p:sldId id="350"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84" r:id="rId44"/>
    <p:sldId id="386" r:id="rId45"/>
    <p:sldId id="387" r:id="rId46"/>
    <p:sldId id="388" r:id="rId47"/>
    <p:sldId id="398" r:id="rId48"/>
    <p:sldId id="399" r:id="rId49"/>
    <p:sldId id="401" r:id="rId50"/>
    <p:sldId id="402" r:id="rId51"/>
    <p:sldId id="403" r:id="rId52"/>
    <p:sldId id="404" r:id="rId53"/>
    <p:sldId id="407" r:id="rId54"/>
    <p:sldId id="409" r:id="rId55"/>
    <p:sldId id="410" r:id="rId56"/>
    <p:sldId id="411" r:id="rId57"/>
    <p:sldId id="412" r:id="rId58"/>
    <p:sldId id="413" r:id="rId59"/>
    <p:sldId id="414" r:id="rId60"/>
    <p:sldId id="415" r:id="rId61"/>
    <p:sldId id="416" r:id="rId62"/>
    <p:sldId id="441" r:id="rId63"/>
    <p:sldId id="442" r:id="rId64"/>
    <p:sldId id="443" r:id="rId65"/>
    <p:sldId id="444" r:id="rId66"/>
    <p:sldId id="445" r:id="rId67"/>
    <p:sldId id="446" r:id="rId68"/>
    <p:sldId id="448" r:id="rId69"/>
    <p:sldId id="449" r:id="rId70"/>
    <p:sldId id="450" r:id="rId71"/>
    <p:sldId id="452" r:id="rId72"/>
    <p:sldId id="455" r:id="rId73"/>
    <p:sldId id="458" r:id="rId74"/>
    <p:sldId id="459" r:id="rId75"/>
    <p:sldId id="461" r:id="rId76"/>
    <p:sldId id="462" r:id="rId77"/>
    <p:sldId id="463" r:id="rId78"/>
    <p:sldId id="464" r:id="rId79"/>
    <p:sldId id="472" r:id="rId80"/>
    <p:sldId id="466" r:id="rId81"/>
    <p:sldId id="467" r:id="rId82"/>
    <p:sldId id="468" r:id="rId83"/>
    <p:sldId id="469" r:id="rId84"/>
    <p:sldId id="470" r:id="rId85"/>
    <p:sldId id="471" r:id="rId86"/>
  </p:sldIdLst>
  <p:sldSz cx="9144000" cy="6858000" type="screen4x3"/>
  <p:notesSz cx="7315200" cy="9601200"/>
  <p:custDataLst>
    <p:tags r:id="rId89"/>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676" autoAdjust="0"/>
  </p:normalViewPr>
  <p:slideViewPr>
    <p:cSldViewPr>
      <p:cViewPr varScale="1">
        <p:scale>
          <a:sx n="77" d="100"/>
          <a:sy n="77" d="100"/>
        </p:scale>
        <p:origin x="100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43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hdr" sz="quarter"/>
          </p:nvPr>
        </p:nvSpPr>
        <p:spPr bwMode="auto">
          <a:xfrm>
            <a:off x="609600" y="38100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r>
              <a:rPr lang="en-US"/>
              <a:t>Tropical Horticulture: Lecture 17</a:t>
            </a:r>
          </a:p>
        </p:txBody>
      </p:sp>
      <p:sp>
        <p:nvSpPr>
          <p:cNvPr id="254979"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254980"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254981" name="Rectangle 5"/>
          <p:cNvSpPr>
            <a:spLocks noGrp="1" noChangeArrowheads="1"/>
          </p:cNvSpPr>
          <p:nvPr>
            <p:ph type="sldNum" sz="quarter" idx="3"/>
          </p:nvPr>
        </p:nvSpPr>
        <p:spPr bwMode="auto">
          <a:xfrm>
            <a:off x="3581400" y="876300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3A7A2ECA-CCF8-4B4E-A249-6B4B4E6B57CC}" type="slidenum">
              <a:rPr lang="en-US"/>
              <a:pPr/>
              <a:t>‹#›</a:t>
            </a:fld>
            <a:endParaRPr lang="en-US"/>
          </a:p>
        </p:txBody>
      </p:sp>
    </p:spTree>
    <p:extLst>
      <p:ext uri="{BB962C8B-B14F-4D97-AF65-F5344CB8AC3E}">
        <p14:creationId xmlns:p14="http://schemas.microsoft.com/office/powerpoint/2010/main" val="3191655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r>
              <a:rPr lang="en-US"/>
              <a:t>Tropical Horticulture: Lecture 17</a:t>
            </a:r>
          </a:p>
        </p:txBody>
      </p:sp>
      <p:sp>
        <p:nvSpPr>
          <p:cNvPr id="59395"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593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8"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9399"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73C2A946-F9E8-419C-BEE4-3E68194B4EF3}" type="slidenum">
              <a:rPr lang="en-US"/>
              <a:pPr/>
              <a:t>‹#›</a:t>
            </a:fld>
            <a:endParaRPr lang="en-US"/>
          </a:p>
        </p:txBody>
      </p:sp>
    </p:spTree>
    <p:extLst>
      <p:ext uri="{BB962C8B-B14F-4D97-AF65-F5344CB8AC3E}">
        <p14:creationId xmlns:p14="http://schemas.microsoft.com/office/powerpoint/2010/main" val="155042632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Tropical Horticulture: Lecture 17</a:t>
            </a:r>
          </a:p>
        </p:txBody>
      </p:sp>
      <p:sp>
        <p:nvSpPr>
          <p:cNvPr id="7" name="Rectangle 7"/>
          <p:cNvSpPr>
            <a:spLocks noGrp="1" noChangeArrowheads="1"/>
          </p:cNvSpPr>
          <p:nvPr>
            <p:ph type="sldNum" sz="quarter" idx="5"/>
          </p:nvPr>
        </p:nvSpPr>
        <p:spPr>
          <a:ln/>
        </p:spPr>
        <p:txBody>
          <a:bodyPr/>
          <a:lstStyle/>
          <a:p>
            <a:fld id="{6F0FEEC9-DD29-44AD-99AA-9E1164061969}" type="slidenum">
              <a:rPr lang="en-US"/>
              <a:pPr/>
              <a:t>2</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328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Tropical Horticulture: Lecture 17</a:t>
            </a:r>
          </a:p>
        </p:txBody>
      </p:sp>
      <p:sp>
        <p:nvSpPr>
          <p:cNvPr id="7" name="Rectangle 7"/>
          <p:cNvSpPr>
            <a:spLocks noGrp="1" noChangeArrowheads="1"/>
          </p:cNvSpPr>
          <p:nvPr>
            <p:ph type="sldNum" sz="quarter" idx="5"/>
          </p:nvPr>
        </p:nvSpPr>
        <p:spPr>
          <a:ln/>
        </p:spPr>
        <p:txBody>
          <a:bodyPr/>
          <a:lstStyle/>
          <a:p>
            <a:fld id="{EFB0075C-A24C-422B-8478-11B2C7A0F206}" type="slidenum">
              <a:rPr lang="en-US"/>
              <a:pPr/>
              <a:t>11</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7510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Tropical Horticulture: Lecture 17</a:t>
            </a:r>
          </a:p>
        </p:txBody>
      </p:sp>
      <p:sp>
        <p:nvSpPr>
          <p:cNvPr id="7" name="Rectangle 7"/>
          <p:cNvSpPr>
            <a:spLocks noGrp="1" noChangeArrowheads="1"/>
          </p:cNvSpPr>
          <p:nvPr>
            <p:ph type="sldNum" sz="quarter" idx="5"/>
          </p:nvPr>
        </p:nvSpPr>
        <p:spPr>
          <a:ln/>
        </p:spPr>
        <p:txBody>
          <a:bodyPr/>
          <a:lstStyle/>
          <a:p>
            <a:fld id="{C8A4A7E5-758A-49A4-AECA-E13C22D60AA2}" type="slidenum">
              <a:rPr lang="en-US"/>
              <a:pPr/>
              <a:t>13</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95768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Tropical Horticulture: Lecture 17</a:t>
            </a:r>
          </a:p>
        </p:txBody>
      </p:sp>
      <p:sp>
        <p:nvSpPr>
          <p:cNvPr id="7" name="Rectangle 7"/>
          <p:cNvSpPr>
            <a:spLocks noGrp="1" noChangeArrowheads="1"/>
          </p:cNvSpPr>
          <p:nvPr>
            <p:ph type="sldNum" sz="quarter" idx="5"/>
          </p:nvPr>
        </p:nvSpPr>
        <p:spPr>
          <a:ln/>
        </p:spPr>
        <p:txBody>
          <a:bodyPr/>
          <a:lstStyle/>
          <a:p>
            <a:fld id="{9AB115A3-4E61-4708-81A9-0F32CBDA48AB}" type="slidenum">
              <a:rPr lang="en-US"/>
              <a:pPr/>
              <a:t>14</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3358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Tropical Horticulture: Lecture 17</a:t>
            </a:r>
          </a:p>
        </p:txBody>
      </p:sp>
      <p:sp>
        <p:nvSpPr>
          <p:cNvPr id="7" name="Rectangle 7"/>
          <p:cNvSpPr>
            <a:spLocks noGrp="1" noChangeArrowheads="1"/>
          </p:cNvSpPr>
          <p:nvPr>
            <p:ph type="sldNum" sz="quarter" idx="5"/>
          </p:nvPr>
        </p:nvSpPr>
        <p:spPr>
          <a:ln/>
        </p:spPr>
        <p:txBody>
          <a:bodyPr/>
          <a:lstStyle/>
          <a:p>
            <a:fld id="{AB02EA14-3C7A-4D78-A8BD-E5DD1125EDF6}" type="slidenum">
              <a:rPr lang="en-US"/>
              <a:pPr/>
              <a:t>18</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33079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Tropical Horticulture: Lecture 17</a:t>
            </a:r>
          </a:p>
        </p:txBody>
      </p:sp>
      <p:sp>
        <p:nvSpPr>
          <p:cNvPr id="7" name="Rectangle 7"/>
          <p:cNvSpPr>
            <a:spLocks noGrp="1" noChangeArrowheads="1"/>
          </p:cNvSpPr>
          <p:nvPr>
            <p:ph type="sldNum" sz="quarter" idx="5"/>
          </p:nvPr>
        </p:nvSpPr>
        <p:spPr>
          <a:ln/>
        </p:spPr>
        <p:txBody>
          <a:bodyPr/>
          <a:lstStyle/>
          <a:p>
            <a:fld id="{1CBE5435-5304-4791-8D9D-EA9C98763489}" type="slidenum">
              <a:rPr lang="en-US"/>
              <a:pPr/>
              <a:t>20</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52973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Tropical Horticulture: Lecture 17</a:t>
            </a:r>
          </a:p>
        </p:txBody>
      </p:sp>
      <p:sp>
        <p:nvSpPr>
          <p:cNvPr id="7" name="Rectangle 7"/>
          <p:cNvSpPr>
            <a:spLocks noGrp="1" noChangeArrowheads="1"/>
          </p:cNvSpPr>
          <p:nvPr>
            <p:ph type="sldNum" sz="quarter" idx="5"/>
          </p:nvPr>
        </p:nvSpPr>
        <p:spPr>
          <a:ln/>
        </p:spPr>
        <p:txBody>
          <a:bodyPr/>
          <a:lstStyle/>
          <a:p>
            <a:fld id="{10B1DE56-0669-4B90-8C75-B0C9586B0F86}" type="slidenum">
              <a:rPr lang="en-US"/>
              <a:pPr/>
              <a:t>21</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0293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Tropical Horticulture: Lecture 17</a:t>
            </a:r>
          </a:p>
        </p:txBody>
      </p:sp>
      <p:sp>
        <p:nvSpPr>
          <p:cNvPr id="7" name="Rectangle 7"/>
          <p:cNvSpPr>
            <a:spLocks noGrp="1" noChangeArrowheads="1"/>
          </p:cNvSpPr>
          <p:nvPr>
            <p:ph type="sldNum" sz="quarter" idx="5"/>
          </p:nvPr>
        </p:nvSpPr>
        <p:spPr>
          <a:ln/>
        </p:spPr>
        <p:txBody>
          <a:bodyPr/>
          <a:lstStyle/>
          <a:p>
            <a:fld id="{96A631D8-AFEF-4F82-8A12-F3423E1533E8}" type="slidenum">
              <a:rPr lang="en-US"/>
              <a:pPr/>
              <a:t>22</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2305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Tropical Horticulture: Lecture 17</a:t>
            </a:r>
          </a:p>
        </p:txBody>
      </p:sp>
      <p:sp>
        <p:nvSpPr>
          <p:cNvPr id="7" name="Rectangle 7"/>
          <p:cNvSpPr>
            <a:spLocks noGrp="1" noChangeArrowheads="1"/>
          </p:cNvSpPr>
          <p:nvPr>
            <p:ph type="sldNum" sz="quarter" idx="5"/>
          </p:nvPr>
        </p:nvSpPr>
        <p:spPr>
          <a:ln/>
        </p:spPr>
        <p:txBody>
          <a:bodyPr/>
          <a:lstStyle/>
          <a:p>
            <a:fld id="{7AA2F5A9-57D5-42F6-BE35-B4AFDC968965}" type="slidenum">
              <a:rPr lang="en-US"/>
              <a:pPr/>
              <a:t>23</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5568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092A160B-3350-468D-8F75-E367D488FA7A}" type="slidenum">
              <a:rPr lang="en-US" altLang="en-US"/>
              <a:pPr/>
              <a:t>24</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85988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9BC6982A-184C-462E-B9F2-708445ADE7D6}" type="slidenum">
              <a:rPr lang="en-US" altLang="en-US"/>
              <a:pPr/>
              <a:t>25</a:t>
            </a:fld>
            <a:endParaRPr lang="en-US" alt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882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Tropical Horticulture: Lecture 17</a:t>
            </a:r>
          </a:p>
        </p:txBody>
      </p:sp>
      <p:sp>
        <p:nvSpPr>
          <p:cNvPr id="7" name="Rectangle 7"/>
          <p:cNvSpPr>
            <a:spLocks noGrp="1" noChangeArrowheads="1"/>
          </p:cNvSpPr>
          <p:nvPr>
            <p:ph type="sldNum" sz="quarter" idx="5"/>
          </p:nvPr>
        </p:nvSpPr>
        <p:spPr>
          <a:ln/>
        </p:spPr>
        <p:txBody>
          <a:bodyPr/>
          <a:lstStyle/>
          <a:p>
            <a:fld id="{2BF7F637-D252-4868-A741-4C062DCF22DB}" type="slidenum">
              <a:rPr lang="en-US"/>
              <a:pPr/>
              <a:t>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7586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33EA30A0-7266-449A-8727-036D65780C70}" type="slidenum">
              <a:rPr lang="en-US" altLang="en-US"/>
              <a:pPr/>
              <a:t>26</a:t>
            </a:fld>
            <a:endParaRPr lang="en-US" alt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44894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A05F9F29-B46E-497D-8908-594B9E2E9C36}" type="slidenum">
              <a:rPr lang="en-US" altLang="en-US"/>
              <a:pPr/>
              <a:t>28</a:t>
            </a:fld>
            <a:endParaRPr lang="en-US" alt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73216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4220BA6D-F4AA-4EA9-8E06-70F67F7DA740}" type="slidenum">
              <a:rPr lang="en-US" altLang="en-US"/>
              <a:pPr/>
              <a:t>30</a:t>
            </a:fld>
            <a:endParaRPr lang="en-US" alt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87679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150699D0-E18C-4825-9AB0-EDCE71A933AC}" type="slidenum">
              <a:rPr lang="en-US" altLang="en-US"/>
              <a:pPr/>
              <a:t>31</a:t>
            </a:fld>
            <a:endParaRPr lang="en-US" alt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30134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93EFDF1E-A60B-47AD-A731-0CDB05983F6D}" type="slidenum">
              <a:rPr lang="en-US" altLang="en-US"/>
              <a:pPr/>
              <a:t>32</a:t>
            </a:fld>
            <a:endParaRPr lang="en-US" alt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91927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DE2F3E82-2E6F-4AD8-89E5-944383E597B9}" type="slidenum">
              <a:rPr lang="en-US" altLang="en-US"/>
              <a:pPr/>
              <a:t>33</a:t>
            </a:fld>
            <a:endParaRPr lang="en-US" alt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30006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4558D698-28BA-4C87-BA21-AD374A4B559C}" type="slidenum">
              <a:rPr lang="en-US" altLang="en-US"/>
              <a:pPr/>
              <a:t>36</a:t>
            </a:fld>
            <a:endParaRPr lang="en-US" alt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2405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8DDD30DB-6DB5-4805-872C-AA04A369A7D8}" type="slidenum">
              <a:rPr lang="en-US" altLang="en-US"/>
              <a:pPr/>
              <a:t>37</a:t>
            </a:fld>
            <a:endParaRPr lang="en-US" alt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15573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193AE7AD-A9A1-40D3-B070-755E15E10B0D}" type="slidenum">
              <a:rPr lang="en-US" altLang="en-US"/>
              <a:pPr/>
              <a:t>42</a:t>
            </a:fld>
            <a:endParaRPr lang="en-US" alt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62729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68944797-8137-414D-880C-A7D10A0DFD49}" type="slidenum">
              <a:rPr lang="en-US" altLang="en-US"/>
              <a:pPr/>
              <a:t>47</a:t>
            </a:fld>
            <a:endParaRPr lang="en-US" alt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5964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Tropical Horticulture: Lecture 17</a:t>
            </a:r>
          </a:p>
        </p:txBody>
      </p:sp>
      <p:sp>
        <p:nvSpPr>
          <p:cNvPr id="7" name="Rectangle 7"/>
          <p:cNvSpPr>
            <a:spLocks noGrp="1" noChangeArrowheads="1"/>
          </p:cNvSpPr>
          <p:nvPr>
            <p:ph type="sldNum" sz="quarter" idx="5"/>
          </p:nvPr>
        </p:nvSpPr>
        <p:spPr>
          <a:ln/>
        </p:spPr>
        <p:txBody>
          <a:bodyPr/>
          <a:lstStyle/>
          <a:p>
            <a:fld id="{B12CFDB0-6AAF-4C14-A929-0081155B3BCB}" type="slidenum">
              <a:rPr lang="en-US"/>
              <a:pPr/>
              <a:t>4</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5971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177ABE37-BA38-4A96-8EEA-B75032B031E9}" type="slidenum">
              <a:rPr lang="en-US" altLang="en-US"/>
              <a:pPr/>
              <a:t>49</a:t>
            </a:fld>
            <a:endParaRPr lang="en-US" alt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4455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67BF5FC4-6666-4317-8BD0-39ED853DE5B9}" type="slidenum">
              <a:rPr lang="en-US" altLang="en-US"/>
              <a:pPr/>
              <a:t>50</a:t>
            </a:fld>
            <a:endParaRPr lang="en-US" alt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26894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F6EBF8BF-E02A-4CCC-99FE-CA4726A01C23}" type="slidenum">
              <a:rPr lang="en-US" altLang="en-US"/>
              <a:pPr/>
              <a:t>51</a:t>
            </a:fld>
            <a:endParaRPr lang="en-US" alt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53885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678744E2-4295-4D15-BC33-FB1DA7910B18}" type="slidenum">
              <a:rPr lang="en-US" altLang="en-US"/>
              <a:pPr/>
              <a:t>56</a:t>
            </a:fld>
            <a:endParaRPr lang="en-US" alt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30943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B0485A24-B6B7-42A7-BEB0-1B2E3B6B55FE}" type="slidenum">
              <a:rPr lang="en-US" altLang="en-US"/>
              <a:pPr/>
              <a:t>57</a:t>
            </a:fld>
            <a:endParaRPr lang="en-US" alt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91164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6FD59767-D422-429C-819D-05D3C4108A23}" type="slidenum">
              <a:rPr lang="en-US" altLang="en-US"/>
              <a:pPr/>
              <a:t>58</a:t>
            </a:fld>
            <a:endParaRPr lang="en-US" alt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205436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Tropical Horticulture: Lecture 18</a:t>
            </a:r>
          </a:p>
        </p:txBody>
      </p:sp>
      <p:sp>
        <p:nvSpPr>
          <p:cNvPr id="7" name="Rectangle 7"/>
          <p:cNvSpPr>
            <a:spLocks noGrp="1" noChangeArrowheads="1"/>
          </p:cNvSpPr>
          <p:nvPr>
            <p:ph type="sldNum" sz="quarter" idx="5"/>
          </p:nvPr>
        </p:nvSpPr>
        <p:spPr>
          <a:ln/>
        </p:spPr>
        <p:txBody>
          <a:bodyPr/>
          <a:lstStyle/>
          <a:p>
            <a:fld id="{9BD353D5-8E6F-4744-B55C-A838A19C358F}" type="slidenum">
              <a:rPr lang="en-US" altLang="en-US"/>
              <a:pPr/>
              <a:t>59</a:t>
            </a:fld>
            <a:endParaRPr lang="en-US" alt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09531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Lecture 19</a:t>
            </a:r>
          </a:p>
        </p:txBody>
      </p:sp>
      <p:sp>
        <p:nvSpPr>
          <p:cNvPr id="7" name="Rectangle 7"/>
          <p:cNvSpPr>
            <a:spLocks noGrp="1" noChangeArrowheads="1"/>
          </p:cNvSpPr>
          <p:nvPr>
            <p:ph type="sldNum" sz="quarter" idx="5"/>
          </p:nvPr>
        </p:nvSpPr>
        <p:spPr>
          <a:ln/>
        </p:spPr>
        <p:txBody>
          <a:bodyPr/>
          <a:lstStyle/>
          <a:p>
            <a:fld id="{3EA8BE90-9B42-4BBD-9ECA-C1D77FEF9B5A}" type="slidenum">
              <a:rPr lang="en-US"/>
              <a:pPr/>
              <a:t>63</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16702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Lecture 19</a:t>
            </a:r>
          </a:p>
        </p:txBody>
      </p:sp>
      <p:sp>
        <p:nvSpPr>
          <p:cNvPr id="7" name="Rectangle 7"/>
          <p:cNvSpPr>
            <a:spLocks noGrp="1" noChangeArrowheads="1"/>
          </p:cNvSpPr>
          <p:nvPr>
            <p:ph type="sldNum" sz="quarter" idx="5"/>
          </p:nvPr>
        </p:nvSpPr>
        <p:spPr>
          <a:ln/>
        </p:spPr>
        <p:txBody>
          <a:bodyPr/>
          <a:lstStyle/>
          <a:p>
            <a:fld id="{F63440C1-F3FC-4292-A796-2E3B0A873ED9}" type="slidenum">
              <a:rPr lang="en-US"/>
              <a:pPr/>
              <a:t>64</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6315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Lecture 19</a:t>
            </a:r>
          </a:p>
        </p:txBody>
      </p:sp>
      <p:sp>
        <p:nvSpPr>
          <p:cNvPr id="7" name="Rectangle 7"/>
          <p:cNvSpPr>
            <a:spLocks noGrp="1" noChangeArrowheads="1"/>
          </p:cNvSpPr>
          <p:nvPr>
            <p:ph type="sldNum" sz="quarter" idx="5"/>
          </p:nvPr>
        </p:nvSpPr>
        <p:spPr>
          <a:ln/>
        </p:spPr>
        <p:txBody>
          <a:bodyPr/>
          <a:lstStyle/>
          <a:p>
            <a:fld id="{460D0457-649C-4252-B370-3A6841D325D8}" type="slidenum">
              <a:rPr lang="en-US"/>
              <a:pPr/>
              <a:t>65</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5649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Tropical Horticulture: Lecture 17</a:t>
            </a:r>
          </a:p>
        </p:txBody>
      </p:sp>
      <p:sp>
        <p:nvSpPr>
          <p:cNvPr id="7" name="Rectangle 7"/>
          <p:cNvSpPr>
            <a:spLocks noGrp="1" noChangeArrowheads="1"/>
          </p:cNvSpPr>
          <p:nvPr>
            <p:ph type="sldNum" sz="quarter" idx="5"/>
          </p:nvPr>
        </p:nvSpPr>
        <p:spPr>
          <a:ln/>
        </p:spPr>
        <p:txBody>
          <a:bodyPr/>
          <a:lstStyle/>
          <a:p>
            <a:fld id="{FD6E3445-4F24-4901-8ECA-E7E9FAF3165C}" type="slidenum">
              <a:rPr lang="en-US"/>
              <a:pPr/>
              <a:t>5</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8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Lecture 19</a:t>
            </a:r>
          </a:p>
        </p:txBody>
      </p:sp>
      <p:sp>
        <p:nvSpPr>
          <p:cNvPr id="7" name="Rectangle 7"/>
          <p:cNvSpPr>
            <a:spLocks noGrp="1" noChangeArrowheads="1"/>
          </p:cNvSpPr>
          <p:nvPr>
            <p:ph type="sldNum" sz="quarter" idx="5"/>
          </p:nvPr>
        </p:nvSpPr>
        <p:spPr>
          <a:ln/>
        </p:spPr>
        <p:txBody>
          <a:bodyPr/>
          <a:lstStyle/>
          <a:p>
            <a:fld id="{11358DA8-5849-4318-8545-2F55EFE09079}" type="slidenum">
              <a:rPr lang="en-US"/>
              <a:pPr/>
              <a:t>66</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32209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Lecture 19</a:t>
            </a:r>
          </a:p>
        </p:txBody>
      </p:sp>
      <p:sp>
        <p:nvSpPr>
          <p:cNvPr id="7" name="Rectangle 7"/>
          <p:cNvSpPr>
            <a:spLocks noGrp="1" noChangeArrowheads="1"/>
          </p:cNvSpPr>
          <p:nvPr>
            <p:ph type="sldNum" sz="quarter" idx="5"/>
          </p:nvPr>
        </p:nvSpPr>
        <p:spPr>
          <a:ln/>
        </p:spPr>
        <p:txBody>
          <a:bodyPr/>
          <a:lstStyle/>
          <a:p>
            <a:fld id="{1179B6DD-F548-4453-B04E-EFA525339BB7}" type="slidenum">
              <a:rPr lang="en-US"/>
              <a:pPr/>
              <a:t>67</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71996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Lecture 19</a:t>
            </a:r>
          </a:p>
        </p:txBody>
      </p:sp>
      <p:sp>
        <p:nvSpPr>
          <p:cNvPr id="7" name="Rectangle 7"/>
          <p:cNvSpPr>
            <a:spLocks noGrp="1" noChangeArrowheads="1"/>
          </p:cNvSpPr>
          <p:nvPr>
            <p:ph type="sldNum" sz="quarter" idx="5"/>
          </p:nvPr>
        </p:nvSpPr>
        <p:spPr>
          <a:ln/>
        </p:spPr>
        <p:txBody>
          <a:bodyPr/>
          <a:lstStyle/>
          <a:p>
            <a:fld id="{5949B766-E462-4C29-A986-CF117861A2D3}" type="slidenum">
              <a:rPr lang="en-US"/>
              <a:pPr/>
              <a:t>68</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53268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Lecture 19</a:t>
            </a:r>
          </a:p>
        </p:txBody>
      </p:sp>
      <p:sp>
        <p:nvSpPr>
          <p:cNvPr id="7" name="Rectangle 7"/>
          <p:cNvSpPr>
            <a:spLocks noGrp="1" noChangeArrowheads="1"/>
          </p:cNvSpPr>
          <p:nvPr>
            <p:ph type="sldNum" sz="quarter" idx="5"/>
          </p:nvPr>
        </p:nvSpPr>
        <p:spPr>
          <a:ln/>
        </p:spPr>
        <p:txBody>
          <a:bodyPr/>
          <a:lstStyle/>
          <a:p>
            <a:fld id="{3EE82C22-FE39-4670-ACD0-0B93EAA1C4B2}" type="slidenum">
              <a:rPr lang="en-US"/>
              <a:pPr/>
              <a:t>69</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8597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Lecture 19</a:t>
            </a:r>
          </a:p>
        </p:txBody>
      </p:sp>
      <p:sp>
        <p:nvSpPr>
          <p:cNvPr id="7" name="Rectangle 7"/>
          <p:cNvSpPr>
            <a:spLocks noGrp="1" noChangeArrowheads="1"/>
          </p:cNvSpPr>
          <p:nvPr>
            <p:ph type="sldNum" sz="quarter" idx="5"/>
          </p:nvPr>
        </p:nvSpPr>
        <p:spPr>
          <a:ln/>
        </p:spPr>
        <p:txBody>
          <a:bodyPr/>
          <a:lstStyle/>
          <a:p>
            <a:fld id="{A90DC739-9677-4D01-98D4-7986AC8E54C5}" type="slidenum">
              <a:rPr lang="en-US"/>
              <a:pPr/>
              <a:t>74</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32005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Lecture 19</a:t>
            </a:r>
          </a:p>
        </p:txBody>
      </p:sp>
      <p:sp>
        <p:nvSpPr>
          <p:cNvPr id="7" name="Rectangle 7"/>
          <p:cNvSpPr>
            <a:spLocks noGrp="1" noChangeArrowheads="1"/>
          </p:cNvSpPr>
          <p:nvPr>
            <p:ph type="sldNum" sz="quarter" idx="5"/>
          </p:nvPr>
        </p:nvSpPr>
        <p:spPr>
          <a:ln/>
        </p:spPr>
        <p:txBody>
          <a:bodyPr/>
          <a:lstStyle/>
          <a:p>
            <a:fld id="{6F23433D-9E25-4AD1-951D-439320F8937C}" type="slidenum">
              <a:rPr lang="en-US"/>
              <a:pPr/>
              <a:t>80</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85846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Lecture 19</a:t>
            </a:r>
          </a:p>
        </p:txBody>
      </p:sp>
      <p:sp>
        <p:nvSpPr>
          <p:cNvPr id="7" name="Rectangle 7"/>
          <p:cNvSpPr>
            <a:spLocks noGrp="1" noChangeArrowheads="1"/>
          </p:cNvSpPr>
          <p:nvPr>
            <p:ph type="sldNum" sz="quarter" idx="5"/>
          </p:nvPr>
        </p:nvSpPr>
        <p:spPr>
          <a:ln/>
        </p:spPr>
        <p:txBody>
          <a:bodyPr/>
          <a:lstStyle/>
          <a:p>
            <a:fld id="{55C58A9C-A4E6-41AC-B0E3-72CB5B6E9605}" type="slidenum">
              <a:rPr lang="en-US"/>
              <a:pPr/>
              <a:t>81</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90727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Lecture 19</a:t>
            </a:r>
          </a:p>
        </p:txBody>
      </p:sp>
      <p:sp>
        <p:nvSpPr>
          <p:cNvPr id="7" name="Rectangle 7"/>
          <p:cNvSpPr>
            <a:spLocks noGrp="1" noChangeArrowheads="1"/>
          </p:cNvSpPr>
          <p:nvPr>
            <p:ph type="sldNum" sz="quarter" idx="5"/>
          </p:nvPr>
        </p:nvSpPr>
        <p:spPr>
          <a:ln/>
        </p:spPr>
        <p:txBody>
          <a:bodyPr/>
          <a:lstStyle/>
          <a:p>
            <a:fld id="{38A95C55-0B24-4AC7-ADCD-0076A92F4BAA}" type="slidenum">
              <a:rPr lang="en-US"/>
              <a:pPr/>
              <a:t>82</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279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Tropical Horticulture: Lecture 17</a:t>
            </a:r>
          </a:p>
        </p:txBody>
      </p:sp>
      <p:sp>
        <p:nvSpPr>
          <p:cNvPr id="7" name="Rectangle 7"/>
          <p:cNvSpPr>
            <a:spLocks noGrp="1" noChangeArrowheads="1"/>
          </p:cNvSpPr>
          <p:nvPr>
            <p:ph type="sldNum" sz="quarter" idx="5"/>
          </p:nvPr>
        </p:nvSpPr>
        <p:spPr>
          <a:ln/>
        </p:spPr>
        <p:txBody>
          <a:bodyPr/>
          <a:lstStyle/>
          <a:p>
            <a:fld id="{A45E3211-E551-4F4B-8FC0-0F81394ED3C7}" type="slidenum">
              <a:rPr lang="en-US"/>
              <a:pPr/>
              <a:t>6</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4154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Tropical Horticulture: Lecture 17</a:t>
            </a:r>
          </a:p>
        </p:txBody>
      </p:sp>
      <p:sp>
        <p:nvSpPr>
          <p:cNvPr id="7" name="Rectangle 7"/>
          <p:cNvSpPr>
            <a:spLocks noGrp="1" noChangeArrowheads="1"/>
          </p:cNvSpPr>
          <p:nvPr>
            <p:ph type="sldNum" sz="quarter" idx="5"/>
          </p:nvPr>
        </p:nvSpPr>
        <p:spPr>
          <a:ln/>
        </p:spPr>
        <p:txBody>
          <a:bodyPr/>
          <a:lstStyle/>
          <a:p>
            <a:fld id="{966B3DBC-7B82-4BD3-B628-94D508C6139D}" type="slidenum">
              <a:rPr lang="en-US"/>
              <a:pPr/>
              <a:t>7</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3096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Tropical Horticulture: Lecture 17</a:t>
            </a:r>
          </a:p>
        </p:txBody>
      </p:sp>
      <p:sp>
        <p:nvSpPr>
          <p:cNvPr id="7" name="Rectangle 7"/>
          <p:cNvSpPr>
            <a:spLocks noGrp="1" noChangeArrowheads="1"/>
          </p:cNvSpPr>
          <p:nvPr>
            <p:ph type="sldNum" sz="quarter" idx="5"/>
          </p:nvPr>
        </p:nvSpPr>
        <p:spPr>
          <a:ln/>
        </p:spPr>
        <p:txBody>
          <a:bodyPr/>
          <a:lstStyle/>
          <a:p>
            <a:fld id="{DC5D4DB3-4B47-4364-A868-9BFCDB53BA7C}" type="slidenum">
              <a:rPr lang="en-US"/>
              <a:pPr/>
              <a:t>8</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1008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Tropical Horticulture: Lecture 17</a:t>
            </a:r>
          </a:p>
        </p:txBody>
      </p:sp>
      <p:sp>
        <p:nvSpPr>
          <p:cNvPr id="7" name="Rectangle 7"/>
          <p:cNvSpPr>
            <a:spLocks noGrp="1" noChangeArrowheads="1"/>
          </p:cNvSpPr>
          <p:nvPr>
            <p:ph type="sldNum" sz="quarter" idx="5"/>
          </p:nvPr>
        </p:nvSpPr>
        <p:spPr>
          <a:ln/>
        </p:spPr>
        <p:txBody>
          <a:bodyPr/>
          <a:lstStyle/>
          <a:p>
            <a:fld id="{94B58DFC-E2D3-45A4-AA80-C8CFD6B65D2E}" type="slidenum">
              <a:rPr lang="en-US"/>
              <a:pPr/>
              <a:t>9</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7488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Tropical Horticulture: Lecture 17</a:t>
            </a:r>
          </a:p>
        </p:txBody>
      </p:sp>
      <p:sp>
        <p:nvSpPr>
          <p:cNvPr id="7" name="Rectangle 7"/>
          <p:cNvSpPr>
            <a:spLocks noGrp="1" noChangeArrowheads="1"/>
          </p:cNvSpPr>
          <p:nvPr>
            <p:ph type="sldNum" sz="quarter" idx="5"/>
          </p:nvPr>
        </p:nvSpPr>
        <p:spPr>
          <a:ln/>
        </p:spPr>
        <p:txBody>
          <a:bodyPr/>
          <a:lstStyle/>
          <a:p>
            <a:fld id="{F55713F0-3A9F-4B8E-BFF5-60AF09126A1D}" type="slidenum">
              <a:rPr lang="en-US"/>
              <a:pPr/>
              <a:t>10</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17435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lvl1pPr>
              <a:defRPr/>
            </a:lvl1pPr>
          </a:lstStyle>
          <a:p>
            <a:endParaRPr lang="en-US"/>
          </a:p>
        </p:txBody>
      </p:sp>
      <p:sp>
        <p:nvSpPr>
          <p:cNvPr id="5" name="Footer Placeholder 4"/>
          <p:cNvSpPr>
            <a:spLocks noGrp="1"/>
          </p:cNvSpPr>
          <p:nvPr>
            <p:ph type="ftr" sz="quarter" idx="11"/>
            <p:custDataLst>
              <p:tags r:id="rId4"/>
            </p:custDataLst>
          </p:nvPr>
        </p:nvSpPr>
        <p:spPr/>
        <p:txBody>
          <a:bodyPr/>
          <a:lstStyle>
            <a:lvl1pPr>
              <a:defRPr/>
            </a:lvl1pPr>
          </a:lstStyle>
          <a:p>
            <a:endParaRPr lang="en-US"/>
          </a:p>
        </p:txBody>
      </p:sp>
      <p:sp>
        <p:nvSpPr>
          <p:cNvPr id="6" name="Slide Number Placeholder 5"/>
          <p:cNvSpPr>
            <a:spLocks noGrp="1"/>
          </p:cNvSpPr>
          <p:nvPr>
            <p:ph type="sldNum" sz="quarter" idx="12"/>
            <p:custDataLst>
              <p:tags r:id="rId5"/>
            </p:custDataLst>
          </p:nvPr>
        </p:nvSpPr>
        <p:spPr/>
        <p:txBody>
          <a:bodyPr/>
          <a:lstStyle>
            <a:lvl1pPr>
              <a:defRPr/>
            </a:lvl1pPr>
          </a:lstStyle>
          <a:p>
            <a:fld id="{9B9F16A9-0465-48EE-AA7C-A89E6AE0619D}" type="slidenum">
              <a:rPr lang="en-US"/>
              <a:pPr/>
              <a:t>‹#›</a:t>
            </a:fld>
            <a:endParaRPr lang="en-US"/>
          </a:p>
        </p:txBody>
      </p:sp>
    </p:spTree>
    <p:extLst>
      <p:ext uri="{BB962C8B-B14F-4D97-AF65-F5344CB8AC3E}">
        <p14:creationId xmlns:p14="http://schemas.microsoft.com/office/powerpoint/2010/main" val="5399143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68AD80-169D-4C19-A045-103FF68AC14B}" type="slidenum">
              <a:rPr lang="en-US"/>
              <a:pPr/>
              <a:t>‹#›</a:t>
            </a:fld>
            <a:endParaRPr lang="en-US"/>
          </a:p>
        </p:txBody>
      </p:sp>
    </p:spTree>
    <p:extLst>
      <p:ext uri="{BB962C8B-B14F-4D97-AF65-F5344CB8AC3E}">
        <p14:creationId xmlns:p14="http://schemas.microsoft.com/office/powerpoint/2010/main" val="411708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AD6B12-13E6-4309-A49E-1527D7EDFD75}" type="slidenum">
              <a:rPr lang="en-US"/>
              <a:pPr/>
              <a:t>‹#›</a:t>
            </a:fld>
            <a:endParaRPr lang="en-US"/>
          </a:p>
        </p:txBody>
      </p:sp>
    </p:spTree>
    <p:extLst>
      <p:ext uri="{BB962C8B-B14F-4D97-AF65-F5344CB8AC3E}">
        <p14:creationId xmlns:p14="http://schemas.microsoft.com/office/powerpoint/2010/main" val="35667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93A8E0-BAB7-416F-B828-F1CDE2809B69}" type="slidenum">
              <a:rPr lang="en-US"/>
              <a:pPr/>
              <a:t>‹#›</a:t>
            </a:fld>
            <a:endParaRPr lang="en-US"/>
          </a:p>
        </p:txBody>
      </p:sp>
    </p:spTree>
    <p:extLst>
      <p:ext uri="{BB962C8B-B14F-4D97-AF65-F5344CB8AC3E}">
        <p14:creationId xmlns:p14="http://schemas.microsoft.com/office/powerpoint/2010/main" val="52989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EDB4FF-4C72-46AD-A78A-81EF443ECDB0}" type="slidenum">
              <a:rPr lang="en-US"/>
              <a:pPr/>
              <a:t>‹#›</a:t>
            </a:fld>
            <a:endParaRPr lang="en-US"/>
          </a:p>
        </p:txBody>
      </p:sp>
    </p:spTree>
    <p:extLst>
      <p:ext uri="{BB962C8B-B14F-4D97-AF65-F5344CB8AC3E}">
        <p14:creationId xmlns:p14="http://schemas.microsoft.com/office/powerpoint/2010/main" val="20525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783B43-89D3-4E2D-BFBC-09BB8BFCCC08}" type="slidenum">
              <a:rPr lang="en-US"/>
              <a:pPr/>
              <a:t>‹#›</a:t>
            </a:fld>
            <a:endParaRPr lang="en-US"/>
          </a:p>
        </p:txBody>
      </p:sp>
    </p:spTree>
    <p:extLst>
      <p:ext uri="{BB962C8B-B14F-4D97-AF65-F5344CB8AC3E}">
        <p14:creationId xmlns:p14="http://schemas.microsoft.com/office/powerpoint/2010/main" val="416047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18E8579-C0E9-4662-909A-ECE9D649D90E}" type="slidenum">
              <a:rPr lang="en-US"/>
              <a:pPr/>
              <a:t>‹#›</a:t>
            </a:fld>
            <a:endParaRPr lang="en-US"/>
          </a:p>
        </p:txBody>
      </p:sp>
    </p:spTree>
    <p:extLst>
      <p:ext uri="{BB962C8B-B14F-4D97-AF65-F5344CB8AC3E}">
        <p14:creationId xmlns:p14="http://schemas.microsoft.com/office/powerpoint/2010/main" val="98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0CB15AD-07D5-4412-8818-9C5371DC39C0}" type="slidenum">
              <a:rPr lang="en-US"/>
              <a:pPr/>
              <a:t>‹#›</a:t>
            </a:fld>
            <a:endParaRPr lang="en-US"/>
          </a:p>
        </p:txBody>
      </p:sp>
    </p:spTree>
    <p:extLst>
      <p:ext uri="{BB962C8B-B14F-4D97-AF65-F5344CB8AC3E}">
        <p14:creationId xmlns:p14="http://schemas.microsoft.com/office/powerpoint/2010/main" val="273171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endParaRPr lang="en-US"/>
          </a:p>
        </p:txBody>
      </p:sp>
      <p:sp>
        <p:nvSpPr>
          <p:cNvPr id="3" name="Footer Placeholder 2"/>
          <p:cNvSpPr>
            <a:spLocks noGrp="1"/>
          </p:cNvSpPr>
          <p:nvPr>
            <p:ph type="ftr" sz="quarter" idx="11"/>
            <p:custDataLst>
              <p:tags r:id="rId2"/>
            </p:custDataLst>
          </p:nvPr>
        </p:nvSpPr>
        <p:spPr/>
        <p:txBody>
          <a:bodyPr/>
          <a:lstStyle>
            <a:lvl1pPr>
              <a:defRPr/>
            </a:lvl1pPr>
          </a:lstStyle>
          <a:p>
            <a:endParaRPr lang="en-US"/>
          </a:p>
        </p:txBody>
      </p:sp>
      <p:sp>
        <p:nvSpPr>
          <p:cNvPr id="4" name="Slide Number Placeholder 3"/>
          <p:cNvSpPr>
            <a:spLocks noGrp="1"/>
          </p:cNvSpPr>
          <p:nvPr>
            <p:ph type="sldNum" sz="quarter" idx="12"/>
            <p:custDataLst>
              <p:tags r:id="rId3"/>
            </p:custDataLst>
          </p:nvPr>
        </p:nvSpPr>
        <p:spPr/>
        <p:txBody>
          <a:bodyPr/>
          <a:lstStyle>
            <a:lvl1pPr>
              <a:defRPr/>
            </a:lvl1pPr>
          </a:lstStyle>
          <a:p>
            <a:fld id="{29693C34-BE27-4DAE-B82B-330811878CA3}" type="slidenum">
              <a:rPr lang="en-US"/>
              <a:pPr/>
              <a:t>‹#›</a:t>
            </a:fld>
            <a:endParaRPr lang="en-US"/>
          </a:p>
        </p:txBody>
      </p:sp>
    </p:spTree>
    <p:extLst>
      <p:ext uri="{BB962C8B-B14F-4D97-AF65-F5344CB8AC3E}">
        <p14:creationId xmlns:p14="http://schemas.microsoft.com/office/powerpoint/2010/main" val="294443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F6C2A4-DD01-40B8-A45F-4488CB040357}" type="slidenum">
              <a:rPr lang="en-US"/>
              <a:pPr/>
              <a:t>‹#›</a:t>
            </a:fld>
            <a:endParaRPr lang="en-US"/>
          </a:p>
        </p:txBody>
      </p:sp>
    </p:spTree>
    <p:extLst>
      <p:ext uri="{BB962C8B-B14F-4D97-AF65-F5344CB8AC3E}">
        <p14:creationId xmlns:p14="http://schemas.microsoft.com/office/powerpoint/2010/main" val="3367805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D14A25-538A-47C0-8B7D-73C18ED5671F}" type="slidenum">
              <a:rPr lang="en-US"/>
              <a:pPr/>
              <a:t>‹#›</a:t>
            </a:fld>
            <a:endParaRPr lang="en-US"/>
          </a:p>
        </p:txBody>
      </p:sp>
    </p:spTree>
    <p:extLst>
      <p:ext uri="{BB962C8B-B14F-4D97-AF65-F5344CB8AC3E}">
        <p14:creationId xmlns:p14="http://schemas.microsoft.com/office/powerpoint/2010/main" val="2031724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EDAB005-28E1-4CE9-A226-BC0272F5668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3200" b="1" i="0" u="none" kern="1200">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Times New Roman" panose="02020603050405020304" pitchFamily="18" charset="0"/>
        </a:defRPr>
      </a:lvl2pPr>
      <a:lvl3pPr algn="ctr" rtl="0" eaLnBrk="0" fontAlgn="base" hangingPunct="0">
        <a:spcBef>
          <a:spcPct val="0"/>
        </a:spcBef>
        <a:spcAft>
          <a:spcPct val="0"/>
        </a:spcAft>
        <a:defRPr sz="3200" b="1">
          <a:solidFill>
            <a:schemeClr val="tx1"/>
          </a:solidFill>
          <a:latin typeface="Times New Roman" panose="02020603050405020304" pitchFamily="18" charset="0"/>
        </a:defRPr>
      </a:lvl3pPr>
      <a:lvl4pPr algn="ctr" rtl="0" eaLnBrk="0" fontAlgn="base" hangingPunct="0">
        <a:spcBef>
          <a:spcPct val="0"/>
        </a:spcBef>
        <a:spcAft>
          <a:spcPct val="0"/>
        </a:spcAft>
        <a:defRPr sz="3200" b="1">
          <a:solidFill>
            <a:schemeClr val="tx1"/>
          </a:solidFill>
          <a:latin typeface="Times New Roman" panose="02020603050405020304" pitchFamily="18" charset="0"/>
        </a:defRPr>
      </a:lvl4pPr>
      <a:lvl5pPr algn="ctr" rtl="0" eaLnBrk="0" fontAlgn="base" hangingPunct="0">
        <a:spcBef>
          <a:spcPct val="0"/>
        </a:spcBef>
        <a:spcAft>
          <a:spcPct val="0"/>
        </a:spcAft>
        <a:defRPr sz="3200" b="1">
          <a:solidFill>
            <a:schemeClr val="tx1"/>
          </a:solidFill>
          <a:latin typeface="Times New Roman" panose="02020603050405020304" pitchFamily="18" charset="0"/>
        </a:defRPr>
      </a:lvl5pPr>
      <a:lvl6pPr marL="457200" algn="ctr" rtl="0" eaLnBrk="0" fontAlgn="base" hangingPunct="0">
        <a:spcBef>
          <a:spcPct val="0"/>
        </a:spcBef>
        <a:spcAft>
          <a:spcPct val="0"/>
        </a:spcAft>
        <a:defRPr sz="3200" b="1">
          <a:solidFill>
            <a:schemeClr val="tx1"/>
          </a:solidFill>
          <a:latin typeface="Times New Roman" panose="02020603050405020304" pitchFamily="18" charset="0"/>
        </a:defRPr>
      </a:lvl6pPr>
      <a:lvl7pPr marL="914400" algn="ctr" rtl="0" eaLnBrk="0" fontAlgn="base" hangingPunct="0">
        <a:spcBef>
          <a:spcPct val="0"/>
        </a:spcBef>
        <a:spcAft>
          <a:spcPct val="0"/>
        </a:spcAft>
        <a:defRPr sz="3200" b="1">
          <a:solidFill>
            <a:schemeClr val="tx1"/>
          </a:solidFill>
          <a:latin typeface="Times New Roman" panose="02020603050405020304" pitchFamily="18" charset="0"/>
        </a:defRPr>
      </a:lvl7pPr>
      <a:lvl8pPr marL="1371600" algn="ctr" rtl="0" eaLnBrk="0" fontAlgn="base" hangingPunct="0">
        <a:spcBef>
          <a:spcPct val="0"/>
        </a:spcBef>
        <a:spcAft>
          <a:spcPct val="0"/>
        </a:spcAft>
        <a:defRPr sz="3200" b="1">
          <a:solidFill>
            <a:schemeClr val="tx1"/>
          </a:solidFill>
          <a:latin typeface="Times New Roman" panose="02020603050405020304" pitchFamily="18" charset="0"/>
        </a:defRPr>
      </a:lvl8pPr>
      <a:lvl9pPr marL="1828800" algn="ctr" rtl="0" eaLnBrk="0" fontAlgn="base" hangingPunct="0">
        <a:spcBef>
          <a:spcPct val="0"/>
        </a:spcBef>
        <a:spcAft>
          <a:spcPct val="0"/>
        </a:spcAft>
        <a:defRPr sz="3200" b="1">
          <a:solidFill>
            <a:schemeClr val="tx1"/>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i="0" u="none"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8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8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3.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tags" Target="../tags/tag4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46.xml"/></Relationships>
</file>

<file path=ppt/slides/_rels/slide1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5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5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bp3.blogger.com/_ZQ2BHj3BwQU/R1_pA52bZaI/AAAAAAAAAVo/x_yyEPzw9Zs/s1600-h/16-+Lorena-Picking-Coffee.jpg" TargetMode="External"/></Relationships>
</file>

<file path=ppt/slides/_rels/slide1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tags" Target="../tags/tag5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2.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64.xml"/></Relationships>
</file>

<file path=ppt/slides/_rels/slide21.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tags" Target="../tags/tag71.xml"/></Relationships>
</file>

<file path=ppt/slides/_rels/slide23.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tags" Target="../tags/tag7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76.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8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8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85.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8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89.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90.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tags" Target="../tags/tag9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94.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95.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96.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99.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10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10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103.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104.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ags" Target="../tags/tag106.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10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10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10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11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113.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114.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115.xml"/><Relationship Id="rId4" Type="http://schemas.openxmlformats.org/officeDocument/2006/relationships/image" Target="../media/image34.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1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ags" Target="../tags/tag122.xm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ags" Target="../tags/tag124.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tags" Target="../tags/tag125.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126.xml"/></Relationships>
</file>

<file path=ppt/slides/_rels/slide7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tags" Target="../tags/tag127.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tags" Target="../tags/tag128.xml"/></Relationships>
</file>

<file path=ppt/slides/_rels/slide7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tags" Target="../tags/tag129.xml"/></Relationships>
</file>

<file path=ppt/slides/_rels/slide7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7.xml"/><Relationship Id="rId1" Type="http://schemas.openxmlformats.org/officeDocument/2006/relationships/tags" Target="../tags/tag130.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13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133.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134.xml"/></Relationships>
</file>

<file path=ppt/slides/_rels/slide8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tags" Target="../tags/tag135.xml"/></Relationships>
</file>

<file path=ppt/slides/_rels/slide8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7.xml"/><Relationship Id="rId1" Type="http://schemas.openxmlformats.org/officeDocument/2006/relationships/tags" Target="../tags/tag136.xml"/></Relationships>
</file>

<file path=ppt/slides/_rels/slide8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tags" Target="../tags/tag13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8600"/>
            <a:ext cx="7772400" cy="1143000"/>
          </a:xfrm>
        </p:spPr>
        <p:txBody>
          <a:bodyPr/>
          <a:lstStyle/>
          <a:p>
            <a:r>
              <a:rPr lang="en-US" dirty="0" smtClean="0"/>
              <a:t>Human Beverages</a:t>
            </a:r>
            <a:endParaRPr lang="en-US" dirty="0"/>
          </a:p>
        </p:txBody>
      </p:sp>
      <p:sp>
        <p:nvSpPr>
          <p:cNvPr id="6" name="Content Placeholder 5"/>
          <p:cNvSpPr>
            <a:spLocks noGrp="1"/>
          </p:cNvSpPr>
          <p:nvPr>
            <p:ph idx="1"/>
          </p:nvPr>
        </p:nvSpPr>
        <p:spPr>
          <a:xfrm>
            <a:off x="685800" y="1295400"/>
            <a:ext cx="7772400" cy="4800600"/>
          </a:xfrm>
        </p:spPr>
        <p:txBody>
          <a:bodyPr/>
          <a:lstStyle/>
          <a:p>
            <a:r>
              <a:rPr lang="en-US" smtClean="0"/>
              <a:t>Water</a:t>
            </a:r>
            <a:br>
              <a:rPr lang="en-US" smtClean="0"/>
            </a:br>
            <a:r>
              <a:rPr lang="en-US" smtClean="0"/>
              <a:t>Amended </a:t>
            </a:r>
            <a:r>
              <a:rPr lang="en-US" dirty="0" smtClean="0"/>
              <a:t>water </a:t>
            </a:r>
            <a:r>
              <a:rPr lang="en-US" smtClean="0"/>
              <a:t>(soda)</a:t>
            </a:r>
            <a:br>
              <a:rPr lang="en-US" smtClean="0"/>
            </a:br>
            <a:r>
              <a:rPr lang="en-US" smtClean="0"/>
              <a:t>Fruit </a:t>
            </a:r>
            <a:r>
              <a:rPr lang="en-US" dirty="0" smtClean="0"/>
              <a:t>juices</a:t>
            </a:r>
          </a:p>
          <a:p>
            <a:r>
              <a:rPr lang="en-US" dirty="0" smtClean="0"/>
              <a:t>Stimulant beverages</a:t>
            </a:r>
            <a:br>
              <a:rPr lang="en-US" dirty="0" smtClean="0"/>
            </a:br>
            <a:r>
              <a:rPr lang="en-US" dirty="0" smtClean="0"/>
              <a:t>coffee, tea, cocoa, mate</a:t>
            </a:r>
          </a:p>
          <a:p>
            <a:r>
              <a:rPr lang="en-US" dirty="0" smtClean="0"/>
              <a:t>Alcoholic beverages</a:t>
            </a:r>
            <a:br>
              <a:rPr lang="en-US" dirty="0" smtClean="0"/>
            </a:br>
            <a:r>
              <a:rPr lang="en-US" dirty="0" smtClean="0"/>
              <a:t>wine (fermented to brandy)</a:t>
            </a:r>
            <a:br>
              <a:rPr lang="en-US" dirty="0" smtClean="0"/>
            </a:br>
            <a:r>
              <a:rPr lang="en-US" dirty="0" smtClean="0"/>
              <a:t>beer (fermented to whiskey)</a:t>
            </a:r>
            <a:br>
              <a:rPr lang="en-US" dirty="0" smtClean="0"/>
            </a:br>
            <a:r>
              <a:rPr lang="en-US" dirty="0" smtClean="0"/>
              <a:t>vodka (potatoes)</a:t>
            </a:r>
            <a:br>
              <a:rPr lang="en-US" dirty="0" smtClean="0"/>
            </a:br>
            <a:r>
              <a:rPr lang="en-US" dirty="0" err="1" smtClean="0"/>
              <a:t>pulque</a:t>
            </a:r>
            <a:r>
              <a:rPr lang="en-US" dirty="0" smtClean="0"/>
              <a:t> (fermented from agave)</a:t>
            </a:r>
            <a:endParaRPr lang="en-US" dirty="0"/>
          </a:p>
        </p:txBody>
      </p:sp>
    </p:spTree>
    <p:extLst>
      <p:ext uri="{BB962C8B-B14F-4D97-AF65-F5344CB8AC3E}">
        <p14:creationId xmlns:p14="http://schemas.microsoft.com/office/powerpoint/2010/main" val="1057350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Text Box 3"/>
          <p:cNvSpPr txBox="1">
            <a:spLocks noChangeArrowheads="1"/>
          </p:cNvSpPr>
          <p:nvPr>
            <p:custDataLst>
              <p:tags r:id="rId2"/>
            </p:custDataLst>
          </p:nvPr>
        </p:nvSpPr>
        <p:spPr bwMode="auto">
          <a:xfrm>
            <a:off x="228600" y="401638"/>
            <a:ext cx="8686800"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b="1" i="1"/>
              <a:t>Coffea</a:t>
            </a:r>
            <a:r>
              <a:rPr lang="en-US" b="1"/>
              <a:t> represents understory vegetation of tropical forest.</a:t>
            </a:r>
          </a:p>
          <a:p>
            <a:pPr>
              <a:spcBef>
                <a:spcPct val="30000"/>
              </a:spcBef>
            </a:pPr>
            <a:r>
              <a:rPr lang="en-US" b="1"/>
              <a:t>Best adapted 4500–6000'; it is grown in full sun in Brazil because not enough moisture for shade trees.</a:t>
            </a:r>
          </a:p>
          <a:p>
            <a:pPr>
              <a:spcBef>
                <a:spcPct val="30000"/>
              </a:spcBef>
            </a:pPr>
            <a:r>
              <a:rPr lang="en-US" b="1"/>
              <a:t>The tree is 15 to 40' when mature but some dwarf types.  Adapted from 28°N to 34°S; sea level to 7000'. </a:t>
            </a:r>
          </a:p>
          <a:p>
            <a:pPr>
              <a:spcBef>
                <a:spcPct val="30000"/>
              </a:spcBef>
            </a:pPr>
            <a:r>
              <a:rPr lang="en-US" b="1"/>
              <a:t>Rainfall is critical.</a:t>
            </a:r>
          </a:p>
          <a:p>
            <a:pPr>
              <a:spcBef>
                <a:spcPct val="30000"/>
              </a:spcBef>
            </a:pPr>
            <a:r>
              <a:rPr lang="en-US" b="1"/>
              <a:t>Average annual temperature of 70°F.</a:t>
            </a:r>
          </a:p>
          <a:p>
            <a:pPr>
              <a:spcBef>
                <a:spcPct val="30000"/>
              </a:spcBef>
            </a:pPr>
            <a:r>
              <a:rPr lang="en-US" b="1"/>
              <a:t>Frost and cold can damage coffee; freeze can kill.</a:t>
            </a:r>
          </a:p>
        </p:txBody>
      </p:sp>
      <p:pic>
        <p:nvPicPr>
          <p:cNvPr id="208901" name="Picture 5" descr="map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16413"/>
            <a:ext cx="9144000" cy="25415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2"/>
          <p:cNvSpPr txBox="1">
            <a:spLocks noChangeArrowheads="1"/>
          </p:cNvSpPr>
          <p:nvPr>
            <p:custDataLst>
              <p:tags r:id="rId2"/>
            </p:custDataLst>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21187" name="Text Box 3"/>
          <p:cNvSpPr txBox="1">
            <a:spLocks noChangeArrowheads="1"/>
          </p:cNvSpPr>
          <p:nvPr>
            <p:custDataLst>
              <p:tags r:id="rId3"/>
            </p:custDataLst>
          </p:nvPr>
        </p:nvSpPr>
        <p:spPr bwMode="auto">
          <a:xfrm>
            <a:off x="381000" y="1797050"/>
            <a:ext cx="8382000"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sz="2800" b="1"/>
              <a:t>Coffee is dimorphic composed of two types of growth: spreading (</a:t>
            </a:r>
            <a:r>
              <a:rPr lang="en-US" sz="2800" b="1">
                <a:solidFill>
                  <a:srgbClr val="FFFFFF"/>
                </a:solidFill>
              </a:rPr>
              <a:t>plagiotropic</a:t>
            </a:r>
            <a:r>
              <a:rPr lang="en-US" sz="2800" b="1"/>
              <a:t>) or upright (</a:t>
            </a:r>
            <a:r>
              <a:rPr lang="en-US" sz="2800" b="1">
                <a:solidFill>
                  <a:srgbClr val="FFFFFF"/>
                </a:solidFill>
              </a:rPr>
              <a:t>orthotropic</a:t>
            </a:r>
            <a:r>
              <a:rPr lang="en-US" sz="2800" b="1"/>
              <a:t>).</a:t>
            </a:r>
          </a:p>
          <a:p>
            <a:pPr>
              <a:spcBef>
                <a:spcPct val="30000"/>
              </a:spcBef>
            </a:pPr>
            <a:r>
              <a:rPr lang="en-US" sz="2800" b="1"/>
              <a:t>Cuttings and grafts from vegetative uprights give upright growth; cuttings from horizontal (plagiotropic) growth give trees that sprawl on the ground and are worthless.</a:t>
            </a:r>
          </a:p>
          <a:p>
            <a:pPr>
              <a:spcBef>
                <a:spcPct val="30000"/>
              </a:spcBef>
            </a:pPr>
            <a:r>
              <a:rPr lang="en-US" sz="2800" b="1"/>
              <a:t>This is the reason seed propagation gives desirable trees.</a:t>
            </a:r>
          </a:p>
        </p:txBody>
      </p:sp>
      <p:sp>
        <p:nvSpPr>
          <p:cNvPr id="221188" name="Rectangle 4"/>
          <p:cNvSpPr>
            <a:spLocks noGrp="1" noChangeArrowheads="1"/>
          </p:cNvSpPr>
          <p:nvPr>
            <p:ph type="title" idx="4294967295"/>
            <p:custDataLst>
              <p:tags r:id="rId4"/>
            </p:custDataLst>
          </p:nvPr>
        </p:nvSpPr>
        <p:spPr/>
        <p:txBody>
          <a:bodyPr/>
          <a:lstStyle/>
          <a:p>
            <a:r>
              <a:rPr lang="en-US">
                <a:solidFill>
                  <a:srgbClr val="FFFFFF"/>
                </a:solidFill>
              </a:rPr>
              <a:t>Morphology</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9" name="Picture 5" descr="coffeepl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27125"/>
            <a:ext cx="7924800" cy="5730875"/>
          </a:xfrm>
          <a:prstGeom prst="rect">
            <a:avLst/>
          </a:prstGeom>
          <a:noFill/>
          <a:extLst>
            <a:ext uri="{909E8E84-426E-40DD-AFC4-6F175D3DCCD1}">
              <a14:hiddenFill xmlns:a14="http://schemas.microsoft.com/office/drawing/2010/main">
                <a:solidFill>
                  <a:srgbClr val="FFFFFF"/>
                </a:solidFill>
              </a14:hiddenFill>
            </a:ext>
          </a:extLst>
        </p:spPr>
      </p:pic>
      <p:sp>
        <p:nvSpPr>
          <p:cNvPr id="251911" name="Rectangle 7"/>
          <p:cNvSpPr>
            <a:spLocks noGrp="1" noChangeArrowheads="1"/>
          </p:cNvSpPr>
          <p:nvPr>
            <p:ph type="title" idx="4294967295"/>
            <p:custDataLst>
              <p:tags r:id="rId2"/>
            </p:custDataLst>
          </p:nvPr>
        </p:nvSpPr>
        <p:spPr>
          <a:xfrm>
            <a:off x="685800" y="0"/>
            <a:ext cx="7772400" cy="1143000"/>
          </a:xfrm>
        </p:spPr>
        <p:txBody>
          <a:bodyPr/>
          <a:lstStyle/>
          <a:p>
            <a:r>
              <a:rPr lang="en-US"/>
              <a:t>Plagiotropic Growth</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custDataLst>
              <p:tags r:id="rId2"/>
            </p:custDataLst>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25283" name="Text Box 3"/>
          <p:cNvSpPr txBox="1">
            <a:spLocks noChangeArrowheads="1"/>
          </p:cNvSpPr>
          <p:nvPr>
            <p:custDataLst>
              <p:tags r:id="rId3"/>
            </p:custDataLst>
          </p:nvPr>
        </p:nvSpPr>
        <p:spPr bwMode="auto">
          <a:xfrm>
            <a:off x="533400" y="1173163"/>
            <a:ext cx="8077200"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sz="2800" b="1"/>
              <a:t>Highest yields (2000 lb/acre) are found in Hawaii</a:t>
            </a:r>
            <a:br>
              <a:rPr lang="en-US" sz="2800" b="1"/>
            </a:br>
            <a:r>
              <a:rPr lang="en-US" sz="2800" b="1"/>
              <a:t>(Kona coffee).</a:t>
            </a:r>
          </a:p>
          <a:p>
            <a:pPr>
              <a:spcBef>
                <a:spcPct val="30000"/>
              </a:spcBef>
            </a:pPr>
            <a:r>
              <a:rPr lang="en-US" sz="2800" b="1"/>
              <a:t>Coffee could not compete in Hawaii because of high labor costs, but is making a comeback with resurgence of interest in gourmet coffee and the tourist industry.</a:t>
            </a:r>
          </a:p>
          <a:p>
            <a:pPr>
              <a:spcBef>
                <a:spcPct val="30000"/>
              </a:spcBef>
            </a:pPr>
            <a:r>
              <a:rPr lang="en-US" sz="2800" b="1"/>
              <a:t>Kona coffee is being sold at $10–15/lb to tourists and cannot meet demand.</a:t>
            </a:r>
          </a:p>
          <a:p>
            <a:pPr>
              <a:spcBef>
                <a:spcPct val="30000"/>
              </a:spcBef>
            </a:pPr>
            <a:r>
              <a:rPr lang="en-US" sz="2800" b="1"/>
              <a:t>At the present time when you by Kona coffee it is diluted with cheaper coffees.</a:t>
            </a:r>
          </a:p>
          <a:p>
            <a:pPr>
              <a:spcBef>
                <a:spcPct val="30000"/>
              </a:spcBef>
            </a:pPr>
            <a:r>
              <a:rPr lang="en-US" sz="2800" b="1"/>
              <a:t>In Brazil yields are usually 400 lb/acre.</a:t>
            </a:r>
          </a:p>
        </p:txBody>
      </p:sp>
      <p:sp>
        <p:nvSpPr>
          <p:cNvPr id="225284" name="Rectangle 4"/>
          <p:cNvSpPr>
            <a:spLocks noGrp="1" noChangeArrowheads="1"/>
          </p:cNvSpPr>
          <p:nvPr>
            <p:ph type="title" idx="4294967295"/>
            <p:custDataLst>
              <p:tags r:id="rId4"/>
            </p:custDataLst>
          </p:nvPr>
        </p:nvSpPr>
        <p:spPr>
          <a:xfrm>
            <a:off x="685800" y="76200"/>
            <a:ext cx="7772400" cy="1143000"/>
          </a:xfrm>
        </p:spPr>
        <p:txBody>
          <a:bodyPr/>
          <a:lstStyle/>
          <a:p>
            <a:r>
              <a:rPr lang="en-US">
                <a:solidFill>
                  <a:srgbClr val="FFFFFF"/>
                </a:solidFill>
              </a:rPr>
              <a:t>Yields</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2"/>
          <p:cNvSpPr txBox="1">
            <a:spLocks noChangeArrowheads="1"/>
          </p:cNvSpPr>
          <p:nvPr>
            <p:custDataLst>
              <p:tags r:id="rId2"/>
            </p:custDataLst>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27331" name="Text Box 3"/>
          <p:cNvSpPr txBox="1">
            <a:spLocks noChangeArrowheads="1"/>
          </p:cNvSpPr>
          <p:nvPr>
            <p:custDataLst>
              <p:tags r:id="rId3"/>
            </p:custDataLst>
          </p:nvPr>
        </p:nvSpPr>
        <p:spPr bwMode="auto">
          <a:xfrm>
            <a:off x="457200" y="1720850"/>
            <a:ext cx="8229600" cy="291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defTabSz="339725">
              <a:defRPr sz="2400">
                <a:solidFill>
                  <a:schemeClr val="tx1"/>
                </a:solidFill>
                <a:latin typeface="Times New Roman" panose="02020603050405020304" pitchFamily="18" charset="0"/>
              </a:defRPr>
            </a:lvl1pPr>
            <a:lvl2pPr marL="571500"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sz="2800" b="1"/>
              <a:t>Rust due to </a:t>
            </a:r>
            <a:r>
              <a:rPr lang="en-US" sz="2800" b="1" i="1"/>
              <a:t>Hemileia vastatrix</a:t>
            </a:r>
            <a:r>
              <a:rPr lang="en-US" sz="2800" b="1"/>
              <a:t> has caused collapse of coffee in Ceylon and Java.</a:t>
            </a:r>
          </a:p>
          <a:p>
            <a:pPr>
              <a:spcBef>
                <a:spcPct val="30000"/>
              </a:spcBef>
            </a:pPr>
            <a:r>
              <a:rPr lang="en-US" sz="2800" b="1"/>
              <a:t>This disease is not as serious with robusta coffees if shaded and therefore </a:t>
            </a:r>
            <a:r>
              <a:rPr lang="en-US" sz="2800" b="1" i="1"/>
              <a:t>C. canephora</a:t>
            </a:r>
            <a:r>
              <a:rPr lang="en-US" sz="2800" b="1"/>
              <a:t> is replacing</a:t>
            </a:r>
            <a:br>
              <a:rPr lang="en-US" sz="2800" b="1"/>
            </a:br>
            <a:r>
              <a:rPr lang="en-US" sz="2800" b="1" i="1"/>
              <a:t>C. arabica</a:t>
            </a:r>
            <a:r>
              <a:rPr lang="en-US" sz="2800" b="1"/>
              <a:t> in some areas.</a:t>
            </a:r>
          </a:p>
          <a:p>
            <a:pPr>
              <a:spcBef>
                <a:spcPct val="30000"/>
              </a:spcBef>
            </a:pPr>
            <a:r>
              <a:rPr lang="en-US" sz="2800" b="1"/>
              <a:t>Rust has now appeared in the Americas.</a:t>
            </a:r>
          </a:p>
        </p:txBody>
      </p:sp>
      <p:sp>
        <p:nvSpPr>
          <p:cNvPr id="227332" name="Rectangle 4"/>
          <p:cNvSpPr>
            <a:spLocks noGrp="1" noChangeArrowheads="1"/>
          </p:cNvSpPr>
          <p:nvPr>
            <p:ph type="title" idx="4294967295"/>
            <p:custDataLst>
              <p:tags r:id="rId4"/>
            </p:custDataLst>
          </p:nvPr>
        </p:nvSpPr>
        <p:spPr/>
        <p:txBody>
          <a:bodyPr/>
          <a:lstStyle/>
          <a:p>
            <a:r>
              <a:rPr lang="en-US">
                <a:solidFill>
                  <a:srgbClr val="FFFFFF"/>
                </a:solidFill>
              </a:rPr>
              <a:t>Diseases</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9" name="Picture 3" descr="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991225"/>
          </a:xfrm>
          <a:prstGeom prst="rect">
            <a:avLst/>
          </a:prstGeom>
          <a:noFill/>
          <a:extLst>
            <a:ext uri="{909E8E84-426E-40DD-AFC4-6F175D3DCCD1}">
              <a14:hiddenFill xmlns:a14="http://schemas.microsoft.com/office/drawing/2010/main">
                <a:solidFill>
                  <a:srgbClr val="FFFFFF"/>
                </a:solidFill>
              </a14:hiddenFill>
            </a:ext>
          </a:extLst>
        </p:spPr>
      </p:pic>
      <p:sp>
        <p:nvSpPr>
          <p:cNvPr id="244740" name="Rectangle 4"/>
          <p:cNvSpPr>
            <a:spLocks noGrp="1" noChangeArrowheads="1"/>
          </p:cNvSpPr>
          <p:nvPr>
            <p:ph type="title" idx="4294967295"/>
            <p:custDataLst>
              <p:tags r:id="rId2"/>
            </p:custDataLst>
          </p:nvPr>
        </p:nvSpPr>
        <p:spPr>
          <a:xfrm>
            <a:off x="685800" y="5791200"/>
            <a:ext cx="7772400" cy="1066800"/>
          </a:xfrm>
        </p:spPr>
        <p:txBody>
          <a:bodyPr/>
          <a:lstStyle/>
          <a:p>
            <a:r>
              <a:rPr lang="en-US" sz="2800"/>
              <a:t>Coffee in bloom</a:t>
            </a: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3" name="Picture 3" descr="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064250"/>
          </a:xfrm>
          <a:prstGeom prst="rect">
            <a:avLst/>
          </a:prstGeom>
          <a:noFill/>
          <a:extLst>
            <a:ext uri="{909E8E84-426E-40DD-AFC4-6F175D3DCCD1}">
              <a14:hiddenFill xmlns:a14="http://schemas.microsoft.com/office/drawing/2010/main">
                <a:solidFill>
                  <a:srgbClr val="FFFFFF"/>
                </a:solidFill>
              </a14:hiddenFill>
            </a:ext>
          </a:extLst>
        </p:spPr>
      </p:pic>
      <p:sp>
        <p:nvSpPr>
          <p:cNvPr id="245764" name="Rectangle 4"/>
          <p:cNvSpPr>
            <a:spLocks noGrp="1" noChangeArrowheads="1"/>
          </p:cNvSpPr>
          <p:nvPr>
            <p:ph type="title" idx="4294967295"/>
            <p:custDataLst>
              <p:tags r:id="rId2"/>
            </p:custDataLst>
          </p:nvPr>
        </p:nvSpPr>
        <p:spPr>
          <a:xfrm>
            <a:off x="685800" y="5943600"/>
            <a:ext cx="7772400" cy="914400"/>
          </a:xfrm>
        </p:spPr>
        <p:txBody>
          <a:bodyPr/>
          <a:lstStyle/>
          <a:p>
            <a:r>
              <a:rPr lang="en-US" sz="2800"/>
              <a:t>Ripening Coffee</a:t>
            </a: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8" name="Picture 8" descr="Click here to go back to the text"/>
          <p:cNvPicPr>
            <a:picLocks noChangeAspect="1" noChangeArrowheads="1"/>
          </p:cNvPicPr>
          <p:nvPr/>
        </p:nvPicPr>
        <p:blipFill>
          <a:blip r:embed="rId3">
            <a:extLst>
              <a:ext uri="{28A0092B-C50C-407E-A947-70E740481C1C}">
                <a14:useLocalDpi xmlns:a14="http://schemas.microsoft.com/office/drawing/2010/main" val="0"/>
              </a:ext>
            </a:extLst>
          </a:blip>
          <a:srcRect l="-557"/>
          <a:stretch>
            <a:fillRect/>
          </a:stretch>
        </p:blipFill>
        <p:spPr bwMode="auto">
          <a:xfrm>
            <a:off x="609600" y="3700463"/>
            <a:ext cx="3581400" cy="3157537"/>
          </a:xfrm>
          <a:prstGeom prst="rect">
            <a:avLst/>
          </a:prstGeom>
          <a:noFill/>
          <a:extLst>
            <a:ext uri="{909E8E84-426E-40DD-AFC4-6F175D3DCCD1}">
              <a14:hiddenFill xmlns:a14="http://schemas.microsoft.com/office/drawing/2010/main">
                <a:solidFill>
                  <a:srgbClr val="FFFFFF"/>
                </a:solidFill>
              </a14:hiddenFill>
            </a:ext>
          </a:extLst>
        </p:spPr>
      </p:pic>
      <p:pic>
        <p:nvPicPr>
          <p:cNvPr id="261130" name="Picture 10" descr="16-+Lorena-Picking-Coffe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0"/>
            <a:ext cx="268605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61132" name="Picture 12" descr="Maurice Smith"/>
          <p:cNvPicPr>
            <a:picLocks noChangeAspect="1" noChangeArrowheads="1"/>
          </p:cNvPicPr>
          <p:nvPr/>
        </p:nvPicPr>
        <p:blipFill>
          <a:blip r:embed="rId6">
            <a:extLst>
              <a:ext uri="{28A0092B-C50C-407E-A947-70E740481C1C}">
                <a14:useLocalDpi xmlns:a14="http://schemas.microsoft.com/office/drawing/2010/main" val="0"/>
              </a:ext>
            </a:extLst>
          </a:blip>
          <a:srcRect t="11765"/>
          <a:stretch>
            <a:fillRect/>
          </a:stretch>
        </p:blipFill>
        <p:spPr bwMode="auto">
          <a:xfrm>
            <a:off x="4522788" y="3354388"/>
            <a:ext cx="3608387" cy="3503612"/>
          </a:xfrm>
          <a:prstGeom prst="rect">
            <a:avLst/>
          </a:prstGeom>
          <a:noFill/>
          <a:extLst>
            <a:ext uri="{909E8E84-426E-40DD-AFC4-6F175D3DCCD1}">
              <a14:hiddenFill xmlns:a14="http://schemas.microsoft.com/office/drawing/2010/main">
                <a:solidFill>
                  <a:srgbClr val="FFFFFF"/>
                </a:solidFill>
              </a14:hiddenFill>
            </a:ext>
          </a:extLst>
        </p:spPr>
      </p:pic>
      <p:pic>
        <p:nvPicPr>
          <p:cNvPr id="261134" name="Picture 14" descr="coffee_picking_-sce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2788" y="0"/>
            <a:ext cx="4240212" cy="31892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p:cNvSpPr txBox="1">
            <a:spLocks noChangeArrowheads="1"/>
          </p:cNvSpPr>
          <p:nvPr>
            <p:custDataLst>
              <p:tags r:id="rId2"/>
            </p:custDataLst>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29379" name="Text Box 3"/>
          <p:cNvSpPr txBox="1">
            <a:spLocks noChangeArrowheads="1"/>
          </p:cNvSpPr>
          <p:nvPr>
            <p:custDataLst>
              <p:tags r:id="rId3"/>
            </p:custDataLst>
          </p:nvPr>
        </p:nvSpPr>
        <p:spPr bwMode="auto">
          <a:xfrm>
            <a:off x="228600" y="871538"/>
            <a:ext cx="8686800" cy="598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pPr>
            <a:r>
              <a:rPr lang="en-US" sz="2800" b="1"/>
              <a:t>The ripe coffee “berry” (a fruit) consists of seed covered by a silvery testa (silverskin), a parchment layer, flesh, and skin.</a:t>
            </a:r>
          </a:p>
          <a:p>
            <a:pPr>
              <a:spcBef>
                <a:spcPct val="20000"/>
              </a:spcBef>
            </a:pPr>
            <a:r>
              <a:rPr lang="en-US" sz="2800" b="1"/>
              <a:t>The seed is mostly endosperm, and it is the endosperm not the embryo that produces the coffee flavor.</a:t>
            </a:r>
          </a:p>
          <a:p>
            <a:pPr>
              <a:spcBef>
                <a:spcPct val="20000"/>
              </a:spcBef>
            </a:pPr>
            <a:r>
              <a:rPr lang="en-US" sz="2800" b="1"/>
              <a:t>Note that all the layers must be removed in processing to produce the seed.</a:t>
            </a:r>
          </a:p>
          <a:p>
            <a:pPr>
              <a:spcBef>
                <a:spcPct val="20000"/>
              </a:spcBef>
            </a:pPr>
            <a:r>
              <a:rPr lang="en-US" sz="2800" b="1"/>
              <a:t>Seed consists mainly of green, corneous endosperm with a small embryo near the base.</a:t>
            </a:r>
          </a:p>
          <a:p>
            <a:pPr>
              <a:spcBef>
                <a:spcPct val="20000"/>
              </a:spcBef>
            </a:pPr>
            <a:r>
              <a:rPr lang="en-US" sz="2800" b="1"/>
              <a:t>Dried seeds after removal of silver skin provide the coffee beans of commerce; 5–6 lb of cherry </a:t>
            </a:r>
            <a:br>
              <a:rPr lang="en-US" sz="2800" b="1"/>
            </a:br>
            <a:r>
              <a:rPr lang="en-US" sz="2800" b="1"/>
              <a:t>(whole fruit) provides ~1 lb of clean coffee; 1,000-dried seeds/lb.</a:t>
            </a:r>
          </a:p>
        </p:txBody>
      </p:sp>
      <p:sp>
        <p:nvSpPr>
          <p:cNvPr id="229380" name="Rectangle 4"/>
          <p:cNvSpPr>
            <a:spLocks noGrp="1" noChangeArrowheads="1"/>
          </p:cNvSpPr>
          <p:nvPr>
            <p:ph type="title" idx="4294967295"/>
            <p:custDataLst>
              <p:tags r:id="rId4"/>
            </p:custDataLst>
          </p:nvPr>
        </p:nvSpPr>
        <p:spPr>
          <a:xfrm>
            <a:off x="685800" y="0"/>
            <a:ext cx="7772400" cy="914400"/>
          </a:xfrm>
        </p:spPr>
        <p:txBody>
          <a:bodyPr/>
          <a:lstStyle/>
          <a:p>
            <a:r>
              <a:rPr lang="en-US">
                <a:solidFill>
                  <a:srgbClr val="FFFFFF"/>
                </a:solidFill>
              </a:rPr>
              <a:t>Processing</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2" name="Picture 4" descr="bean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363" y="381000"/>
            <a:ext cx="5121275" cy="6096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Text Box 3"/>
          <p:cNvSpPr txBox="1">
            <a:spLocks noChangeArrowheads="1"/>
          </p:cNvSpPr>
          <p:nvPr>
            <p:custDataLst>
              <p:tags r:id="rId2"/>
            </p:custDataLst>
          </p:nvPr>
        </p:nvSpPr>
        <p:spPr bwMode="auto">
          <a:xfrm>
            <a:off x="228600" y="103188"/>
            <a:ext cx="8610600"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0988" indent="-280988"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Major beverages (alcoholic and non-alcoholic) are consumed not only to quench thirst but to provide a mild stimulant or “lift.”</a:t>
            </a:r>
          </a:p>
          <a:p>
            <a:r>
              <a:rPr lang="en-US" sz="2800" b="1"/>
              <a:t>Nonalcoholic beverages such as coffee, tea, mate, cocoa do this by the presence of an alkaloid (caffeine or theobromine—which differ by a mere methyl group).</a:t>
            </a:r>
          </a:p>
          <a:p>
            <a:r>
              <a:rPr lang="en-US" sz="2800" b="1"/>
              <a:t>Typically their taste is an acquired one; thus none of these major beverages are initially liked by children 	unless sweetened.</a:t>
            </a:r>
          </a:p>
        </p:txBody>
      </p:sp>
      <p:pic>
        <p:nvPicPr>
          <p:cNvPr id="248836" name="Picture 4" descr="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562475"/>
            <a:ext cx="4572000" cy="2297113"/>
          </a:xfrm>
          <a:prstGeom prst="rect">
            <a:avLst/>
          </a:prstGeom>
          <a:noFill/>
          <a:extLst>
            <a:ext uri="{909E8E84-426E-40DD-AFC4-6F175D3DCCD1}">
              <a14:hiddenFill xmlns:a14="http://schemas.microsoft.com/office/drawing/2010/main">
                <a:solidFill>
                  <a:srgbClr val="FFFFFF"/>
                </a:solidFill>
              </a14:hiddenFill>
            </a:ext>
          </a:extLst>
        </p:spPr>
      </p:pic>
      <p:sp>
        <p:nvSpPr>
          <p:cNvPr id="248837" name="Text Box 5"/>
          <p:cNvSpPr txBox="1">
            <a:spLocks noChangeArrowheads="1"/>
          </p:cNvSpPr>
          <p:nvPr>
            <p:custDataLst>
              <p:tags r:id="rId3"/>
            </p:custDataLst>
          </p:nvPr>
        </p:nvSpPr>
        <p:spPr bwMode="auto">
          <a:xfrm>
            <a:off x="457200" y="4052888"/>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Alkaloids: Cyclic Nitrogen Compounds</a:t>
            </a: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custDataLst>
              <p:tags r:id="rId2"/>
            </p:custDataLst>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31427" name="Text Box 3"/>
          <p:cNvSpPr txBox="1">
            <a:spLocks noChangeArrowheads="1"/>
          </p:cNvSpPr>
          <p:nvPr>
            <p:custDataLst>
              <p:tags r:id="rId3"/>
            </p:custDataLst>
          </p:nvPr>
        </p:nvSpPr>
        <p:spPr bwMode="auto">
          <a:xfrm>
            <a:off x="228600" y="1314450"/>
            <a:ext cx="86868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defTabSz="509588">
              <a:defRPr sz="2400">
                <a:solidFill>
                  <a:schemeClr val="tx1"/>
                </a:solidFill>
                <a:latin typeface="Times New Roman" panose="02020603050405020304" pitchFamily="18" charset="0"/>
              </a:defRPr>
            </a:lvl1pPr>
            <a:lvl2pPr marL="915988" indent="-457200" defTabSz="509588">
              <a:defRPr sz="2400">
                <a:solidFill>
                  <a:schemeClr val="tx1"/>
                </a:solidFill>
                <a:latin typeface="Times New Roman" panose="02020603050405020304" pitchFamily="18" charset="0"/>
              </a:defRPr>
            </a:lvl2pPr>
            <a:lvl3pPr marL="1373188" indent="-457200" defTabSz="509588">
              <a:defRPr sz="2400">
                <a:solidFill>
                  <a:schemeClr val="tx1"/>
                </a:solidFill>
                <a:latin typeface="Times New Roman" panose="02020603050405020304" pitchFamily="18" charset="0"/>
              </a:defRPr>
            </a:lvl3pPr>
            <a:lvl4pPr marL="1828800" indent="-457200" defTabSz="509588">
              <a:defRPr sz="2400">
                <a:solidFill>
                  <a:schemeClr val="tx1"/>
                </a:solidFill>
                <a:latin typeface="Times New Roman" panose="02020603050405020304" pitchFamily="18" charset="0"/>
              </a:defRPr>
            </a:lvl4pPr>
            <a:lvl5pPr marL="2286000" indent="-457200" defTabSz="509588">
              <a:defRPr sz="2400">
                <a:solidFill>
                  <a:schemeClr val="tx1"/>
                </a:solidFill>
                <a:latin typeface="Times New Roman" panose="02020603050405020304" pitchFamily="18" charset="0"/>
              </a:defRPr>
            </a:lvl5pPr>
            <a:lvl6pPr marL="2743200" indent="-457200" defTabSz="509588"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defTabSz="509588"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defTabSz="509588"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defTabSz="509588"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40000"/>
              </a:lnSpc>
            </a:pPr>
            <a:r>
              <a:rPr lang="en-US" sz="2800" b="1">
                <a:solidFill>
                  <a:srgbClr val="FFFFFF"/>
                </a:solidFill>
              </a:rPr>
              <a:t>Wet processing (most common)</a:t>
            </a:r>
            <a:r>
              <a:rPr lang="en-US" sz="2800" b="1"/>
              <a:t/>
            </a:r>
            <a:br>
              <a:rPr lang="en-US" sz="2800" b="1"/>
            </a:br>
            <a:r>
              <a:rPr lang="en-US" sz="2800" b="1"/>
              <a:t>	This requires abundant water. </a:t>
            </a:r>
          </a:p>
          <a:p>
            <a:pPr lvl="1">
              <a:buFontTx/>
              <a:buAutoNum type="arabicPeriod"/>
            </a:pPr>
            <a:r>
              <a:rPr lang="en-US" sz="2800" b="1"/>
              <a:t>Flotation: Defective berries are first separated by floatation, good ones sink. </a:t>
            </a:r>
          </a:p>
          <a:p>
            <a:pPr lvl="1">
              <a:buFontTx/>
              <a:buAutoNum type="arabicPeriod"/>
            </a:pPr>
            <a:r>
              <a:rPr lang="en-US" sz="2800" b="1"/>
              <a:t>Pulping and separation: Ripe berries run through machines which pulls of skin and most of the flesh. </a:t>
            </a:r>
            <a:br>
              <a:rPr lang="en-US" sz="2800" b="1"/>
            </a:br>
            <a:r>
              <a:rPr lang="en-US" sz="2800" b="1"/>
              <a:t>This must be done within 24 hours with red ripe fruit to prevent overheating and tainting of “beans” from rotting pulp. </a:t>
            </a:r>
          </a:p>
        </p:txBody>
      </p:sp>
      <p:sp>
        <p:nvSpPr>
          <p:cNvPr id="231428" name="Rectangle 4"/>
          <p:cNvSpPr>
            <a:spLocks noGrp="1" noChangeArrowheads="1"/>
          </p:cNvSpPr>
          <p:nvPr>
            <p:ph type="title" idx="4294967295"/>
            <p:custDataLst>
              <p:tags r:id="rId4"/>
            </p:custDataLst>
          </p:nvPr>
        </p:nvSpPr>
        <p:spPr>
          <a:xfrm>
            <a:off x="685800" y="304800"/>
            <a:ext cx="7772400" cy="1143000"/>
          </a:xfrm>
        </p:spPr>
        <p:txBody>
          <a:bodyPr/>
          <a:lstStyle/>
          <a:p>
            <a:r>
              <a:rPr lang="en-US"/>
              <a:t>Two main types:</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p:cNvSpPr txBox="1">
            <a:spLocks noChangeArrowheads="1"/>
          </p:cNvSpPr>
          <p:nvPr>
            <p:custDataLst>
              <p:tags r:id="rId2"/>
            </p:custDataLst>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39619" name="Text Box 3"/>
          <p:cNvSpPr txBox="1">
            <a:spLocks noChangeArrowheads="1"/>
          </p:cNvSpPr>
          <p:nvPr>
            <p:custDataLst>
              <p:tags r:id="rId3"/>
            </p:custDataLst>
          </p:nvPr>
        </p:nvSpPr>
        <p:spPr bwMode="auto">
          <a:xfrm>
            <a:off x="228600" y="393700"/>
            <a:ext cx="86868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defTabSz="509588">
              <a:defRPr sz="2400">
                <a:solidFill>
                  <a:schemeClr val="tx1"/>
                </a:solidFill>
                <a:latin typeface="Times New Roman" panose="02020603050405020304" pitchFamily="18" charset="0"/>
              </a:defRPr>
            </a:lvl1pPr>
            <a:lvl2pPr marL="914400" indent="-342900" defTabSz="509588">
              <a:defRPr sz="2400">
                <a:solidFill>
                  <a:schemeClr val="tx1"/>
                </a:solidFill>
                <a:latin typeface="Times New Roman" panose="02020603050405020304" pitchFamily="18" charset="0"/>
              </a:defRPr>
            </a:lvl2pPr>
            <a:lvl3pPr marL="1485900" indent="-457200" defTabSz="509588">
              <a:defRPr sz="2400">
                <a:solidFill>
                  <a:schemeClr val="tx1"/>
                </a:solidFill>
                <a:latin typeface="Times New Roman" panose="02020603050405020304" pitchFamily="18" charset="0"/>
              </a:defRPr>
            </a:lvl3pPr>
            <a:lvl4pPr marL="2057400" indent="-457200" defTabSz="509588">
              <a:defRPr sz="2400">
                <a:solidFill>
                  <a:schemeClr val="tx1"/>
                </a:solidFill>
                <a:latin typeface="Times New Roman" panose="02020603050405020304" pitchFamily="18" charset="0"/>
              </a:defRPr>
            </a:lvl4pPr>
            <a:lvl5pPr marL="2628900" indent="-457200" defTabSz="509588">
              <a:defRPr sz="2400">
                <a:solidFill>
                  <a:schemeClr val="tx1"/>
                </a:solidFill>
                <a:latin typeface="Times New Roman" panose="02020603050405020304" pitchFamily="18" charset="0"/>
              </a:defRPr>
            </a:lvl5pPr>
            <a:lvl6pPr marL="3086100" indent="-457200" defTabSz="509588" eaLnBrk="0" fontAlgn="base" hangingPunct="0">
              <a:spcBef>
                <a:spcPct val="0"/>
              </a:spcBef>
              <a:spcAft>
                <a:spcPct val="0"/>
              </a:spcAft>
              <a:defRPr sz="2400">
                <a:solidFill>
                  <a:schemeClr val="tx1"/>
                </a:solidFill>
                <a:latin typeface="Times New Roman" panose="02020603050405020304" pitchFamily="18" charset="0"/>
              </a:defRPr>
            </a:lvl6pPr>
            <a:lvl7pPr marL="3543300" indent="-457200" defTabSz="509588" eaLnBrk="0" fontAlgn="base" hangingPunct="0">
              <a:spcBef>
                <a:spcPct val="0"/>
              </a:spcBef>
              <a:spcAft>
                <a:spcPct val="0"/>
              </a:spcAft>
              <a:defRPr sz="2400">
                <a:solidFill>
                  <a:schemeClr val="tx1"/>
                </a:solidFill>
                <a:latin typeface="Times New Roman" panose="02020603050405020304" pitchFamily="18" charset="0"/>
              </a:defRPr>
            </a:lvl7pPr>
            <a:lvl8pPr marL="4000500" indent="-457200" defTabSz="509588" eaLnBrk="0" fontAlgn="base" hangingPunct="0">
              <a:spcBef>
                <a:spcPct val="0"/>
              </a:spcBef>
              <a:spcAft>
                <a:spcPct val="0"/>
              </a:spcAft>
              <a:defRPr sz="2400">
                <a:solidFill>
                  <a:schemeClr val="tx1"/>
                </a:solidFill>
                <a:latin typeface="Times New Roman" panose="02020603050405020304" pitchFamily="18" charset="0"/>
              </a:defRPr>
            </a:lvl8pPr>
            <a:lvl9pPr marL="4457700" indent="-457200" defTabSz="509588" eaLnBrk="0" fontAlgn="base" hangingPunct="0">
              <a:spcBef>
                <a:spcPct val="0"/>
              </a:spcBef>
              <a:spcAft>
                <a:spcPct val="0"/>
              </a:spcAft>
              <a:defRPr sz="2400">
                <a:solidFill>
                  <a:schemeClr val="tx1"/>
                </a:solidFill>
                <a:latin typeface="Times New Roman" panose="02020603050405020304" pitchFamily="18" charset="0"/>
              </a:defRPr>
            </a:lvl9pPr>
          </a:lstStyle>
          <a:p>
            <a:pPr>
              <a:buFontTx/>
              <a:buAutoNum type="arabicPeriod" startAt="3"/>
            </a:pPr>
            <a:r>
              <a:rPr lang="en-US" sz="2800" b="1"/>
              <a:t>Berries from separator are washed </a:t>
            </a:r>
          </a:p>
          <a:p>
            <a:pPr>
              <a:buFontTx/>
              <a:buAutoNum type="arabicPeriod" startAt="3"/>
            </a:pPr>
            <a:r>
              <a:rPr lang="en-US" sz="2800" b="1"/>
              <a:t>Put in fermentation tanks to remove flesh adhering to parchment coat (18–24 hr) up to 80 hr if 	elevation is high and temperatures are cool. </a:t>
            </a:r>
          </a:p>
          <a:p>
            <a:pPr>
              <a:buFontTx/>
              <a:buAutoNum type="arabicPeriod" startAt="3"/>
            </a:pPr>
            <a:r>
              <a:rPr lang="en-US" sz="2800" b="1"/>
              <a:t>Washing </a:t>
            </a:r>
          </a:p>
          <a:p>
            <a:pPr>
              <a:buFontTx/>
              <a:buAutoNum type="arabicPeriod" startAt="3"/>
            </a:pPr>
            <a:r>
              <a:rPr lang="en-US" sz="2800" b="1"/>
              <a:t>Curing</a:t>
            </a:r>
          </a:p>
          <a:p>
            <a:pPr>
              <a:buFontTx/>
              <a:buAutoNum type="arabicPeriod" startAt="3"/>
            </a:pPr>
            <a:r>
              <a:rPr lang="en-US" sz="2800" b="1"/>
              <a:t>Hulling or picking off parchment layer and silverskin by machinery.</a:t>
            </a:r>
          </a:p>
          <a:p>
            <a:pPr lvl="1"/>
            <a:r>
              <a:rPr lang="en-US" sz="2800" b="1"/>
              <a:t>Seeds become shiny after polishing (removal of silverskin). </a:t>
            </a:r>
          </a:p>
          <a:p>
            <a:pPr lvl="1"/>
            <a:r>
              <a:rPr lang="en-US" sz="2800" b="1"/>
              <a:t>Grading by weight and size.</a:t>
            </a:r>
          </a:p>
          <a:p>
            <a:pPr lvl="1"/>
            <a:r>
              <a:rPr lang="en-US" sz="2800" b="1"/>
              <a:t>Often picked over by hand to remove stones, black beans etc.</a:t>
            </a:r>
          </a:p>
          <a:p>
            <a:pPr lvl="1"/>
            <a:r>
              <a:rPr lang="en-US" sz="2800" b="1"/>
              <a:t>Now electronically sorted in advanced operations.</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2"/>
          <p:cNvSpPr txBox="1">
            <a:spLocks noChangeArrowheads="1"/>
          </p:cNvSpPr>
          <p:nvPr>
            <p:custDataLst>
              <p:tags r:id="rId2"/>
            </p:custDataLst>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33475" name="Text Box 3"/>
          <p:cNvSpPr txBox="1">
            <a:spLocks noChangeArrowheads="1"/>
          </p:cNvSpPr>
          <p:nvPr>
            <p:custDataLst>
              <p:tags r:id="rId3"/>
            </p:custDataLst>
          </p:nvPr>
        </p:nvSpPr>
        <p:spPr bwMode="auto">
          <a:xfrm>
            <a:off x="1524000" y="2667000"/>
            <a:ext cx="6096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sz="2800" b="1"/>
              <a:t>Fermentation step is eliminated.</a:t>
            </a:r>
          </a:p>
          <a:p>
            <a:pPr>
              <a:spcBef>
                <a:spcPct val="30000"/>
              </a:spcBef>
            </a:pPr>
            <a:r>
              <a:rPr lang="en-US" sz="2800" b="1"/>
              <a:t>All stages of berries are dried in heaps</a:t>
            </a:r>
            <a:br>
              <a:rPr lang="en-US" sz="2800" b="1"/>
            </a:br>
            <a:r>
              <a:rPr lang="en-US" sz="2800" b="1"/>
              <a:t>(15–25 days) and dehusked.</a:t>
            </a:r>
          </a:p>
          <a:p>
            <a:pPr>
              <a:spcBef>
                <a:spcPct val="30000"/>
              </a:spcBef>
            </a:pPr>
            <a:r>
              <a:rPr lang="en-US" sz="2800" b="1"/>
              <a:t>Often moistened to remove silverskins.</a:t>
            </a:r>
          </a:p>
        </p:txBody>
      </p:sp>
      <p:sp>
        <p:nvSpPr>
          <p:cNvPr id="233476" name="Rectangle 4"/>
          <p:cNvSpPr>
            <a:spLocks noGrp="1" noChangeArrowheads="1"/>
          </p:cNvSpPr>
          <p:nvPr>
            <p:ph type="title" idx="4294967295"/>
            <p:custDataLst>
              <p:tags r:id="rId4"/>
            </p:custDataLst>
          </p:nvPr>
        </p:nvSpPr>
        <p:spPr>
          <a:xfrm>
            <a:off x="685800" y="1219200"/>
            <a:ext cx="7772400" cy="1143000"/>
          </a:xfrm>
        </p:spPr>
        <p:txBody>
          <a:bodyPr/>
          <a:lstStyle/>
          <a:p>
            <a:r>
              <a:rPr lang="en-US">
                <a:solidFill>
                  <a:srgbClr val="FFFFFF"/>
                </a:solidFill>
              </a:rPr>
              <a:t>Dry Processing</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2"/>
          <p:cNvSpPr txBox="1">
            <a:spLocks noChangeArrowheads="1"/>
          </p:cNvSpPr>
          <p:nvPr>
            <p:custDataLst>
              <p:tags r:id="rId2"/>
            </p:custDataLst>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35523" name="Text Box 3"/>
          <p:cNvSpPr txBox="1">
            <a:spLocks noChangeArrowheads="1"/>
          </p:cNvSpPr>
          <p:nvPr>
            <p:custDataLst>
              <p:tags r:id="rId3"/>
            </p:custDataLst>
          </p:nvPr>
        </p:nvSpPr>
        <p:spPr bwMode="auto">
          <a:xfrm>
            <a:off x="381000" y="1423988"/>
            <a:ext cx="8382000" cy="474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defTabSz="339725">
              <a:defRPr sz="2400">
                <a:solidFill>
                  <a:schemeClr val="tx1"/>
                </a:solidFill>
                <a:latin typeface="Times New Roman" panose="02020603050405020304" pitchFamily="18" charset="0"/>
              </a:defRPr>
            </a:lvl1pPr>
            <a:lvl2pPr marL="51593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sz="2800" b="1"/>
              <a:t>Economy of coffee has been disturbed by boom and bust economies.</a:t>
            </a:r>
          </a:p>
          <a:p>
            <a:pPr>
              <a:spcBef>
                <a:spcPct val="30000"/>
              </a:spcBef>
            </a:pPr>
            <a:r>
              <a:rPr lang="en-US" sz="2800" b="1"/>
              <a:t>Gluts cause low prices; government usually buy and store coffee to protect prices but system collapse when stored coffee gets to high levels resulting in dumping.</a:t>
            </a:r>
          </a:p>
          <a:p>
            <a:pPr>
              <a:spcBef>
                <a:spcPct val="30000"/>
              </a:spcBef>
            </a:pPr>
            <a:r>
              <a:rPr lang="en-US" sz="2800" b="1"/>
              <a:t>Rust is now a major problem causing shortages and high prices.</a:t>
            </a:r>
          </a:p>
          <a:p>
            <a:pPr>
              <a:spcBef>
                <a:spcPct val="30000"/>
              </a:spcBef>
            </a:pPr>
            <a:r>
              <a:rPr lang="en-US" sz="2800" b="1"/>
              <a:t>The interest in decaffeinated coffees has increased the importance of African robusta.</a:t>
            </a:r>
          </a:p>
        </p:txBody>
      </p:sp>
      <p:sp>
        <p:nvSpPr>
          <p:cNvPr id="235524" name="Rectangle 4"/>
          <p:cNvSpPr>
            <a:spLocks noGrp="1" noChangeArrowheads="1"/>
          </p:cNvSpPr>
          <p:nvPr>
            <p:ph type="title" idx="4294967295"/>
            <p:custDataLst>
              <p:tags r:id="rId4"/>
            </p:custDataLst>
          </p:nvPr>
        </p:nvSpPr>
        <p:spPr>
          <a:xfrm>
            <a:off x="685800" y="304800"/>
            <a:ext cx="7772400" cy="1143000"/>
          </a:xfrm>
        </p:spPr>
        <p:txBody>
          <a:bodyPr/>
          <a:lstStyle/>
          <a:p>
            <a:r>
              <a:rPr lang="en-US">
                <a:solidFill>
                  <a:srgbClr val="FFFFFF"/>
                </a:solidFill>
              </a:rPr>
              <a:t>Economics</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85" name="Rectangle 169"/>
          <p:cNvSpPr>
            <a:spLocks noGrp="1" noChangeArrowheads="1"/>
          </p:cNvSpPr>
          <p:nvPr>
            <p:ph type="ctrTitle"/>
          </p:nvPr>
        </p:nvSpPr>
        <p:spPr>
          <a:xfrm>
            <a:off x="685800" y="152401"/>
            <a:ext cx="7772400" cy="1066800"/>
          </a:xfrm>
        </p:spPr>
        <p:txBody>
          <a:bodyPr anchor="ctr"/>
          <a:lstStyle/>
          <a:p>
            <a:r>
              <a:rPr lang="en-US" altLang="en-US" sz="4000" dirty="0" smtClean="0"/>
              <a:t>Cacao</a:t>
            </a:r>
            <a:endParaRPr lang="en-US" altLang="en-US" sz="4000" dirty="0"/>
          </a:p>
        </p:txBody>
      </p:sp>
      <p:pic>
        <p:nvPicPr>
          <p:cNvPr id="5" name="Picture 168" descr="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617" y="1562100"/>
            <a:ext cx="7878198" cy="52959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1710811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88420" name="Text Box 4"/>
          <p:cNvSpPr txBox="1">
            <a:spLocks noChangeArrowheads="1"/>
          </p:cNvSpPr>
          <p:nvPr/>
        </p:nvSpPr>
        <p:spPr bwMode="auto">
          <a:xfrm>
            <a:off x="304800" y="990600"/>
            <a:ext cx="85344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defTabSz="339725">
              <a:defRPr sz="2400">
                <a:solidFill>
                  <a:schemeClr val="tx1"/>
                </a:solidFill>
                <a:latin typeface="Times New Roman" panose="02020603050405020304" pitchFamily="18" charset="0"/>
              </a:defRPr>
            </a:lvl1pPr>
            <a:lvl2pPr marL="685800" indent="-285750" defTabSz="339725">
              <a:defRPr sz="2400">
                <a:solidFill>
                  <a:schemeClr val="tx1"/>
                </a:solidFill>
                <a:latin typeface="Times New Roman" panose="02020603050405020304" pitchFamily="18" charset="0"/>
              </a:defRPr>
            </a:lvl2pPr>
            <a:lvl3pPr marL="915988"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t>Terminology: </a:t>
            </a:r>
          </a:p>
          <a:p>
            <a:pPr lvl="1"/>
            <a:r>
              <a:rPr lang="en-US" altLang="en-US" sz="2800" b="1">
                <a:solidFill>
                  <a:srgbClr val="FFFFFF"/>
                </a:solidFill>
              </a:rPr>
              <a:t>Cacao:</a:t>
            </a:r>
            <a:r>
              <a:rPr lang="en-US" altLang="en-US" sz="2800" b="1"/>
              <a:t> The specific epithet of </a:t>
            </a:r>
            <a:r>
              <a:rPr lang="en-US" altLang="en-US" sz="2800" b="1" i="1"/>
              <a:t>Theobroma cacao</a:t>
            </a:r>
            <a:r>
              <a:rPr lang="en-US" altLang="en-US" sz="2800" b="1"/>
              <a:t> and the name of the tree. </a:t>
            </a:r>
          </a:p>
          <a:p>
            <a:pPr lvl="1"/>
            <a:r>
              <a:rPr lang="en-US" altLang="en-US" sz="2800" b="1">
                <a:solidFill>
                  <a:srgbClr val="FFFFFF"/>
                </a:solidFill>
              </a:rPr>
              <a:t>Cocoa:</a:t>
            </a:r>
            <a:r>
              <a:rPr lang="en-US" altLang="en-US" sz="2800" b="1"/>
              <a:t> The drink produced from cocoa powder (also cocoa tree). </a:t>
            </a:r>
          </a:p>
          <a:p>
            <a:pPr lvl="1"/>
            <a:r>
              <a:rPr lang="en-US" altLang="en-US" sz="2800" b="1">
                <a:solidFill>
                  <a:srgbClr val="FFFFFF"/>
                </a:solidFill>
              </a:rPr>
              <a:t>Cocoa powder:</a:t>
            </a:r>
            <a:r>
              <a:rPr lang="en-US" altLang="en-US" sz="2800" b="1"/>
              <a:t> The defatted ground up fermented seed of cacao. </a:t>
            </a:r>
          </a:p>
          <a:p>
            <a:pPr lvl="1"/>
            <a:r>
              <a:rPr lang="en-US" altLang="en-US" sz="2800" b="1">
                <a:solidFill>
                  <a:srgbClr val="FFFFFF"/>
                </a:solidFill>
              </a:rPr>
              <a:t>Cocoa butter:</a:t>
            </a:r>
            <a:r>
              <a:rPr lang="en-US" altLang="en-US" sz="2800" b="1"/>
              <a:t> The fat expressed from cacao seed.</a:t>
            </a:r>
          </a:p>
          <a:p>
            <a:pPr lvl="1"/>
            <a:r>
              <a:rPr lang="en-US" altLang="en-US" sz="2800" b="1">
                <a:solidFill>
                  <a:srgbClr val="FFFFFF"/>
                </a:solidFill>
              </a:rPr>
              <a:t>Coca:</a:t>
            </a:r>
            <a:r>
              <a:rPr lang="en-US" altLang="en-US" sz="2800" b="1"/>
              <a:t> The name of the plant producing the stimulant cocaine (</a:t>
            </a:r>
            <a:r>
              <a:rPr lang="en-US" altLang="en-US" sz="2800" b="1" i="1"/>
              <a:t>Erythroxylum coca</a:t>
            </a:r>
            <a:r>
              <a:rPr lang="en-US" altLang="en-US" sz="2800" b="1"/>
              <a:t>). </a:t>
            </a:r>
          </a:p>
          <a:p>
            <a:pPr lvl="1"/>
            <a:r>
              <a:rPr lang="en-US" altLang="en-US" sz="2800" b="1">
                <a:solidFill>
                  <a:srgbClr val="FFFFFF"/>
                </a:solidFill>
              </a:rPr>
              <a:t>Cocos:</a:t>
            </a:r>
            <a:r>
              <a:rPr lang="en-US" altLang="en-US" sz="2800" b="1"/>
              <a:t> The name of the coconut palm </a:t>
            </a:r>
            <a:br>
              <a:rPr lang="en-US" altLang="en-US" sz="2800" b="1"/>
            </a:br>
            <a:r>
              <a:rPr lang="en-US" altLang="en-US" sz="2800" b="1"/>
              <a:t>(</a:t>
            </a:r>
            <a:r>
              <a:rPr lang="en-US" altLang="en-US" sz="2800" b="1" i="1"/>
              <a:t>Cocos nucifera</a:t>
            </a:r>
            <a:r>
              <a:rPr lang="en-US" altLang="en-US" sz="2800" b="1"/>
              <a:t>).</a:t>
            </a:r>
          </a:p>
        </p:txBody>
      </p:sp>
      <p:sp>
        <p:nvSpPr>
          <p:cNvPr id="188421" name="Rectangle 5"/>
          <p:cNvSpPr>
            <a:spLocks noGrp="1" noChangeArrowheads="1"/>
          </p:cNvSpPr>
          <p:nvPr>
            <p:ph type="title" idx="4294967295"/>
          </p:nvPr>
        </p:nvSpPr>
        <p:spPr>
          <a:xfrm>
            <a:off x="685800" y="0"/>
            <a:ext cx="7772400" cy="1143000"/>
          </a:xfrm>
        </p:spPr>
        <p:txBody>
          <a:bodyPr/>
          <a:lstStyle/>
          <a:p>
            <a:r>
              <a:rPr lang="en-US" altLang="en-US"/>
              <a:t>Cacao (</a:t>
            </a:r>
            <a:r>
              <a:rPr lang="en-US" altLang="en-US" i="1"/>
              <a:t>Theobroma cacao</a:t>
            </a:r>
            <a:r>
              <a:rPr lang="en-US" altLang="en-US"/>
              <a:t>, Sterculiaceae)</a:t>
            </a:r>
          </a:p>
        </p:txBody>
      </p:sp>
    </p:spTree>
    <p:custDataLst>
      <p:tags r:id="rId1"/>
    </p:custDataLst>
    <p:extLst>
      <p:ext uri="{BB962C8B-B14F-4D97-AF65-F5344CB8AC3E}">
        <p14:creationId xmlns:p14="http://schemas.microsoft.com/office/powerpoint/2010/main" val="442164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96611" name="Text Box 3"/>
          <p:cNvSpPr txBox="1">
            <a:spLocks noChangeArrowheads="1"/>
          </p:cNvSpPr>
          <p:nvPr/>
        </p:nvSpPr>
        <p:spPr bwMode="auto">
          <a:xfrm>
            <a:off x="304800" y="1627188"/>
            <a:ext cx="8534400"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t>Indigenous to the New World, new evidence dates to 500 </a:t>
            </a:r>
            <a:r>
              <a:rPr lang="en-US" altLang="en-US" b="1"/>
              <a:t>BCE</a:t>
            </a:r>
            <a:r>
              <a:rPr lang="en-US" altLang="en-US" sz="2800" b="1"/>
              <a:t> in Maya culture.</a:t>
            </a:r>
          </a:p>
          <a:p>
            <a:r>
              <a:rPr lang="en-US" altLang="en-US" sz="2800" b="1"/>
              <a:t>Indians of Northern South America, Central America, and Mexico consumed a strong bitter, semisolid aromatic beverage made from the seed.</a:t>
            </a:r>
          </a:p>
          <a:p>
            <a:r>
              <a:rPr lang="en-US" altLang="en-US" sz="2800" b="1"/>
              <a:t>Beans were so valuable they were also used as money</a:t>
            </a:r>
            <a:br>
              <a:rPr lang="en-US" altLang="en-US" sz="2800" b="1"/>
            </a:br>
            <a:r>
              <a:rPr lang="en-US" altLang="en-US" sz="2800" b="1"/>
              <a:t>(1 slave = 100 beans).</a:t>
            </a:r>
          </a:p>
          <a:p>
            <a:r>
              <a:rPr lang="en-US" altLang="en-US" sz="2800" b="1"/>
              <a:t>The generic name </a:t>
            </a:r>
            <a:r>
              <a:rPr lang="en-US" altLang="en-US" sz="2800" b="1" i="1"/>
              <a:t>Theobroma</a:t>
            </a:r>
            <a:r>
              <a:rPr lang="en-US" altLang="en-US" sz="2800" b="1"/>
              <a:t> means “drink” (</a:t>
            </a:r>
            <a:r>
              <a:rPr lang="en-US" altLang="en-US" sz="2800" b="1" i="1"/>
              <a:t>broma</a:t>
            </a:r>
            <a:r>
              <a:rPr lang="en-US" altLang="en-US" sz="2800" b="1"/>
              <a:t>) of the “gods” (</a:t>
            </a:r>
            <a:r>
              <a:rPr lang="en-US" altLang="en-US" sz="2800" b="1" i="1"/>
              <a:t>Theo</a:t>
            </a:r>
            <a:r>
              <a:rPr lang="en-US" altLang="en-US" sz="2800" b="1"/>
              <a:t>).</a:t>
            </a:r>
          </a:p>
        </p:txBody>
      </p:sp>
      <p:sp>
        <p:nvSpPr>
          <p:cNvPr id="196612" name="Rectangle 4"/>
          <p:cNvSpPr>
            <a:spLocks noGrp="1" noChangeArrowheads="1"/>
          </p:cNvSpPr>
          <p:nvPr>
            <p:ph type="title" idx="4294967295"/>
          </p:nvPr>
        </p:nvSpPr>
        <p:spPr>
          <a:xfrm>
            <a:off x="685800" y="381000"/>
            <a:ext cx="7772400" cy="1143000"/>
          </a:xfrm>
        </p:spPr>
        <p:txBody>
          <a:bodyPr/>
          <a:lstStyle/>
          <a:p>
            <a:r>
              <a:rPr lang="en-US" altLang="en-US">
                <a:solidFill>
                  <a:srgbClr val="FFFFFF"/>
                </a:solidFill>
              </a:rPr>
              <a:t>History</a:t>
            </a:r>
          </a:p>
        </p:txBody>
      </p:sp>
    </p:spTree>
    <p:custDataLst>
      <p:tags r:id="rId1"/>
    </p:custDataLst>
    <p:extLst>
      <p:ext uri="{BB962C8B-B14F-4D97-AF65-F5344CB8AC3E}">
        <p14:creationId xmlns:p14="http://schemas.microsoft.com/office/powerpoint/2010/main" val="3112377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6" name="Picture 4" descr="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381625"/>
          </a:xfrm>
          <a:prstGeom prst="rect">
            <a:avLst/>
          </a:prstGeom>
          <a:noFill/>
          <a:extLst>
            <a:ext uri="{909E8E84-426E-40DD-AFC4-6F175D3DCCD1}">
              <a14:hiddenFill xmlns:a14="http://schemas.microsoft.com/office/drawing/2010/main">
                <a:solidFill>
                  <a:srgbClr val="FFFFFF"/>
                </a:solidFill>
              </a14:hiddenFill>
            </a:ext>
          </a:extLst>
        </p:spPr>
      </p:pic>
      <p:sp>
        <p:nvSpPr>
          <p:cNvPr id="294921" name="Text Box 9"/>
          <p:cNvSpPr txBox="1">
            <a:spLocks noChangeArrowheads="1"/>
          </p:cNvSpPr>
          <p:nvPr/>
        </p:nvSpPr>
        <p:spPr bwMode="auto">
          <a:xfrm>
            <a:off x="228600" y="5441950"/>
            <a:ext cx="8686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defTabSz="347663">
              <a:defRPr sz="2400">
                <a:solidFill>
                  <a:schemeClr val="tx1"/>
                </a:solidFill>
                <a:latin typeface="Times New Roman" panose="02020603050405020304" pitchFamily="18" charset="0"/>
              </a:defRPr>
            </a:lvl1pPr>
            <a:lvl2pPr marL="515938" defTabSz="347663">
              <a:defRPr sz="2400">
                <a:solidFill>
                  <a:schemeClr val="tx1"/>
                </a:solidFill>
                <a:latin typeface="Times New Roman" panose="02020603050405020304" pitchFamily="18" charset="0"/>
              </a:defRPr>
            </a:lvl2pPr>
            <a:lvl3pPr defTabSz="347663">
              <a:defRPr sz="2400">
                <a:solidFill>
                  <a:schemeClr val="tx1"/>
                </a:solidFill>
                <a:latin typeface="Times New Roman" panose="02020603050405020304" pitchFamily="18" charset="0"/>
              </a:defRPr>
            </a:lvl3pPr>
            <a:lvl4pPr defTabSz="347663">
              <a:defRPr sz="2400">
                <a:solidFill>
                  <a:schemeClr val="tx1"/>
                </a:solidFill>
                <a:latin typeface="Times New Roman" panose="02020603050405020304" pitchFamily="18" charset="0"/>
              </a:defRPr>
            </a:lvl4pPr>
            <a:lvl5pPr defTabSz="347663">
              <a:defRPr sz="2400">
                <a:solidFill>
                  <a:schemeClr val="tx1"/>
                </a:solidFill>
                <a:latin typeface="Times New Roman" panose="02020603050405020304" pitchFamily="18" charset="0"/>
              </a:defRPr>
            </a:lvl5pPr>
            <a:lvl6pPr defTabSz="347663" eaLnBrk="0" fontAlgn="base" hangingPunct="0">
              <a:spcBef>
                <a:spcPct val="0"/>
              </a:spcBef>
              <a:spcAft>
                <a:spcPct val="0"/>
              </a:spcAft>
              <a:defRPr sz="2400">
                <a:solidFill>
                  <a:schemeClr val="tx1"/>
                </a:solidFill>
                <a:latin typeface="Times New Roman" panose="02020603050405020304" pitchFamily="18" charset="0"/>
              </a:defRPr>
            </a:lvl6pPr>
            <a:lvl7pPr defTabSz="347663" eaLnBrk="0" fontAlgn="base" hangingPunct="0">
              <a:spcBef>
                <a:spcPct val="0"/>
              </a:spcBef>
              <a:spcAft>
                <a:spcPct val="0"/>
              </a:spcAft>
              <a:defRPr sz="2400">
                <a:solidFill>
                  <a:schemeClr val="tx1"/>
                </a:solidFill>
                <a:latin typeface="Times New Roman" panose="02020603050405020304" pitchFamily="18" charset="0"/>
              </a:defRPr>
            </a:lvl7pPr>
            <a:lvl8pPr defTabSz="347663" eaLnBrk="0" fontAlgn="base" hangingPunct="0">
              <a:spcBef>
                <a:spcPct val="0"/>
              </a:spcBef>
              <a:spcAft>
                <a:spcPct val="0"/>
              </a:spcAft>
              <a:defRPr sz="2400">
                <a:solidFill>
                  <a:schemeClr val="tx1"/>
                </a:solidFill>
                <a:latin typeface="Times New Roman" panose="02020603050405020304" pitchFamily="18" charset="0"/>
              </a:defRPr>
            </a:lvl8pPr>
            <a:lvl9pPr defTabSz="347663"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Detail of a palace scene on a Late Classic Maya vase.</a:t>
            </a:r>
          </a:p>
          <a:p>
            <a:r>
              <a:rPr lang="en-US" altLang="en-US" b="1"/>
              <a:t>The ruler gestures towards a pot of foaming chocolate; below the throne is a dish heaped with sauce-covered tamales.</a:t>
            </a:r>
          </a:p>
        </p:txBody>
      </p:sp>
    </p:spTree>
    <p:custDataLst>
      <p:tags r:id="rId1"/>
    </p:custDataLst>
    <p:extLst>
      <p:ext uri="{BB962C8B-B14F-4D97-AF65-F5344CB8AC3E}">
        <p14:creationId xmlns:p14="http://schemas.microsoft.com/office/powerpoint/2010/main" val="1467916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98659" name="Text Box 3"/>
          <p:cNvSpPr txBox="1">
            <a:spLocks noChangeArrowheads="1"/>
          </p:cNvSpPr>
          <p:nvPr/>
        </p:nvSpPr>
        <p:spPr bwMode="auto">
          <a:xfrm>
            <a:off x="304800" y="1524000"/>
            <a:ext cx="8534400"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altLang="en-US" sz="2800" b="1"/>
              <a:t>Remained as a curiosity in Spain until Spanish added sugar, vanilla, and cinnamon to produce the well known beverage cocoa, which became popular in Europe by the middle of the 17</a:t>
            </a:r>
            <a:r>
              <a:rPr lang="en-US" altLang="en-US" sz="2800" b="1" baseline="30000"/>
              <a:t>th</a:t>
            </a:r>
            <a:r>
              <a:rPr lang="en-US" altLang="en-US" sz="2800" b="1"/>
              <a:t> century.</a:t>
            </a:r>
          </a:p>
          <a:p>
            <a:pPr>
              <a:spcBef>
                <a:spcPct val="30000"/>
              </a:spcBef>
            </a:pPr>
            <a:r>
              <a:rPr lang="en-US" altLang="en-US" sz="2800" b="1"/>
              <a:t>(Featured in Mozart’s opera </a:t>
            </a:r>
            <a:r>
              <a:rPr lang="en-US" altLang="en-US" sz="2800" b="1" i="1"/>
              <a:t>Cosi Fan Tutti</a:t>
            </a:r>
            <a:r>
              <a:rPr lang="en-US" altLang="en-US" sz="2800" b="1"/>
              <a:t> ca. 1791 as a drink of the upper classes.)</a:t>
            </a:r>
          </a:p>
          <a:p>
            <a:pPr>
              <a:spcBef>
                <a:spcPct val="30000"/>
              </a:spcBef>
            </a:pPr>
            <a:r>
              <a:rPr lang="en-US" altLang="en-US" sz="2800" b="1"/>
              <a:t>Consumption, however, did not increase rapidly until the latter half of the 19</a:t>
            </a:r>
            <a:r>
              <a:rPr lang="en-US" altLang="en-US" sz="2800" b="1" baseline="30000"/>
              <a:t>th</a:t>
            </a:r>
            <a:r>
              <a:rPr lang="en-US" altLang="en-US" sz="2800" b="1"/>
              <a:t> century.</a:t>
            </a:r>
          </a:p>
        </p:txBody>
      </p:sp>
    </p:spTree>
    <p:custDataLst>
      <p:tags r:id="rId1"/>
    </p:custDataLst>
    <p:extLst>
      <p:ext uri="{BB962C8B-B14F-4D97-AF65-F5344CB8AC3E}">
        <p14:creationId xmlns:p14="http://schemas.microsoft.com/office/powerpoint/2010/main" val="2528638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6" name="Picture 6" descr="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913" y="0"/>
            <a:ext cx="50180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96968" name="Rectangle 8"/>
          <p:cNvSpPr>
            <a:spLocks noGrp="1" noChangeArrowheads="1"/>
          </p:cNvSpPr>
          <p:nvPr>
            <p:ph type="title" idx="4294967295"/>
          </p:nvPr>
        </p:nvSpPr>
        <p:spPr>
          <a:xfrm>
            <a:off x="304800" y="685800"/>
            <a:ext cx="3733800" cy="4648200"/>
          </a:xfrm>
        </p:spPr>
        <p:txBody>
          <a:bodyPr/>
          <a:lstStyle/>
          <a:p>
            <a:pPr algn="l"/>
            <a:r>
              <a:rPr lang="en-US" altLang="en-US" sz="2800"/>
              <a:t>The typical French chocolatiere can be seen in this painting by Francois Boucher,</a:t>
            </a:r>
            <a:br>
              <a:rPr lang="en-US" altLang="en-US" sz="2800"/>
            </a:br>
            <a:r>
              <a:rPr lang="en-US" altLang="en-US" sz="2800"/>
              <a:t>Le Dejeuner, 1739.</a:t>
            </a:r>
          </a:p>
        </p:txBody>
      </p:sp>
    </p:spTree>
    <p:custDataLst>
      <p:tags r:id="rId1"/>
    </p:custDataLst>
    <p:extLst>
      <p:ext uri="{BB962C8B-B14F-4D97-AF65-F5344CB8AC3E}">
        <p14:creationId xmlns:p14="http://schemas.microsoft.com/office/powerpoint/2010/main" val="2544812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86" name="Rectangle 170"/>
          <p:cNvSpPr>
            <a:spLocks noGrp="1" noChangeArrowheads="1"/>
          </p:cNvSpPr>
          <p:nvPr>
            <p:ph type="ctrTitle"/>
            <p:custDataLst>
              <p:tags r:id="rId2"/>
            </p:custDataLst>
          </p:nvPr>
        </p:nvSpPr>
        <p:spPr>
          <a:xfrm>
            <a:off x="685800" y="152400"/>
            <a:ext cx="7772400" cy="1066800"/>
          </a:xfrm>
        </p:spPr>
        <p:txBody>
          <a:bodyPr anchor="ctr"/>
          <a:lstStyle/>
          <a:p>
            <a:r>
              <a:rPr lang="en-US" sz="3600" dirty="0" smtClean="0"/>
              <a:t>Coffee</a:t>
            </a:r>
            <a:endParaRPr lang="en-US" sz="3600" dirty="0"/>
          </a:p>
        </p:txBody>
      </p:sp>
      <p:pic>
        <p:nvPicPr>
          <p:cNvPr id="5" name="Picture 168" descr="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084" y="1258887"/>
            <a:ext cx="8133832" cy="55991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94563" name="Text Box 3"/>
          <p:cNvSpPr txBox="1">
            <a:spLocks noChangeArrowheads="1"/>
          </p:cNvSpPr>
          <p:nvPr/>
        </p:nvSpPr>
        <p:spPr bwMode="auto">
          <a:xfrm>
            <a:off x="228600" y="228600"/>
            <a:ext cx="8686800" cy="638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15000"/>
              </a:spcBef>
            </a:pPr>
            <a:r>
              <a:rPr lang="en-US" altLang="en-US" sz="2800" b="1"/>
              <a:t>In l848, C.J. van Houten discovered a method for extracting part of the fat (cocoa butter) from the seed in the hot press process.</a:t>
            </a:r>
          </a:p>
          <a:p>
            <a:pPr>
              <a:spcBef>
                <a:spcPct val="15000"/>
              </a:spcBef>
            </a:pPr>
            <a:r>
              <a:rPr lang="en-US" altLang="en-US" sz="2800" b="1"/>
              <a:t>This produced a new product, cocoa powder, the defatted residue.</a:t>
            </a:r>
          </a:p>
          <a:p>
            <a:pPr>
              <a:spcBef>
                <a:spcPct val="15000"/>
              </a:spcBef>
            </a:pPr>
            <a:r>
              <a:rPr lang="en-US" altLang="en-US" sz="2800" b="1"/>
              <a:t>Defatted cocoa diluted with starch e.g. corn or arrowroot is popular as a drink in the British navy.</a:t>
            </a:r>
          </a:p>
          <a:p>
            <a:pPr>
              <a:spcBef>
                <a:spcPct val="15000"/>
              </a:spcBef>
            </a:pPr>
            <a:r>
              <a:rPr lang="en-US" altLang="en-US" sz="2800" b="1"/>
              <a:t>Cocoa butter was then found to a delectable product by adding sugar, cocoa power and molding it into bars—eating chocolate.</a:t>
            </a:r>
          </a:p>
          <a:p>
            <a:pPr>
              <a:spcBef>
                <a:spcPct val="15000"/>
              </a:spcBef>
            </a:pPr>
            <a:r>
              <a:rPr lang="en-US" altLang="en-US" sz="2800" b="1"/>
              <a:t>Sold by Fry and Sons (1817) and Cadbury (1849).</a:t>
            </a:r>
          </a:p>
          <a:p>
            <a:pPr>
              <a:spcBef>
                <a:spcPct val="15000"/>
              </a:spcBef>
            </a:pPr>
            <a:r>
              <a:rPr lang="en-US" altLang="en-US" sz="2800" b="1"/>
              <a:t>Milk chocolate produced in 1876 a chocolate suspension in milk, now an important world product</a:t>
            </a:r>
            <a:br>
              <a:rPr lang="en-US" altLang="en-US" sz="2800" b="1"/>
            </a:br>
            <a:r>
              <a:rPr lang="en-US" altLang="en-US" sz="2800" b="1"/>
              <a:t>(Mars, Hershey, Nestle, Cadbury).</a:t>
            </a:r>
          </a:p>
        </p:txBody>
      </p:sp>
    </p:spTree>
    <p:custDataLst>
      <p:tags r:id="rId1"/>
    </p:custDataLst>
    <p:extLst>
      <p:ext uri="{BB962C8B-B14F-4D97-AF65-F5344CB8AC3E}">
        <p14:creationId xmlns:p14="http://schemas.microsoft.com/office/powerpoint/2010/main" val="1894281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graphicFrame>
        <p:nvGraphicFramePr>
          <p:cNvPr id="200866" name="Group 162"/>
          <p:cNvGraphicFramePr>
            <a:graphicFrameLocks noGrp="1"/>
          </p:cNvGraphicFramePr>
          <p:nvPr/>
        </p:nvGraphicFramePr>
        <p:xfrm>
          <a:off x="457200" y="2209800"/>
          <a:ext cx="8305800" cy="2974848"/>
        </p:xfrm>
        <a:graphic>
          <a:graphicData uri="http://schemas.openxmlformats.org/drawingml/2006/table">
            <a:tbl>
              <a:tblPr/>
              <a:tblGrid>
                <a:gridCol w="1806575"/>
                <a:gridCol w="1133475"/>
                <a:gridCol w="5365750"/>
              </a:tblGrid>
              <a:tr h="900113">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anose="02020603050405020304" pitchFamily="18" charset="0"/>
                        </a:rPr>
                        <a:t>Continent</a:t>
                      </a:r>
                    </a:p>
                  </a:txBody>
                  <a:tcPr marL="45720" marR="45720" anchor="b"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95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anose="02020603050405020304" pitchFamily="18" charset="0"/>
                        </a:rPr>
                        <a:t>1000</a:t>
                      </a:r>
                      <a:br>
                        <a:rPr kumimoji="0" lang="en-US" altLang="en-US" sz="2800" b="1" i="0" u="none" strike="noStrike" cap="none" normalizeH="0" baseline="0" smtClean="0">
                          <a:ln>
                            <a:noFill/>
                          </a:ln>
                          <a:solidFill>
                            <a:schemeClr val="tx1"/>
                          </a:solidFill>
                          <a:effectLst/>
                          <a:latin typeface="Times New Roman" panose="02020603050405020304" pitchFamily="18" charset="0"/>
                        </a:rPr>
                      </a:br>
                      <a:r>
                        <a:rPr kumimoji="0" lang="en-US" altLang="en-US" sz="2800" b="1" i="0" u="none" strike="noStrike" cap="none" normalizeH="0" baseline="0" smtClean="0">
                          <a:ln>
                            <a:noFill/>
                          </a:ln>
                          <a:solidFill>
                            <a:schemeClr val="tx1"/>
                          </a:solidFill>
                          <a:effectLst/>
                          <a:latin typeface="Times New Roman" panose="02020603050405020304" pitchFamily="18" charset="0"/>
                        </a:rPr>
                        <a:t>tonnes</a:t>
                      </a:r>
                    </a:p>
                  </a:txBody>
                  <a:tcPr marL="45720" marR="45720" anchor="b"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anose="02020603050405020304" pitchFamily="18" charset="0"/>
                        </a:rPr>
                        <a:t>Chief countries</a:t>
                      </a:r>
                    </a:p>
                  </a:txBody>
                  <a:tcPr marL="274320" marR="45720" anchor="b"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anose="02020603050405020304" pitchFamily="18" charset="0"/>
                        </a:rPr>
                        <a:t>World</a:t>
                      </a:r>
                    </a:p>
                  </a:txBody>
                  <a:tcPr marL="45720" marR="45720"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tabLst>
                          <a:tab pos="1147763" algn="dec"/>
                        </a:tabLst>
                        <a:defRPr sz="2400" b="1">
                          <a:solidFill>
                            <a:schemeClr val="tx1"/>
                          </a:solidFill>
                          <a:latin typeface="Times New Roman" panose="02020603050405020304" pitchFamily="18" charset="0"/>
                        </a:defRPr>
                      </a:lvl1pPr>
                      <a:lvl2pPr>
                        <a:spcBef>
                          <a:spcPct val="20000"/>
                        </a:spcBef>
                        <a:tabLst>
                          <a:tab pos="1147763" algn="dec"/>
                        </a:tabLst>
                        <a:defRPr sz="2400" b="1">
                          <a:solidFill>
                            <a:schemeClr val="tx1"/>
                          </a:solidFill>
                          <a:latin typeface="Times New Roman" panose="02020603050405020304" pitchFamily="18" charset="0"/>
                        </a:defRPr>
                      </a:lvl2pPr>
                      <a:lvl3pPr>
                        <a:spcBef>
                          <a:spcPct val="20000"/>
                        </a:spcBef>
                        <a:tabLst>
                          <a:tab pos="1147763" algn="dec"/>
                        </a:tabLst>
                        <a:defRPr sz="2400" b="1">
                          <a:solidFill>
                            <a:schemeClr val="tx1"/>
                          </a:solidFill>
                          <a:latin typeface="Times New Roman" panose="02020603050405020304" pitchFamily="18" charset="0"/>
                        </a:defRPr>
                      </a:lvl3pPr>
                      <a:lvl4pPr>
                        <a:spcBef>
                          <a:spcPct val="20000"/>
                        </a:spcBef>
                        <a:tabLst>
                          <a:tab pos="1147763" algn="dec"/>
                        </a:tabLst>
                        <a:defRPr sz="2400" b="1">
                          <a:solidFill>
                            <a:schemeClr val="tx1"/>
                          </a:solidFill>
                          <a:latin typeface="Times New Roman" panose="02020603050405020304" pitchFamily="18" charset="0"/>
                        </a:defRPr>
                      </a:lvl4pPr>
                      <a:lvl5pPr>
                        <a:spcBef>
                          <a:spcPct val="20000"/>
                        </a:spcBef>
                        <a:tabLst>
                          <a:tab pos="1147763" algn="dec"/>
                        </a:tabLst>
                        <a:defRPr sz="2400" b="1">
                          <a:solidFill>
                            <a:schemeClr val="tx1"/>
                          </a:solidFill>
                          <a:latin typeface="Times New Roman" panose="02020603050405020304" pitchFamily="18" charset="0"/>
                        </a:defRPr>
                      </a:lvl5pPr>
                      <a:lvl6pPr eaLnBrk="0" fontAlgn="base" hangingPunct="0">
                        <a:spcBef>
                          <a:spcPct val="20000"/>
                        </a:spcBef>
                        <a:spcAft>
                          <a:spcPct val="0"/>
                        </a:spcAft>
                        <a:tabLst>
                          <a:tab pos="1147763" algn="dec"/>
                        </a:tabLst>
                        <a:defRPr sz="2400" b="1">
                          <a:solidFill>
                            <a:schemeClr val="tx1"/>
                          </a:solidFill>
                          <a:latin typeface="Times New Roman" panose="02020603050405020304" pitchFamily="18" charset="0"/>
                        </a:defRPr>
                      </a:lvl6pPr>
                      <a:lvl7pPr eaLnBrk="0" fontAlgn="base" hangingPunct="0">
                        <a:spcBef>
                          <a:spcPct val="20000"/>
                        </a:spcBef>
                        <a:spcAft>
                          <a:spcPct val="0"/>
                        </a:spcAft>
                        <a:tabLst>
                          <a:tab pos="1147763" algn="dec"/>
                        </a:tabLst>
                        <a:defRPr sz="2400" b="1">
                          <a:solidFill>
                            <a:schemeClr val="tx1"/>
                          </a:solidFill>
                          <a:latin typeface="Times New Roman" panose="02020603050405020304" pitchFamily="18" charset="0"/>
                        </a:defRPr>
                      </a:lvl7pPr>
                      <a:lvl8pPr eaLnBrk="0" fontAlgn="base" hangingPunct="0">
                        <a:spcBef>
                          <a:spcPct val="20000"/>
                        </a:spcBef>
                        <a:spcAft>
                          <a:spcPct val="0"/>
                        </a:spcAft>
                        <a:tabLst>
                          <a:tab pos="1147763" algn="dec"/>
                        </a:tabLst>
                        <a:defRPr sz="2400" b="1">
                          <a:solidFill>
                            <a:schemeClr val="tx1"/>
                          </a:solidFill>
                          <a:latin typeface="Times New Roman" panose="02020603050405020304" pitchFamily="18" charset="0"/>
                        </a:defRPr>
                      </a:lvl8pPr>
                      <a:lvl9pPr eaLnBrk="0" fontAlgn="base" hangingPunct="0">
                        <a:spcBef>
                          <a:spcPct val="20000"/>
                        </a:spcBef>
                        <a:spcAft>
                          <a:spcPct val="0"/>
                        </a:spcAft>
                        <a:tabLst>
                          <a:tab pos="1147763" algn="dec"/>
                        </a:tabLst>
                        <a:defRPr sz="24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tab pos="1147763" algn="dec"/>
                        </a:tabLst>
                      </a:pPr>
                      <a:r>
                        <a:rPr kumimoji="0" lang="en-US" altLang="en-US" sz="2800" b="1" i="0" u="none" strike="noStrike" cap="none" normalizeH="0" baseline="0" smtClean="0">
                          <a:ln>
                            <a:noFill/>
                          </a:ln>
                          <a:solidFill>
                            <a:schemeClr val="tx1"/>
                          </a:solidFill>
                          <a:effectLst/>
                          <a:latin typeface="Times New Roman" panose="02020603050405020304" pitchFamily="18" charset="0"/>
                        </a:rPr>
                        <a:t>3,731</a:t>
                      </a:r>
                    </a:p>
                  </a:txBody>
                  <a:tcPr marL="45720" marR="45720"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95000"/>
                        </a:lnSpc>
                        <a:spcBef>
                          <a:spcPct val="20000"/>
                        </a:spcBef>
                        <a:spcAft>
                          <a:spcPct val="0"/>
                        </a:spcAft>
                        <a:buClrTx/>
                        <a:buSzTx/>
                        <a:buFontTx/>
                        <a:buNone/>
                        <a:tabLst/>
                      </a:pPr>
                      <a:endParaRPr kumimoji="0" lang="en-US" altLang="en-US" sz="2800" b="1" i="0" u="none" strike="noStrike" cap="none" normalizeH="0" baseline="0" smtClean="0">
                        <a:ln>
                          <a:noFill/>
                        </a:ln>
                        <a:solidFill>
                          <a:schemeClr val="tx1"/>
                        </a:solidFill>
                        <a:effectLst/>
                        <a:latin typeface="Times New Roman" panose="02020603050405020304" pitchFamily="18" charset="0"/>
                      </a:endParaRPr>
                    </a:p>
                  </a:txBody>
                  <a:tcPr marL="274320" marR="45720"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508000">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anose="02020603050405020304" pitchFamily="18" charset="0"/>
                        </a:rPr>
                        <a:t>Africa</a:t>
                      </a:r>
                    </a:p>
                  </a:txBody>
                  <a:tcPr marL="45720" marR="45720" horzOverflow="overflow">
                    <a:lnL cap="flat">
                      <a:noFill/>
                    </a:lnL>
                    <a:lnR>
                      <a:noFill/>
                    </a:lnR>
                    <a:lnT>
                      <a:noFill/>
                    </a:lnT>
                    <a:lnB>
                      <a:noFill/>
                    </a:lnB>
                    <a:lnTlToBr>
                      <a:noFill/>
                    </a:lnTlToBr>
                    <a:lnBlToTr>
                      <a:noFill/>
                    </a:lnBlToTr>
                    <a:noFill/>
                  </a:tcPr>
                </a:tc>
                <a:tc>
                  <a:txBody>
                    <a:bodyPr/>
                    <a:lstStyle>
                      <a:lvl1pPr>
                        <a:spcBef>
                          <a:spcPct val="20000"/>
                        </a:spcBef>
                        <a:tabLst>
                          <a:tab pos="1147763" algn="dec"/>
                        </a:tabLst>
                        <a:defRPr sz="2400" b="1">
                          <a:solidFill>
                            <a:schemeClr val="tx1"/>
                          </a:solidFill>
                          <a:latin typeface="Times New Roman" panose="02020603050405020304" pitchFamily="18" charset="0"/>
                        </a:defRPr>
                      </a:lvl1pPr>
                      <a:lvl2pPr>
                        <a:spcBef>
                          <a:spcPct val="20000"/>
                        </a:spcBef>
                        <a:tabLst>
                          <a:tab pos="1147763" algn="dec"/>
                        </a:tabLst>
                        <a:defRPr sz="2400" b="1">
                          <a:solidFill>
                            <a:schemeClr val="tx1"/>
                          </a:solidFill>
                          <a:latin typeface="Times New Roman" panose="02020603050405020304" pitchFamily="18" charset="0"/>
                        </a:defRPr>
                      </a:lvl2pPr>
                      <a:lvl3pPr>
                        <a:spcBef>
                          <a:spcPct val="20000"/>
                        </a:spcBef>
                        <a:tabLst>
                          <a:tab pos="1147763" algn="dec"/>
                        </a:tabLst>
                        <a:defRPr sz="2400" b="1">
                          <a:solidFill>
                            <a:schemeClr val="tx1"/>
                          </a:solidFill>
                          <a:latin typeface="Times New Roman" panose="02020603050405020304" pitchFamily="18" charset="0"/>
                        </a:defRPr>
                      </a:lvl3pPr>
                      <a:lvl4pPr>
                        <a:spcBef>
                          <a:spcPct val="20000"/>
                        </a:spcBef>
                        <a:tabLst>
                          <a:tab pos="1147763" algn="dec"/>
                        </a:tabLst>
                        <a:defRPr sz="2400" b="1">
                          <a:solidFill>
                            <a:schemeClr val="tx1"/>
                          </a:solidFill>
                          <a:latin typeface="Times New Roman" panose="02020603050405020304" pitchFamily="18" charset="0"/>
                        </a:defRPr>
                      </a:lvl4pPr>
                      <a:lvl5pPr>
                        <a:spcBef>
                          <a:spcPct val="20000"/>
                        </a:spcBef>
                        <a:tabLst>
                          <a:tab pos="1147763" algn="dec"/>
                        </a:tabLst>
                        <a:defRPr sz="2400" b="1">
                          <a:solidFill>
                            <a:schemeClr val="tx1"/>
                          </a:solidFill>
                          <a:latin typeface="Times New Roman" panose="02020603050405020304" pitchFamily="18" charset="0"/>
                        </a:defRPr>
                      </a:lvl5pPr>
                      <a:lvl6pPr eaLnBrk="0" fontAlgn="base" hangingPunct="0">
                        <a:spcBef>
                          <a:spcPct val="20000"/>
                        </a:spcBef>
                        <a:spcAft>
                          <a:spcPct val="0"/>
                        </a:spcAft>
                        <a:tabLst>
                          <a:tab pos="1147763" algn="dec"/>
                        </a:tabLst>
                        <a:defRPr sz="2400" b="1">
                          <a:solidFill>
                            <a:schemeClr val="tx1"/>
                          </a:solidFill>
                          <a:latin typeface="Times New Roman" panose="02020603050405020304" pitchFamily="18" charset="0"/>
                        </a:defRPr>
                      </a:lvl6pPr>
                      <a:lvl7pPr eaLnBrk="0" fontAlgn="base" hangingPunct="0">
                        <a:spcBef>
                          <a:spcPct val="20000"/>
                        </a:spcBef>
                        <a:spcAft>
                          <a:spcPct val="0"/>
                        </a:spcAft>
                        <a:tabLst>
                          <a:tab pos="1147763" algn="dec"/>
                        </a:tabLst>
                        <a:defRPr sz="2400" b="1">
                          <a:solidFill>
                            <a:schemeClr val="tx1"/>
                          </a:solidFill>
                          <a:latin typeface="Times New Roman" panose="02020603050405020304" pitchFamily="18" charset="0"/>
                        </a:defRPr>
                      </a:lvl7pPr>
                      <a:lvl8pPr eaLnBrk="0" fontAlgn="base" hangingPunct="0">
                        <a:spcBef>
                          <a:spcPct val="20000"/>
                        </a:spcBef>
                        <a:spcAft>
                          <a:spcPct val="0"/>
                        </a:spcAft>
                        <a:tabLst>
                          <a:tab pos="1147763" algn="dec"/>
                        </a:tabLst>
                        <a:defRPr sz="2400" b="1">
                          <a:solidFill>
                            <a:schemeClr val="tx1"/>
                          </a:solidFill>
                          <a:latin typeface="Times New Roman" panose="02020603050405020304" pitchFamily="18" charset="0"/>
                        </a:defRPr>
                      </a:lvl8pPr>
                      <a:lvl9pPr eaLnBrk="0" fontAlgn="base" hangingPunct="0">
                        <a:spcBef>
                          <a:spcPct val="20000"/>
                        </a:spcBef>
                        <a:spcAft>
                          <a:spcPct val="0"/>
                        </a:spcAft>
                        <a:tabLst>
                          <a:tab pos="1147763" algn="dec"/>
                        </a:tabLst>
                        <a:defRPr sz="24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tab pos="1147763" algn="dec"/>
                        </a:tabLst>
                      </a:pP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2,666</a:t>
                      </a:r>
                    </a:p>
                  </a:txBody>
                  <a:tcPr marL="45720" marR="45720" horzOverflow="overflow">
                    <a:lnL>
                      <a:noFill/>
                    </a:lnL>
                    <a:lnR>
                      <a:noFill/>
                    </a:lnR>
                    <a:lnT>
                      <a:noFill/>
                    </a:lnT>
                    <a:lnB>
                      <a:noFill/>
                    </a:lnB>
                    <a:lnTlToBr>
                      <a:noFill/>
                    </a:lnTlToBr>
                    <a:lnBlToTr>
                      <a:noFill/>
                    </a:lnBlToTr>
                    <a:noFill/>
                  </a:tcPr>
                </a:tc>
                <a:tc>
                  <a:txBody>
                    <a:bodyPr/>
                    <a:lstStyle>
                      <a:lvl1pPr marL="227013" indent="-227013">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227013" marR="0" lvl="0" indent="-227013" algn="l" defTabSz="914400" rtl="0" eaLnBrk="0" fontAlgn="base" latinLnBrk="0" hangingPunct="0">
                        <a:lnSpc>
                          <a:spcPct val="95000"/>
                        </a:lnSpc>
                        <a:spcBef>
                          <a:spcPct val="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anose="02020603050405020304" pitchFamily="18" charset="0"/>
                        </a:rPr>
                        <a:t>Ivory Coast (1,410), Ghana (591)</a:t>
                      </a:r>
                    </a:p>
                  </a:txBody>
                  <a:tcPr marL="274320" marR="45720" horzOverflow="overflow">
                    <a:lnL>
                      <a:noFill/>
                    </a:lnL>
                    <a:lnR cap="flat">
                      <a:noFill/>
                    </a:lnR>
                    <a:lnT>
                      <a:noFill/>
                    </a:lnT>
                    <a:lnB>
                      <a:noFill/>
                    </a:lnB>
                    <a:lnTlToBr>
                      <a:noFill/>
                    </a:lnTlToBr>
                    <a:lnBlToTr>
                      <a:noFill/>
                    </a:lnBlToTr>
                    <a:noFill/>
                  </a:tcPr>
                </a:tc>
              </a:tr>
              <a:tr h="508000">
                <a:tc>
                  <a:txBody>
                    <a:bodyPr/>
                    <a:lstStyle>
                      <a:lvl1pPr marL="227013" indent="-227013">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227013" marR="0" lvl="0" indent="-227013" algn="l" defTabSz="914400" rtl="0" eaLnBrk="0" fontAlgn="base" latinLnBrk="0" hangingPunct="0">
                        <a:lnSpc>
                          <a:spcPct val="95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anose="02020603050405020304" pitchFamily="18" charset="0"/>
                        </a:rPr>
                        <a:t>Americans</a:t>
                      </a:r>
                    </a:p>
                  </a:txBody>
                  <a:tcPr marL="45720" marR="45720" horzOverflow="overflow">
                    <a:lnL cap="flat">
                      <a:noFill/>
                    </a:lnL>
                    <a:lnR>
                      <a:noFill/>
                    </a:lnR>
                    <a:lnT>
                      <a:noFill/>
                    </a:lnT>
                    <a:lnB>
                      <a:noFill/>
                    </a:lnB>
                    <a:lnTlToBr>
                      <a:noFill/>
                    </a:lnTlToBr>
                    <a:lnBlToTr>
                      <a:noFill/>
                    </a:lnBlToTr>
                    <a:noFill/>
                  </a:tcPr>
                </a:tc>
                <a:tc>
                  <a:txBody>
                    <a:bodyPr/>
                    <a:lstStyle>
                      <a:lvl1pPr>
                        <a:spcBef>
                          <a:spcPct val="20000"/>
                        </a:spcBef>
                        <a:tabLst>
                          <a:tab pos="1147763" algn="dec"/>
                        </a:tabLst>
                        <a:defRPr sz="2400" b="1">
                          <a:solidFill>
                            <a:schemeClr val="tx1"/>
                          </a:solidFill>
                          <a:latin typeface="Times New Roman" panose="02020603050405020304" pitchFamily="18" charset="0"/>
                        </a:defRPr>
                      </a:lvl1pPr>
                      <a:lvl2pPr>
                        <a:spcBef>
                          <a:spcPct val="20000"/>
                        </a:spcBef>
                        <a:tabLst>
                          <a:tab pos="1147763" algn="dec"/>
                        </a:tabLst>
                        <a:defRPr sz="2400" b="1">
                          <a:solidFill>
                            <a:schemeClr val="tx1"/>
                          </a:solidFill>
                          <a:latin typeface="Times New Roman" panose="02020603050405020304" pitchFamily="18" charset="0"/>
                        </a:defRPr>
                      </a:lvl2pPr>
                      <a:lvl3pPr>
                        <a:spcBef>
                          <a:spcPct val="20000"/>
                        </a:spcBef>
                        <a:tabLst>
                          <a:tab pos="1147763" algn="dec"/>
                        </a:tabLst>
                        <a:defRPr sz="2400" b="1">
                          <a:solidFill>
                            <a:schemeClr val="tx1"/>
                          </a:solidFill>
                          <a:latin typeface="Times New Roman" panose="02020603050405020304" pitchFamily="18" charset="0"/>
                        </a:defRPr>
                      </a:lvl3pPr>
                      <a:lvl4pPr>
                        <a:spcBef>
                          <a:spcPct val="20000"/>
                        </a:spcBef>
                        <a:tabLst>
                          <a:tab pos="1147763" algn="dec"/>
                        </a:tabLst>
                        <a:defRPr sz="2400" b="1">
                          <a:solidFill>
                            <a:schemeClr val="tx1"/>
                          </a:solidFill>
                          <a:latin typeface="Times New Roman" panose="02020603050405020304" pitchFamily="18" charset="0"/>
                        </a:defRPr>
                      </a:lvl4pPr>
                      <a:lvl5pPr>
                        <a:spcBef>
                          <a:spcPct val="20000"/>
                        </a:spcBef>
                        <a:tabLst>
                          <a:tab pos="1147763" algn="dec"/>
                        </a:tabLst>
                        <a:defRPr sz="2400" b="1">
                          <a:solidFill>
                            <a:schemeClr val="tx1"/>
                          </a:solidFill>
                          <a:latin typeface="Times New Roman" panose="02020603050405020304" pitchFamily="18" charset="0"/>
                        </a:defRPr>
                      </a:lvl5pPr>
                      <a:lvl6pPr eaLnBrk="0" fontAlgn="base" hangingPunct="0">
                        <a:spcBef>
                          <a:spcPct val="20000"/>
                        </a:spcBef>
                        <a:spcAft>
                          <a:spcPct val="0"/>
                        </a:spcAft>
                        <a:tabLst>
                          <a:tab pos="1147763" algn="dec"/>
                        </a:tabLst>
                        <a:defRPr sz="2400" b="1">
                          <a:solidFill>
                            <a:schemeClr val="tx1"/>
                          </a:solidFill>
                          <a:latin typeface="Times New Roman" panose="02020603050405020304" pitchFamily="18" charset="0"/>
                        </a:defRPr>
                      </a:lvl6pPr>
                      <a:lvl7pPr eaLnBrk="0" fontAlgn="base" hangingPunct="0">
                        <a:spcBef>
                          <a:spcPct val="20000"/>
                        </a:spcBef>
                        <a:spcAft>
                          <a:spcPct val="0"/>
                        </a:spcAft>
                        <a:tabLst>
                          <a:tab pos="1147763" algn="dec"/>
                        </a:tabLst>
                        <a:defRPr sz="2400" b="1">
                          <a:solidFill>
                            <a:schemeClr val="tx1"/>
                          </a:solidFill>
                          <a:latin typeface="Times New Roman" panose="02020603050405020304" pitchFamily="18" charset="0"/>
                        </a:defRPr>
                      </a:lvl7pPr>
                      <a:lvl8pPr eaLnBrk="0" fontAlgn="base" hangingPunct="0">
                        <a:spcBef>
                          <a:spcPct val="20000"/>
                        </a:spcBef>
                        <a:spcAft>
                          <a:spcPct val="0"/>
                        </a:spcAft>
                        <a:tabLst>
                          <a:tab pos="1147763" algn="dec"/>
                        </a:tabLst>
                        <a:defRPr sz="2400" b="1">
                          <a:solidFill>
                            <a:schemeClr val="tx1"/>
                          </a:solidFill>
                          <a:latin typeface="Times New Roman" panose="02020603050405020304" pitchFamily="18" charset="0"/>
                        </a:defRPr>
                      </a:lvl8pPr>
                      <a:lvl9pPr eaLnBrk="0" fontAlgn="base" hangingPunct="0">
                        <a:spcBef>
                          <a:spcPct val="20000"/>
                        </a:spcBef>
                        <a:spcAft>
                          <a:spcPct val="0"/>
                        </a:spcAft>
                        <a:tabLst>
                          <a:tab pos="1147763" algn="dec"/>
                        </a:tabLst>
                        <a:defRPr sz="24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tab pos="1147763" algn="dec"/>
                        </a:tabLst>
                      </a:pP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439</a:t>
                      </a:r>
                    </a:p>
                  </a:txBody>
                  <a:tcPr marL="45720" marR="45720" horzOverflow="overflow">
                    <a:lnL>
                      <a:noFill/>
                    </a:lnL>
                    <a:lnR>
                      <a:noFill/>
                    </a:lnR>
                    <a:lnT>
                      <a:noFill/>
                    </a:lnT>
                    <a:lnB>
                      <a:noFill/>
                    </a:lnB>
                    <a:lnTlToBr>
                      <a:noFill/>
                    </a:lnTlToBr>
                    <a:lnBlToTr>
                      <a:noFill/>
                    </a:lnBlToTr>
                    <a:noFill/>
                  </a:tcPr>
                </a:tc>
                <a:tc>
                  <a:txBody>
                    <a:bodyPr/>
                    <a:lstStyle>
                      <a:lvl1pPr marL="227013" indent="-227013">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227013" marR="0" lvl="0" indent="-227013" algn="l" defTabSz="914400" rtl="0" eaLnBrk="0" fontAlgn="base" latinLnBrk="0" hangingPunct="0">
                        <a:lnSpc>
                          <a:spcPct val="95000"/>
                        </a:lnSpc>
                        <a:spcBef>
                          <a:spcPct val="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anose="02020603050405020304" pitchFamily="18" charset="0"/>
                        </a:rPr>
                        <a:t>Brazil (162), Equador (115)</a:t>
                      </a:r>
                    </a:p>
                  </a:txBody>
                  <a:tcPr marL="274320" marR="45720" horzOverflow="overflow">
                    <a:lnL>
                      <a:noFill/>
                    </a:lnL>
                    <a:lnR cap="flat">
                      <a:noFill/>
                    </a:lnR>
                    <a:lnT>
                      <a:noFill/>
                    </a:lnT>
                    <a:lnB>
                      <a:noFill/>
                    </a:lnB>
                    <a:lnTlToBr>
                      <a:noFill/>
                    </a:lnTlToBr>
                    <a:lnBlToTr>
                      <a:noFill/>
                    </a:lnBlToTr>
                    <a:noFill/>
                  </a:tcPr>
                </a:tc>
              </a:tr>
              <a:tr h="508000">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95000"/>
                        </a:lnSpc>
                        <a:spcBef>
                          <a:spcPct val="2000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anose="02020603050405020304" pitchFamily="18" charset="0"/>
                        </a:rPr>
                        <a:t>Asia</a:t>
                      </a:r>
                    </a:p>
                  </a:txBody>
                  <a:tcPr marL="45720" marR="45720" horzOverflow="overflow">
                    <a:lnL cap="flat">
                      <a:noFill/>
                    </a:lnL>
                    <a:lnR>
                      <a:noFill/>
                    </a:lnR>
                    <a:lnT>
                      <a:noFill/>
                    </a:lnT>
                    <a:lnB cap="flat">
                      <a:noFill/>
                    </a:lnB>
                    <a:lnTlToBr>
                      <a:noFill/>
                    </a:lnTlToBr>
                    <a:lnBlToTr>
                      <a:noFill/>
                    </a:lnBlToTr>
                    <a:noFill/>
                  </a:tcPr>
                </a:tc>
                <a:tc>
                  <a:txBody>
                    <a:bodyPr/>
                    <a:lstStyle>
                      <a:lvl1pPr>
                        <a:spcBef>
                          <a:spcPct val="20000"/>
                        </a:spcBef>
                        <a:tabLst>
                          <a:tab pos="1147763" algn="dec"/>
                        </a:tabLst>
                        <a:defRPr sz="2400" b="1">
                          <a:solidFill>
                            <a:schemeClr val="tx1"/>
                          </a:solidFill>
                          <a:latin typeface="Times New Roman" panose="02020603050405020304" pitchFamily="18" charset="0"/>
                        </a:defRPr>
                      </a:lvl1pPr>
                      <a:lvl2pPr>
                        <a:spcBef>
                          <a:spcPct val="20000"/>
                        </a:spcBef>
                        <a:tabLst>
                          <a:tab pos="1147763" algn="dec"/>
                        </a:tabLst>
                        <a:defRPr sz="2400" b="1">
                          <a:solidFill>
                            <a:schemeClr val="tx1"/>
                          </a:solidFill>
                          <a:latin typeface="Times New Roman" panose="02020603050405020304" pitchFamily="18" charset="0"/>
                        </a:defRPr>
                      </a:lvl2pPr>
                      <a:lvl3pPr>
                        <a:spcBef>
                          <a:spcPct val="20000"/>
                        </a:spcBef>
                        <a:tabLst>
                          <a:tab pos="1147763" algn="dec"/>
                        </a:tabLst>
                        <a:defRPr sz="2400" b="1">
                          <a:solidFill>
                            <a:schemeClr val="tx1"/>
                          </a:solidFill>
                          <a:latin typeface="Times New Roman" panose="02020603050405020304" pitchFamily="18" charset="0"/>
                        </a:defRPr>
                      </a:lvl3pPr>
                      <a:lvl4pPr>
                        <a:spcBef>
                          <a:spcPct val="20000"/>
                        </a:spcBef>
                        <a:tabLst>
                          <a:tab pos="1147763" algn="dec"/>
                        </a:tabLst>
                        <a:defRPr sz="2400" b="1">
                          <a:solidFill>
                            <a:schemeClr val="tx1"/>
                          </a:solidFill>
                          <a:latin typeface="Times New Roman" panose="02020603050405020304" pitchFamily="18" charset="0"/>
                        </a:defRPr>
                      </a:lvl4pPr>
                      <a:lvl5pPr>
                        <a:spcBef>
                          <a:spcPct val="20000"/>
                        </a:spcBef>
                        <a:tabLst>
                          <a:tab pos="1147763" algn="dec"/>
                        </a:tabLst>
                        <a:defRPr sz="2400" b="1">
                          <a:solidFill>
                            <a:schemeClr val="tx1"/>
                          </a:solidFill>
                          <a:latin typeface="Times New Roman" panose="02020603050405020304" pitchFamily="18" charset="0"/>
                        </a:defRPr>
                      </a:lvl5pPr>
                      <a:lvl6pPr eaLnBrk="0" fontAlgn="base" hangingPunct="0">
                        <a:spcBef>
                          <a:spcPct val="20000"/>
                        </a:spcBef>
                        <a:spcAft>
                          <a:spcPct val="0"/>
                        </a:spcAft>
                        <a:tabLst>
                          <a:tab pos="1147763" algn="dec"/>
                        </a:tabLst>
                        <a:defRPr sz="2400" b="1">
                          <a:solidFill>
                            <a:schemeClr val="tx1"/>
                          </a:solidFill>
                          <a:latin typeface="Times New Roman" panose="02020603050405020304" pitchFamily="18" charset="0"/>
                        </a:defRPr>
                      </a:lvl6pPr>
                      <a:lvl7pPr eaLnBrk="0" fontAlgn="base" hangingPunct="0">
                        <a:spcBef>
                          <a:spcPct val="20000"/>
                        </a:spcBef>
                        <a:spcAft>
                          <a:spcPct val="0"/>
                        </a:spcAft>
                        <a:tabLst>
                          <a:tab pos="1147763" algn="dec"/>
                        </a:tabLst>
                        <a:defRPr sz="2400" b="1">
                          <a:solidFill>
                            <a:schemeClr val="tx1"/>
                          </a:solidFill>
                          <a:latin typeface="Times New Roman" panose="02020603050405020304" pitchFamily="18" charset="0"/>
                        </a:defRPr>
                      </a:lvl7pPr>
                      <a:lvl8pPr eaLnBrk="0" fontAlgn="base" hangingPunct="0">
                        <a:spcBef>
                          <a:spcPct val="20000"/>
                        </a:spcBef>
                        <a:spcAft>
                          <a:spcPct val="0"/>
                        </a:spcAft>
                        <a:tabLst>
                          <a:tab pos="1147763" algn="dec"/>
                        </a:tabLst>
                        <a:defRPr sz="2400" b="1">
                          <a:solidFill>
                            <a:schemeClr val="tx1"/>
                          </a:solidFill>
                          <a:latin typeface="Times New Roman" panose="02020603050405020304" pitchFamily="18" charset="0"/>
                        </a:defRPr>
                      </a:lvl8pPr>
                      <a:lvl9pPr eaLnBrk="0" fontAlgn="base" hangingPunct="0">
                        <a:spcBef>
                          <a:spcPct val="20000"/>
                        </a:spcBef>
                        <a:spcAft>
                          <a:spcPct val="0"/>
                        </a:spcAft>
                        <a:tabLst>
                          <a:tab pos="1147763" algn="dec"/>
                        </a:tabLst>
                        <a:defRPr sz="2400" b="1">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tab pos="1147763" algn="dec"/>
                        </a:tabLst>
                      </a:pPr>
                      <a:r>
                        <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626</a:t>
                      </a:r>
                    </a:p>
                  </a:txBody>
                  <a:tcPr marL="45720" marR="45720" horzOverflow="overflow">
                    <a:lnL>
                      <a:noFill/>
                    </a:lnL>
                    <a:lnR>
                      <a:noFill/>
                    </a:lnR>
                    <a:lnT>
                      <a:noFill/>
                    </a:lnT>
                    <a:lnB cap="flat">
                      <a:noFill/>
                    </a:lnB>
                    <a:lnTlToBr>
                      <a:noFill/>
                    </a:lnTlToBr>
                    <a:lnBlToTr>
                      <a:noFill/>
                    </a:lnBlToTr>
                    <a:noFill/>
                  </a:tcPr>
                </a:tc>
                <a:tc>
                  <a:txBody>
                    <a:bodyPr/>
                    <a:lstStyle>
                      <a:lvl1pPr marL="227013" indent="-227013">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227013" marR="0" lvl="0" indent="-227013" algn="l" defTabSz="914400" rtl="0" eaLnBrk="0" fontAlgn="base" latinLnBrk="0" hangingPunct="0">
                        <a:lnSpc>
                          <a:spcPct val="95000"/>
                        </a:lnSpc>
                        <a:spcBef>
                          <a:spcPct val="0"/>
                        </a:spcBef>
                        <a:spcAft>
                          <a:spcPct val="0"/>
                        </a:spcAft>
                        <a:buClrTx/>
                        <a:buSzTx/>
                        <a:buFontTx/>
                        <a:buNone/>
                        <a:tabLst/>
                      </a:pPr>
                      <a:r>
                        <a:rPr kumimoji="0" lang="en-US" altLang="en-US" sz="2800" b="1" i="0" u="none" strike="noStrike" cap="none" normalizeH="0" baseline="0" smtClean="0">
                          <a:ln>
                            <a:noFill/>
                          </a:ln>
                          <a:solidFill>
                            <a:schemeClr val="tx1"/>
                          </a:solidFill>
                          <a:effectLst/>
                          <a:latin typeface="Times New Roman" panose="02020603050405020304" pitchFamily="18" charset="0"/>
                        </a:rPr>
                        <a:t>Indonesia (520), Malaysia (27)</a:t>
                      </a:r>
                    </a:p>
                  </a:txBody>
                  <a:tcPr marL="274320" marR="45720" horzOverflow="overflow">
                    <a:lnL>
                      <a:noFill/>
                    </a:lnL>
                    <a:lnR cap="flat">
                      <a:noFill/>
                    </a:lnR>
                    <a:lnT>
                      <a:noFill/>
                    </a:lnT>
                    <a:lnB cap="flat">
                      <a:noFill/>
                    </a:lnB>
                    <a:lnTlToBr>
                      <a:noFill/>
                    </a:lnTlToBr>
                    <a:lnBlToTr>
                      <a:noFill/>
                    </a:lnBlToTr>
                    <a:noFill/>
                  </a:tcPr>
                </a:tc>
              </a:tr>
            </a:tbl>
          </a:graphicData>
        </a:graphic>
      </p:graphicFrame>
      <p:sp>
        <p:nvSpPr>
          <p:cNvPr id="200864" name="Rectangle 160"/>
          <p:cNvSpPr>
            <a:spLocks noGrp="1" noChangeArrowheads="1"/>
          </p:cNvSpPr>
          <p:nvPr>
            <p:ph type="title" idx="4294967295"/>
          </p:nvPr>
        </p:nvSpPr>
        <p:spPr>
          <a:xfrm>
            <a:off x="685800" y="990600"/>
            <a:ext cx="7772400" cy="1143000"/>
          </a:xfrm>
        </p:spPr>
        <p:txBody>
          <a:bodyPr/>
          <a:lstStyle/>
          <a:p>
            <a:r>
              <a:rPr lang="en-US" altLang="en-US"/>
              <a:t>Cacao World Production (2005–2006)</a:t>
            </a:r>
          </a:p>
        </p:txBody>
      </p:sp>
    </p:spTree>
    <p:custDataLst>
      <p:tags r:id="rId1"/>
    </p:custDataLst>
    <p:extLst>
      <p:ext uri="{BB962C8B-B14F-4D97-AF65-F5344CB8AC3E}">
        <p14:creationId xmlns:p14="http://schemas.microsoft.com/office/powerpoint/2010/main" val="203000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02755" name="Text Box 3"/>
          <p:cNvSpPr txBox="1">
            <a:spLocks noChangeArrowheads="1"/>
          </p:cNvSpPr>
          <p:nvPr/>
        </p:nvSpPr>
        <p:spPr bwMode="auto">
          <a:xfrm>
            <a:off x="228600" y="1689100"/>
            <a:ext cx="868680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20000"/>
              </a:spcAft>
            </a:pPr>
            <a:r>
              <a:rPr lang="en-US" altLang="en-US" sz="2800" b="1"/>
              <a:t>Related plants include </a:t>
            </a:r>
            <a:r>
              <a:rPr lang="en-US" altLang="en-US" sz="2800" b="1" i="1"/>
              <a:t>Cola acuminata</a:t>
            </a:r>
            <a:r>
              <a:rPr lang="en-US" altLang="en-US" sz="2800" b="1"/>
              <a:t> (cola nut, one of the flavorings of Coca Cola), </a:t>
            </a:r>
            <a:r>
              <a:rPr lang="en-US" altLang="en-US" sz="2800" b="1" i="1"/>
              <a:t>Sterculia foetida</a:t>
            </a:r>
            <a:r>
              <a:rPr lang="en-US" altLang="en-US" sz="2800" b="1"/>
              <a:t>, a tropical ornamental, </a:t>
            </a:r>
            <a:r>
              <a:rPr lang="en-US" altLang="en-US" sz="2800" b="1" i="1"/>
              <a:t>Sterculia urens</a:t>
            </a:r>
            <a:r>
              <a:rPr lang="en-US" altLang="en-US" sz="2800" b="1"/>
              <a:t>, source of karaya gum.</a:t>
            </a:r>
          </a:p>
          <a:p>
            <a:pPr>
              <a:spcBef>
                <a:spcPct val="30000"/>
              </a:spcBef>
            </a:pPr>
            <a:r>
              <a:rPr lang="en-US" altLang="en-US" sz="2800" b="1"/>
              <a:t>Note the name of the family, Sterculiaceae, refers to the vile smelling flowers of </a:t>
            </a:r>
            <a:r>
              <a:rPr lang="en-US" altLang="en-US" sz="2800" b="1" i="1"/>
              <a:t>Sterculia foetida</a:t>
            </a:r>
            <a:r>
              <a:rPr lang="en-US" altLang="en-US" sz="2800" b="1"/>
              <a:t>.</a:t>
            </a:r>
          </a:p>
          <a:p>
            <a:pPr>
              <a:spcBef>
                <a:spcPct val="30000"/>
              </a:spcBef>
            </a:pPr>
            <a:r>
              <a:rPr lang="en-US" altLang="en-US" sz="2800" b="1" i="1"/>
              <a:t>Sterco</a:t>
            </a:r>
            <a:r>
              <a:rPr lang="en-US" altLang="en-US" sz="2800" b="1"/>
              <a:t> is the Latin name for dung (manure).</a:t>
            </a:r>
          </a:p>
          <a:p>
            <a:pPr>
              <a:spcBef>
                <a:spcPct val="30000"/>
              </a:spcBef>
            </a:pPr>
            <a:r>
              <a:rPr lang="en-US" altLang="en-US" sz="2800" b="1"/>
              <a:t>A related species </a:t>
            </a:r>
            <a:r>
              <a:rPr lang="en-US" altLang="en-US" sz="2800" b="1" i="1"/>
              <a:t>Theobroma grandiflorum</a:t>
            </a:r>
            <a:r>
              <a:rPr lang="en-US" altLang="en-US" sz="2800" b="1"/>
              <a:t> (cupuaçu) is cultivated for the strongly flavored pulp.</a:t>
            </a:r>
          </a:p>
        </p:txBody>
      </p:sp>
      <p:sp>
        <p:nvSpPr>
          <p:cNvPr id="202756" name="Rectangle 4"/>
          <p:cNvSpPr>
            <a:spLocks noGrp="1" noChangeArrowheads="1"/>
          </p:cNvSpPr>
          <p:nvPr>
            <p:ph type="title" idx="4294967295"/>
          </p:nvPr>
        </p:nvSpPr>
        <p:spPr/>
        <p:txBody>
          <a:bodyPr/>
          <a:lstStyle/>
          <a:p>
            <a:r>
              <a:rPr lang="en-US" altLang="en-US">
                <a:solidFill>
                  <a:srgbClr val="FFFFFF"/>
                </a:solidFill>
              </a:rPr>
              <a:t>Botany</a:t>
            </a:r>
          </a:p>
        </p:txBody>
      </p:sp>
    </p:spTree>
    <p:custDataLst>
      <p:tags r:id="rId1"/>
    </p:custDataLst>
    <p:extLst>
      <p:ext uri="{BB962C8B-B14F-4D97-AF65-F5344CB8AC3E}">
        <p14:creationId xmlns:p14="http://schemas.microsoft.com/office/powerpoint/2010/main" val="1374485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12995" name="Text Box 3"/>
          <p:cNvSpPr txBox="1">
            <a:spLocks noChangeArrowheads="1"/>
          </p:cNvSpPr>
          <p:nvPr/>
        </p:nvSpPr>
        <p:spPr bwMode="auto">
          <a:xfrm>
            <a:off x="381000" y="1704975"/>
            <a:ext cx="83820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defTabSz="339725">
              <a:defRPr sz="2400">
                <a:solidFill>
                  <a:schemeClr val="tx1"/>
                </a:solidFill>
                <a:latin typeface="Times New Roman" panose="02020603050405020304" pitchFamily="18" charset="0"/>
              </a:defRPr>
            </a:lvl1pPr>
            <a:lvl2pPr marL="51593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20000"/>
              </a:spcAft>
            </a:pPr>
            <a:r>
              <a:rPr lang="en-US" altLang="en-US" sz="2800" b="1"/>
              <a:t>Cultivated in tropical lowlands 20°N to 20°S but main belt is 10°N and S from sea level up to 500 m, best at 200 to 300 m.</a:t>
            </a:r>
          </a:p>
          <a:p>
            <a:pPr>
              <a:spcBef>
                <a:spcPct val="30000"/>
              </a:spcBef>
            </a:pPr>
            <a:r>
              <a:rPr lang="en-US" altLang="en-US" sz="2800" b="1"/>
              <a:t>Needs constant rain, 1500 to 2000 mm (60–80").</a:t>
            </a:r>
          </a:p>
          <a:p>
            <a:pPr>
              <a:spcBef>
                <a:spcPct val="30000"/>
              </a:spcBef>
            </a:pPr>
            <a:r>
              <a:rPr lang="en-US" altLang="en-US" sz="2800" b="1"/>
              <a:t>Thrives in diverse soils.</a:t>
            </a:r>
          </a:p>
          <a:p>
            <a:pPr>
              <a:spcBef>
                <a:spcPct val="30000"/>
              </a:spcBef>
            </a:pPr>
            <a:r>
              <a:rPr lang="en-US" altLang="en-US" sz="2800" b="1"/>
              <a:t>Usually grown under nitrogen fixating leguminous shade trees to provide organic matter.</a:t>
            </a:r>
          </a:p>
        </p:txBody>
      </p:sp>
      <p:sp>
        <p:nvSpPr>
          <p:cNvPr id="212996" name="Rectangle 4"/>
          <p:cNvSpPr>
            <a:spLocks noGrp="1" noChangeArrowheads="1"/>
          </p:cNvSpPr>
          <p:nvPr>
            <p:ph type="title" idx="4294967295"/>
          </p:nvPr>
        </p:nvSpPr>
        <p:spPr/>
        <p:txBody>
          <a:bodyPr/>
          <a:lstStyle/>
          <a:p>
            <a:r>
              <a:rPr lang="en-US" altLang="en-US">
                <a:solidFill>
                  <a:srgbClr val="FFFFFF"/>
                </a:solidFill>
              </a:rPr>
              <a:t>Ecology</a:t>
            </a:r>
          </a:p>
        </p:txBody>
      </p:sp>
    </p:spTree>
    <p:custDataLst>
      <p:tags r:id="rId1"/>
    </p:custDataLst>
    <p:extLst>
      <p:ext uri="{BB962C8B-B14F-4D97-AF65-F5344CB8AC3E}">
        <p14:creationId xmlns:p14="http://schemas.microsoft.com/office/powerpoint/2010/main" val="2501417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descr="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5300"/>
            <a:ext cx="9144000" cy="586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84857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9" name="Picture 3"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249860" name="Rectangle 4"/>
          <p:cNvSpPr>
            <a:spLocks noGrp="1" noChangeArrowheads="1"/>
          </p:cNvSpPr>
          <p:nvPr>
            <p:ph type="title" idx="4294967295"/>
          </p:nvPr>
        </p:nvSpPr>
        <p:spPr>
          <a:xfrm>
            <a:off x="685800" y="5867400"/>
            <a:ext cx="7772400" cy="990600"/>
          </a:xfrm>
        </p:spPr>
        <p:txBody>
          <a:bodyPr/>
          <a:lstStyle/>
          <a:p>
            <a:r>
              <a:rPr lang="en-US" altLang="en-US" sz="2800"/>
              <a:t>Cacao</a:t>
            </a:r>
          </a:p>
        </p:txBody>
      </p:sp>
    </p:spTree>
    <p:custDataLst>
      <p:tags r:id="rId1"/>
    </p:custDataLst>
    <p:extLst>
      <p:ext uri="{BB962C8B-B14F-4D97-AF65-F5344CB8AC3E}">
        <p14:creationId xmlns:p14="http://schemas.microsoft.com/office/powerpoint/2010/main" val="36230733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04803" name="Text Box 3"/>
          <p:cNvSpPr txBox="1">
            <a:spLocks noChangeArrowheads="1"/>
          </p:cNvSpPr>
          <p:nvPr/>
        </p:nvSpPr>
        <p:spPr bwMode="auto">
          <a:xfrm>
            <a:off x="228600" y="1131888"/>
            <a:ext cx="8686800" cy="534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defTabSz="339725">
              <a:defRPr sz="2400">
                <a:solidFill>
                  <a:schemeClr val="tx1"/>
                </a:solidFill>
                <a:latin typeface="Times New Roman" panose="02020603050405020304" pitchFamily="18" charset="0"/>
              </a:defRPr>
            </a:lvl1pPr>
            <a:lvl2pPr marL="684213" indent="-284163" defTabSz="339725">
              <a:defRPr sz="2400">
                <a:solidFill>
                  <a:schemeClr val="tx1"/>
                </a:solidFill>
                <a:latin typeface="Times New Roman" panose="02020603050405020304" pitchFamily="18" charset="0"/>
              </a:defRPr>
            </a:lvl2pPr>
            <a:lvl3pPr marL="915988"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solidFill>
                  <a:srgbClr val="FFFFFF"/>
                </a:solidFill>
              </a:rPr>
              <a:t>Criollo</a:t>
            </a:r>
          </a:p>
          <a:p>
            <a:pPr lvl="1"/>
            <a:r>
              <a:rPr lang="en-US" altLang="en-US" sz="2800" b="1"/>
              <a:t>(cacao dulce, or sweet cacao) native to Central America, considered the best flavored. </a:t>
            </a:r>
          </a:p>
          <a:p>
            <a:r>
              <a:rPr lang="en-US" altLang="en-US" sz="2800" b="1">
                <a:solidFill>
                  <a:srgbClr val="FFFFFF"/>
                </a:solidFill>
              </a:rPr>
              <a:t>Forastero</a:t>
            </a:r>
          </a:p>
          <a:p>
            <a:pPr lvl="1"/>
            <a:r>
              <a:rPr lang="en-US" altLang="en-US" sz="2800" b="1"/>
              <a:t>(cacao amargo or bitter cacao) native to Venezuela and the northern Amazon.</a:t>
            </a:r>
          </a:p>
          <a:p>
            <a:pPr lvl="1"/>
            <a:r>
              <a:rPr lang="en-US" altLang="en-US" sz="2800" b="1"/>
              <a:t>Many types of forasteros.</a:t>
            </a:r>
          </a:p>
          <a:p>
            <a:pPr>
              <a:spcBef>
                <a:spcPct val="30000"/>
              </a:spcBef>
            </a:pPr>
            <a:r>
              <a:rPr lang="en-US" altLang="en-US" sz="2800" b="1">
                <a:solidFill>
                  <a:srgbClr val="FFFFFF"/>
                </a:solidFill>
              </a:rPr>
              <a:t>Trinitarios</a:t>
            </a:r>
            <a:r>
              <a:rPr lang="en-US" altLang="en-US" sz="2800" b="1"/>
              <a:t> </a:t>
            </a:r>
            <a:br>
              <a:rPr lang="en-US" altLang="en-US" sz="2800" b="1"/>
            </a:br>
            <a:r>
              <a:rPr lang="en-US" altLang="en-US" sz="2800" b="1"/>
              <a:t>hybrids between these types, based on crosses made at the Trinidad Imperial College.</a:t>
            </a:r>
          </a:p>
          <a:p>
            <a:pPr lvl="1"/>
            <a:r>
              <a:rPr lang="en-US" altLang="en-US" sz="2800" b="1"/>
              <a:t>Most of the present cacao seem to be hybrids between these types.</a:t>
            </a:r>
          </a:p>
        </p:txBody>
      </p:sp>
      <p:sp>
        <p:nvSpPr>
          <p:cNvPr id="204804" name="Rectangle 4"/>
          <p:cNvSpPr>
            <a:spLocks noGrp="1" noChangeArrowheads="1"/>
          </p:cNvSpPr>
          <p:nvPr>
            <p:ph type="title" idx="4294967295"/>
          </p:nvPr>
        </p:nvSpPr>
        <p:spPr>
          <a:xfrm>
            <a:off x="0" y="76200"/>
            <a:ext cx="9144000" cy="1143000"/>
          </a:xfrm>
        </p:spPr>
        <p:txBody>
          <a:bodyPr/>
          <a:lstStyle/>
          <a:p>
            <a:r>
              <a:rPr lang="en-US" altLang="en-US"/>
              <a:t>Traditionally Cacao is Classified into Two Races</a:t>
            </a:r>
          </a:p>
        </p:txBody>
      </p:sp>
    </p:spTree>
    <p:custDataLst>
      <p:tags r:id="rId1"/>
    </p:custDataLst>
    <p:extLst>
      <p:ext uri="{BB962C8B-B14F-4D97-AF65-F5344CB8AC3E}">
        <p14:creationId xmlns:p14="http://schemas.microsoft.com/office/powerpoint/2010/main" val="2381683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06851" name="Text Box 3"/>
          <p:cNvSpPr txBox="1">
            <a:spLocks noChangeArrowheads="1"/>
          </p:cNvSpPr>
          <p:nvPr/>
        </p:nvSpPr>
        <p:spPr bwMode="auto">
          <a:xfrm>
            <a:off x="228600" y="1674813"/>
            <a:ext cx="8686800" cy="389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defTabSz="339725">
              <a:defRPr sz="2400">
                <a:solidFill>
                  <a:schemeClr val="tx1"/>
                </a:solidFill>
                <a:latin typeface="Times New Roman" panose="02020603050405020304" pitchFamily="18" charset="0"/>
              </a:defRPr>
            </a:lvl1pPr>
            <a:lvl2pPr marL="51593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altLang="en-US" sz="2800" b="1"/>
              <a:t>Tree is 5–8 m, (15–40') tall, grown as an understory tree.  Small flowers are borne directly on branches (cauliflorous flowering).</a:t>
            </a:r>
          </a:p>
          <a:p>
            <a:pPr>
              <a:spcBef>
                <a:spcPct val="30000"/>
              </a:spcBef>
            </a:pPr>
            <a:r>
              <a:rPr lang="en-US" altLang="en-US" sz="2800" b="1"/>
              <a:t>Pollination is by insects particularly midges such as </a:t>
            </a:r>
            <a:r>
              <a:rPr lang="en-US" altLang="en-US" sz="2800" b="1" i="1"/>
              <a:t>Forcipomyea</a:t>
            </a:r>
            <a:r>
              <a:rPr lang="en-US" altLang="en-US" sz="2800" b="1"/>
              <a:t>.</a:t>
            </a:r>
          </a:p>
          <a:p>
            <a:pPr>
              <a:spcBef>
                <a:spcPct val="30000"/>
              </a:spcBef>
            </a:pPr>
            <a:r>
              <a:rPr lang="en-US" altLang="en-US" sz="2800" b="1"/>
              <a:t>Pollination is one of the principal problems of cacao.</a:t>
            </a:r>
          </a:p>
          <a:p>
            <a:pPr>
              <a:spcBef>
                <a:spcPct val="30000"/>
              </a:spcBef>
            </a:pPr>
            <a:r>
              <a:rPr lang="en-US" altLang="en-US" sz="2800" b="1"/>
              <a:t>A number of crosses are incompatible, typically due to embryo abortion.</a:t>
            </a:r>
          </a:p>
        </p:txBody>
      </p:sp>
    </p:spTree>
    <p:custDataLst>
      <p:tags r:id="rId1"/>
    </p:custDataLst>
    <p:extLst>
      <p:ext uri="{BB962C8B-B14F-4D97-AF65-F5344CB8AC3E}">
        <p14:creationId xmlns:p14="http://schemas.microsoft.com/office/powerpoint/2010/main" val="2267698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11"/>
          <p:cNvPicPr>
            <a:picLocks noChangeAspect="1" noChangeArrowheads="1"/>
          </p:cNvPicPr>
          <p:nvPr/>
        </p:nvPicPr>
        <p:blipFill>
          <a:blip r:embed="rId3">
            <a:extLst>
              <a:ext uri="{28A0092B-C50C-407E-A947-70E740481C1C}">
                <a14:useLocalDpi xmlns:a14="http://schemas.microsoft.com/office/drawing/2010/main" val="0"/>
              </a:ext>
            </a:extLst>
          </a:blip>
          <a:srcRect l="21681" t="6354" r="14601"/>
          <a:stretch>
            <a:fillRect/>
          </a:stretch>
        </p:blipFill>
        <p:spPr bwMode="auto">
          <a:xfrm>
            <a:off x="0" y="1066800"/>
            <a:ext cx="54864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250885" name="Picture 5" descr="12"/>
          <p:cNvPicPr>
            <a:picLocks noChangeAspect="1" noChangeArrowheads="1"/>
          </p:cNvPicPr>
          <p:nvPr/>
        </p:nvPicPr>
        <p:blipFill>
          <a:blip r:embed="rId4">
            <a:extLst>
              <a:ext uri="{28A0092B-C50C-407E-A947-70E740481C1C}">
                <a14:useLocalDpi xmlns:a14="http://schemas.microsoft.com/office/drawing/2010/main" val="0"/>
              </a:ext>
            </a:extLst>
          </a:blip>
          <a:srcRect r="6143"/>
          <a:stretch>
            <a:fillRect/>
          </a:stretch>
        </p:blipFill>
        <p:spPr bwMode="auto">
          <a:xfrm>
            <a:off x="5651500" y="1066800"/>
            <a:ext cx="34925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50886" name="Rectangle 6"/>
          <p:cNvSpPr>
            <a:spLocks noGrp="1" noChangeArrowheads="1"/>
          </p:cNvSpPr>
          <p:nvPr>
            <p:ph type="title" idx="4294967295"/>
          </p:nvPr>
        </p:nvSpPr>
        <p:spPr>
          <a:xfrm>
            <a:off x="685800" y="0"/>
            <a:ext cx="7772400" cy="1143000"/>
          </a:xfrm>
        </p:spPr>
        <p:txBody>
          <a:bodyPr/>
          <a:lstStyle/>
          <a:p>
            <a:r>
              <a:rPr lang="en-US" altLang="en-US" sz="2800"/>
              <a:t>Cauliferous Flowering in Cacao</a:t>
            </a:r>
          </a:p>
        </p:txBody>
      </p:sp>
    </p:spTree>
    <p:custDataLst>
      <p:tags r:id="rId1"/>
    </p:custDataLst>
    <p:extLst>
      <p:ext uri="{BB962C8B-B14F-4D97-AF65-F5344CB8AC3E}">
        <p14:creationId xmlns:p14="http://schemas.microsoft.com/office/powerpoint/2010/main" val="41280886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3" name="Picture 3" descr="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725" y="0"/>
            <a:ext cx="45370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764" name="Rectangle 4"/>
          <p:cNvSpPr>
            <a:spLocks noGrp="1" noChangeArrowheads="1"/>
          </p:cNvSpPr>
          <p:nvPr>
            <p:ph type="title" idx="4294967295"/>
          </p:nvPr>
        </p:nvSpPr>
        <p:spPr>
          <a:xfrm>
            <a:off x="228600" y="1371600"/>
            <a:ext cx="2667000" cy="3657600"/>
          </a:xfrm>
        </p:spPr>
        <p:txBody>
          <a:bodyPr/>
          <a:lstStyle/>
          <a:p>
            <a:r>
              <a:rPr lang="en-US" altLang="en-US" sz="2800"/>
              <a:t>Cacao,</a:t>
            </a:r>
            <a:br>
              <a:rPr lang="en-US" altLang="en-US" sz="2800"/>
            </a:br>
            <a:r>
              <a:rPr lang="en-US" altLang="en-US" sz="2800"/>
              <a:t>Orthotropic Tree</a:t>
            </a:r>
          </a:p>
        </p:txBody>
      </p:sp>
    </p:spTree>
    <p:custDataLst>
      <p:tags r:id="rId1"/>
    </p:custDataLst>
    <p:extLst>
      <p:ext uri="{BB962C8B-B14F-4D97-AF65-F5344CB8AC3E}">
        <p14:creationId xmlns:p14="http://schemas.microsoft.com/office/powerpoint/2010/main" val="3482317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Text Box 3"/>
          <p:cNvSpPr txBox="1">
            <a:spLocks noChangeArrowheads="1"/>
          </p:cNvSpPr>
          <p:nvPr>
            <p:custDataLst>
              <p:tags r:id="rId2"/>
            </p:custDataLst>
          </p:nvPr>
        </p:nvSpPr>
        <p:spPr bwMode="auto">
          <a:xfrm>
            <a:off x="381000" y="1905000"/>
            <a:ext cx="8382000" cy="363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0988" indent="-280988"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sz="2800" b="1"/>
              <a:t>Coffee, traditional morning “eye opener,” is widely consumed as a pick-me-up break the world over in various ways including steeped, steamed, or boiled.</a:t>
            </a:r>
          </a:p>
          <a:p>
            <a:pPr>
              <a:spcBef>
                <a:spcPct val="30000"/>
              </a:spcBef>
            </a:pPr>
            <a:r>
              <a:rPr lang="en-US" sz="2800" b="1"/>
              <a:t>The plant originated in Africa, and entered Arabia (Yemen) from raids into Abyssinia now Ethiopia (Mocha, a slang name for coffee is derived from the city of Mocha (</a:t>
            </a:r>
            <a:r>
              <a:rPr lang="en-US" sz="2800" b="1" i="1"/>
              <a:t>Al Mukha</a:t>
            </a:r>
            <a:r>
              <a:rPr lang="en-US" sz="2800" b="1"/>
              <a:t> in Arabic) in southern Yemen on the Red Sea.</a:t>
            </a:r>
          </a:p>
        </p:txBody>
      </p:sp>
      <p:sp>
        <p:nvSpPr>
          <p:cNvPr id="190468" name="Rectangle 4"/>
          <p:cNvSpPr>
            <a:spLocks noGrp="1" noChangeArrowheads="1"/>
          </p:cNvSpPr>
          <p:nvPr>
            <p:ph type="title" idx="4294967295"/>
            <p:custDataLst>
              <p:tags r:id="rId3"/>
            </p:custDataLst>
          </p:nvPr>
        </p:nvSpPr>
        <p:spPr/>
        <p:txBody>
          <a:bodyPr/>
          <a:lstStyle/>
          <a:p>
            <a:r>
              <a:rPr lang="en-US" dirty="0" smtClean="0"/>
              <a:t>History of Coffee</a:t>
            </a:r>
            <a:endParaRPr lang="en-US"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7" name="Picture 3" descr="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525" y="0"/>
            <a:ext cx="45370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46788" name="Rectangle 4"/>
          <p:cNvSpPr>
            <a:spLocks noGrp="1" noChangeArrowheads="1"/>
          </p:cNvSpPr>
          <p:nvPr>
            <p:ph type="title" idx="4294967295"/>
          </p:nvPr>
        </p:nvSpPr>
        <p:spPr>
          <a:xfrm>
            <a:off x="228600" y="1143000"/>
            <a:ext cx="2438400" cy="4191000"/>
          </a:xfrm>
        </p:spPr>
        <p:txBody>
          <a:bodyPr/>
          <a:lstStyle/>
          <a:p>
            <a:r>
              <a:rPr lang="en-US" altLang="en-US" sz="2800"/>
              <a:t>Cacao,</a:t>
            </a:r>
            <a:br>
              <a:rPr lang="en-US" altLang="en-US" sz="2800"/>
            </a:br>
            <a:r>
              <a:rPr lang="en-US" altLang="en-US" sz="2800"/>
              <a:t>Plagiotropic Tree</a:t>
            </a:r>
          </a:p>
        </p:txBody>
      </p:sp>
    </p:spTree>
    <p:custDataLst>
      <p:tags r:id="rId1"/>
    </p:custDataLst>
    <p:extLst>
      <p:ext uri="{BB962C8B-B14F-4D97-AF65-F5344CB8AC3E}">
        <p14:creationId xmlns:p14="http://schemas.microsoft.com/office/powerpoint/2010/main" val="2718660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1" name="Picture 3" descr="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0"/>
            <a:ext cx="45862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47812" name="Rectangle 4"/>
          <p:cNvSpPr>
            <a:spLocks noGrp="1" noChangeArrowheads="1"/>
          </p:cNvSpPr>
          <p:nvPr>
            <p:ph type="title" idx="4294967295"/>
          </p:nvPr>
        </p:nvSpPr>
        <p:spPr>
          <a:xfrm>
            <a:off x="304800" y="1219200"/>
            <a:ext cx="2743200" cy="4114800"/>
          </a:xfrm>
        </p:spPr>
        <p:txBody>
          <a:bodyPr/>
          <a:lstStyle/>
          <a:p>
            <a:r>
              <a:rPr lang="en-US" altLang="en-US" sz="2800"/>
              <a:t>Budded Cacao showing plagiotropic growth</a:t>
            </a:r>
            <a:br>
              <a:rPr lang="en-US" altLang="en-US" sz="2800"/>
            </a:br>
            <a:endParaRPr lang="en-US" altLang="en-US" sz="2800"/>
          </a:p>
        </p:txBody>
      </p:sp>
    </p:spTree>
    <p:custDataLst>
      <p:tags r:id="rId1"/>
    </p:custDataLst>
    <p:extLst>
      <p:ext uri="{BB962C8B-B14F-4D97-AF65-F5344CB8AC3E}">
        <p14:creationId xmlns:p14="http://schemas.microsoft.com/office/powerpoint/2010/main" val="2817334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10947" name="Text Box 3"/>
          <p:cNvSpPr txBox="1">
            <a:spLocks noChangeArrowheads="1"/>
          </p:cNvSpPr>
          <p:nvPr/>
        </p:nvSpPr>
        <p:spPr bwMode="auto">
          <a:xfrm>
            <a:off x="228600" y="304800"/>
            <a:ext cx="8686800" cy="615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altLang="en-US" sz="2800" b="1"/>
              <a:t>Fruits are pods, usually 10–32 cm long, usually football shaped and furrowed, warty, green yellow or red in color.</a:t>
            </a:r>
          </a:p>
          <a:p>
            <a:pPr>
              <a:spcBef>
                <a:spcPct val="30000"/>
              </a:spcBef>
            </a:pPr>
            <a:r>
              <a:rPr lang="en-US" altLang="en-US" sz="2800" b="1"/>
              <a:t>There are 20 to 60 seeds (called beans) surrounded by a sweet delicious pulp that is sometimes collected as a source of jelly or frozen as a flavoring for yogurts or ice-cream.</a:t>
            </a:r>
          </a:p>
          <a:p>
            <a:pPr>
              <a:spcBef>
                <a:spcPct val="30000"/>
              </a:spcBef>
            </a:pPr>
            <a:r>
              <a:rPr lang="en-US" altLang="en-US" sz="2800" b="1"/>
              <a:t>Seeds usually constitute 25% by weight of the mature fruit; there are 250–450 dry fermented beans per lb.</a:t>
            </a:r>
          </a:p>
          <a:p>
            <a:pPr>
              <a:spcBef>
                <a:spcPct val="30000"/>
              </a:spcBef>
            </a:pPr>
            <a:r>
              <a:rPr lang="en-US" altLang="en-US" sz="2800" b="1"/>
              <a:t>Fruits are harvested with a knife blade at the end of a long pole.</a:t>
            </a:r>
          </a:p>
          <a:p>
            <a:pPr>
              <a:spcBef>
                <a:spcPct val="30000"/>
              </a:spcBef>
            </a:pPr>
            <a:r>
              <a:rPr lang="en-US" altLang="en-US" sz="2800" b="1"/>
              <a:t>Harvesting is carried out continuously throughout the year.</a:t>
            </a:r>
          </a:p>
        </p:txBody>
      </p:sp>
    </p:spTree>
    <p:custDataLst>
      <p:tags r:id="rId1"/>
    </p:custDataLst>
    <p:extLst>
      <p:ext uri="{BB962C8B-B14F-4D97-AF65-F5344CB8AC3E}">
        <p14:creationId xmlns:p14="http://schemas.microsoft.com/office/powerpoint/2010/main" val="3473124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2" descr="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13" y="0"/>
            <a:ext cx="4446587"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254593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0" y="63388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p>
        </p:txBody>
      </p:sp>
      <p:pic>
        <p:nvPicPr>
          <p:cNvPr id="253955" name="Picture 3" descr="14"/>
          <p:cNvPicPr>
            <a:picLocks noChangeAspect="1" noChangeArrowheads="1"/>
          </p:cNvPicPr>
          <p:nvPr/>
        </p:nvPicPr>
        <p:blipFill>
          <a:blip r:embed="rId3">
            <a:extLst>
              <a:ext uri="{28A0092B-C50C-407E-A947-70E740481C1C}">
                <a14:useLocalDpi xmlns:a14="http://schemas.microsoft.com/office/drawing/2010/main" val="0"/>
              </a:ext>
            </a:extLst>
          </a:blip>
          <a:srcRect t="6409"/>
          <a:stretch>
            <a:fillRect/>
          </a:stretch>
        </p:blipFill>
        <p:spPr bwMode="auto">
          <a:xfrm>
            <a:off x="0" y="0"/>
            <a:ext cx="9144000" cy="5908675"/>
          </a:xfrm>
          <a:prstGeom prst="rect">
            <a:avLst/>
          </a:prstGeom>
          <a:noFill/>
          <a:extLst>
            <a:ext uri="{909E8E84-426E-40DD-AFC4-6F175D3DCCD1}">
              <a14:hiddenFill xmlns:a14="http://schemas.microsoft.com/office/drawing/2010/main">
                <a:solidFill>
                  <a:srgbClr val="FFFFFF"/>
                </a:solidFill>
              </a14:hiddenFill>
            </a:ext>
          </a:extLst>
        </p:spPr>
      </p:pic>
      <p:sp>
        <p:nvSpPr>
          <p:cNvPr id="253957" name="Rectangle 5"/>
          <p:cNvSpPr>
            <a:spLocks noGrp="1" noChangeArrowheads="1"/>
          </p:cNvSpPr>
          <p:nvPr>
            <p:ph type="title" idx="4294967295"/>
          </p:nvPr>
        </p:nvSpPr>
        <p:spPr>
          <a:xfrm>
            <a:off x="685800" y="5715000"/>
            <a:ext cx="7772400" cy="1143000"/>
          </a:xfrm>
        </p:spPr>
        <p:txBody>
          <a:bodyPr/>
          <a:lstStyle/>
          <a:p>
            <a:r>
              <a:rPr lang="en-US" altLang="en-US" sz="2800"/>
              <a:t>Cacao</a:t>
            </a:r>
          </a:p>
        </p:txBody>
      </p:sp>
    </p:spTree>
    <p:custDataLst>
      <p:tags r:id="rId1"/>
    </p:custDataLst>
    <p:extLst>
      <p:ext uri="{BB962C8B-B14F-4D97-AF65-F5344CB8AC3E}">
        <p14:creationId xmlns:p14="http://schemas.microsoft.com/office/powerpoint/2010/main" val="42084695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1" name="Picture 3" descr="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27750"/>
          </a:xfrm>
          <a:prstGeom prst="rect">
            <a:avLst/>
          </a:prstGeom>
          <a:noFill/>
          <a:extLst>
            <a:ext uri="{909E8E84-426E-40DD-AFC4-6F175D3DCCD1}">
              <a14:hiddenFill xmlns:a14="http://schemas.microsoft.com/office/drawing/2010/main">
                <a:solidFill>
                  <a:srgbClr val="FFFFFF"/>
                </a:solidFill>
              </a14:hiddenFill>
            </a:ext>
          </a:extLst>
        </p:spPr>
      </p:pic>
      <p:sp>
        <p:nvSpPr>
          <p:cNvPr id="242692" name="Rectangle 4"/>
          <p:cNvSpPr>
            <a:spLocks noGrp="1" noChangeArrowheads="1"/>
          </p:cNvSpPr>
          <p:nvPr>
            <p:ph type="title" idx="4294967295"/>
          </p:nvPr>
        </p:nvSpPr>
        <p:spPr>
          <a:xfrm>
            <a:off x="685800" y="5943600"/>
            <a:ext cx="7772400" cy="914400"/>
          </a:xfrm>
        </p:spPr>
        <p:txBody>
          <a:bodyPr/>
          <a:lstStyle/>
          <a:p>
            <a:r>
              <a:rPr lang="en-US" altLang="en-US" sz="2800"/>
              <a:t>Cacao fruit and dry beans</a:t>
            </a:r>
          </a:p>
        </p:txBody>
      </p:sp>
    </p:spTree>
    <p:custDataLst>
      <p:tags r:id="rId1"/>
    </p:custDataLst>
    <p:extLst>
      <p:ext uri="{BB962C8B-B14F-4D97-AF65-F5344CB8AC3E}">
        <p14:creationId xmlns:p14="http://schemas.microsoft.com/office/powerpoint/2010/main" val="41218235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7" name="Picture 3" descr="17"/>
          <p:cNvPicPr>
            <a:picLocks noChangeAspect="1" noChangeArrowheads="1"/>
          </p:cNvPicPr>
          <p:nvPr/>
        </p:nvPicPr>
        <p:blipFill>
          <a:blip r:embed="rId3">
            <a:extLst>
              <a:ext uri="{28A0092B-C50C-407E-A947-70E740481C1C}">
                <a14:useLocalDpi xmlns:a14="http://schemas.microsoft.com/office/drawing/2010/main" val="0"/>
              </a:ext>
            </a:extLst>
          </a:blip>
          <a:srcRect b="3999"/>
          <a:stretch>
            <a:fillRect/>
          </a:stretch>
        </p:blipFill>
        <p:spPr bwMode="auto">
          <a:xfrm>
            <a:off x="0" y="0"/>
            <a:ext cx="9144000" cy="5867400"/>
          </a:xfrm>
          <a:prstGeom prst="rect">
            <a:avLst/>
          </a:prstGeom>
          <a:noFill/>
          <a:extLst>
            <a:ext uri="{909E8E84-426E-40DD-AFC4-6F175D3DCCD1}">
              <a14:hiddenFill xmlns:a14="http://schemas.microsoft.com/office/drawing/2010/main">
                <a:solidFill>
                  <a:srgbClr val="FFFFFF"/>
                </a:solidFill>
              </a14:hiddenFill>
            </a:ext>
          </a:extLst>
        </p:spPr>
      </p:pic>
      <p:sp>
        <p:nvSpPr>
          <p:cNvPr id="257028" name="Rectangle 4"/>
          <p:cNvSpPr>
            <a:spLocks noGrp="1" noChangeArrowheads="1"/>
          </p:cNvSpPr>
          <p:nvPr>
            <p:ph type="title" idx="4294967295"/>
          </p:nvPr>
        </p:nvSpPr>
        <p:spPr>
          <a:xfrm>
            <a:off x="685800" y="5715000"/>
            <a:ext cx="7772400" cy="1143000"/>
          </a:xfrm>
        </p:spPr>
        <p:txBody>
          <a:bodyPr/>
          <a:lstStyle/>
          <a:p>
            <a:r>
              <a:rPr lang="en-US" altLang="en-US" sz="2800"/>
              <a:t>Cacao fruit</a:t>
            </a:r>
          </a:p>
        </p:txBody>
      </p:sp>
    </p:spTree>
    <p:custDataLst>
      <p:tags r:id="rId1"/>
    </p:custDataLst>
    <p:extLst>
      <p:ext uri="{BB962C8B-B14F-4D97-AF65-F5344CB8AC3E}">
        <p14:creationId xmlns:p14="http://schemas.microsoft.com/office/powerpoint/2010/main" val="33294360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17091" name="Text Box 3"/>
          <p:cNvSpPr txBox="1">
            <a:spLocks noChangeArrowheads="1"/>
          </p:cNvSpPr>
          <p:nvPr/>
        </p:nvSpPr>
        <p:spPr bwMode="auto">
          <a:xfrm>
            <a:off x="533400" y="2438400"/>
            <a:ext cx="8077200" cy="257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defTabSz="339725">
              <a:defRPr sz="2400">
                <a:solidFill>
                  <a:schemeClr val="tx1"/>
                </a:solidFill>
                <a:latin typeface="Times New Roman" panose="02020603050405020304" pitchFamily="18" charset="0"/>
              </a:defRPr>
            </a:lvl1pPr>
            <a:lvl2pPr marL="801688" indent="-342900" defTabSz="339725">
              <a:defRPr sz="2400">
                <a:solidFill>
                  <a:schemeClr val="tx1"/>
                </a:solidFill>
                <a:latin typeface="Times New Roman" panose="02020603050405020304" pitchFamily="18" charset="0"/>
              </a:defRPr>
            </a:lvl2pPr>
            <a:lvl3pPr marL="973138"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20000"/>
              </a:spcAft>
            </a:pPr>
            <a:r>
              <a:rPr lang="en-US" altLang="en-US" sz="2800" b="1"/>
              <a:t>Two serious diseases</a:t>
            </a:r>
          </a:p>
          <a:p>
            <a:pPr lvl="1">
              <a:spcBef>
                <a:spcPct val="30000"/>
              </a:spcBef>
            </a:pPr>
            <a:r>
              <a:rPr lang="en-US" altLang="en-US" sz="2800" b="1"/>
              <a:t>Blackpod (</a:t>
            </a:r>
            <a:r>
              <a:rPr lang="en-US" altLang="en-US" sz="2800" b="1" i="1"/>
              <a:t>Phytophthora palmivora</a:t>
            </a:r>
            <a:r>
              <a:rPr lang="en-US" altLang="en-US" sz="2800" b="1"/>
              <a:t>) is serious in Africa.</a:t>
            </a:r>
          </a:p>
          <a:p>
            <a:pPr lvl="1">
              <a:spcBef>
                <a:spcPct val="30000"/>
              </a:spcBef>
            </a:pPr>
            <a:r>
              <a:rPr lang="en-US" altLang="en-US" sz="2800" b="1"/>
              <a:t>Witches broom (</a:t>
            </a:r>
            <a:r>
              <a:rPr lang="en-US" altLang="en-US" sz="2800" b="1" i="1"/>
              <a:t>Marasmium perniciouses</a:t>
            </a:r>
            <a:r>
              <a:rPr lang="en-US" altLang="en-US" sz="2800" b="1"/>
              <a:t>) is now destroying the Brazilian industry.</a:t>
            </a:r>
          </a:p>
        </p:txBody>
      </p:sp>
      <p:sp>
        <p:nvSpPr>
          <p:cNvPr id="217092" name="Rectangle 4"/>
          <p:cNvSpPr>
            <a:spLocks noGrp="1" noChangeArrowheads="1"/>
          </p:cNvSpPr>
          <p:nvPr>
            <p:ph type="title" idx="4294967295"/>
          </p:nvPr>
        </p:nvSpPr>
        <p:spPr>
          <a:xfrm>
            <a:off x="685800" y="1219200"/>
            <a:ext cx="7772400" cy="1143000"/>
          </a:xfrm>
        </p:spPr>
        <p:txBody>
          <a:bodyPr/>
          <a:lstStyle/>
          <a:p>
            <a:r>
              <a:rPr lang="en-US" altLang="en-US">
                <a:solidFill>
                  <a:srgbClr val="FFFFFF"/>
                </a:solidFill>
              </a:rPr>
              <a:t>Cacao Diseases</a:t>
            </a:r>
          </a:p>
        </p:txBody>
      </p:sp>
    </p:spTree>
    <p:custDataLst>
      <p:tags r:id="rId1"/>
    </p:custDataLst>
    <p:extLst>
      <p:ext uri="{BB962C8B-B14F-4D97-AF65-F5344CB8AC3E}">
        <p14:creationId xmlns:p14="http://schemas.microsoft.com/office/powerpoint/2010/main" val="2632902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Picture 2" descr="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61063"/>
          </a:xfrm>
          <a:prstGeom prst="rect">
            <a:avLst/>
          </a:prstGeom>
          <a:noFill/>
          <a:extLst>
            <a:ext uri="{909E8E84-426E-40DD-AFC4-6F175D3DCCD1}">
              <a14:hiddenFill xmlns:a14="http://schemas.microsoft.com/office/drawing/2010/main">
                <a:solidFill>
                  <a:srgbClr val="FFFFFF"/>
                </a:solidFill>
              </a14:hiddenFill>
            </a:ext>
          </a:extLst>
        </p:spPr>
      </p:pic>
      <p:sp>
        <p:nvSpPr>
          <p:cNvPr id="264196" name="Rectangle 4"/>
          <p:cNvSpPr>
            <a:spLocks noGrp="1" noChangeArrowheads="1"/>
          </p:cNvSpPr>
          <p:nvPr>
            <p:ph type="title" idx="4294967295"/>
          </p:nvPr>
        </p:nvSpPr>
        <p:spPr>
          <a:xfrm>
            <a:off x="685800" y="5715000"/>
            <a:ext cx="7772400" cy="1143000"/>
          </a:xfrm>
        </p:spPr>
        <p:txBody>
          <a:bodyPr/>
          <a:lstStyle/>
          <a:p>
            <a:r>
              <a:rPr lang="en-US" altLang="en-US" sz="2800"/>
              <a:t>Witches’ broom</a:t>
            </a:r>
          </a:p>
        </p:txBody>
      </p:sp>
    </p:spTree>
    <p:custDataLst>
      <p:tags r:id="rId1"/>
    </p:custDataLst>
    <p:extLst>
      <p:ext uri="{BB962C8B-B14F-4D97-AF65-F5344CB8AC3E}">
        <p14:creationId xmlns:p14="http://schemas.microsoft.com/office/powerpoint/2010/main" val="39322189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19139" name="Text Box 3"/>
          <p:cNvSpPr txBox="1">
            <a:spLocks noChangeArrowheads="1"/>
          </p:cNvSpPr>
          <p:nvPr/>
        </p:nvSpPr>
        <p:spPr bwMode="auto">
          <a:xfrm>
            <a:off x="228600" y="914400"/>
            <a:ext cx="8686800"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defTabSz="339725">
              <a:defRPr sz="2400">
                <a:solidFill>
                  <a:schemeClr val="tx1"/>
                </a:solidFill>
                <a:latin typeface="Times New Roman" panose="02020603050405020304" pitchFamily="18" charset="0"/>
              </a:defRPr>
            </a:lvl1pPr>
            <a:lvl2pPr marL="684213" indent="-284163" defTabSz="339725">
              <a:defRPr sz="2400">
                <a:solidFill>
                  <a:schemeClr val="tx1"/>
                </a:solidFill>
                <a:latin typeface="Times New Roman" panose="02020603050405020304" pitchFamily="18" charset="0"/>
              </a:defRPr>
            </a:lvl2pPr>
            <a:lvl3pPr marL="1655763" indent="-457200" defTabSz="339725">
              <a:defRPr sz="2400">
                <a:solidFill>
                  <a:schemeClr val="tx1"/>
                </a:solidFill>
                <a:latin typeface="Times New Roman" panose="02020603050405020304" pitchFamily="18" charset="0"/>
              </a:defRPr>
            </a:lvl3pPr>
            <a:lvl4pPr marL="2227263" indent="-457200" defTabSz="339725">
              <a:defRPr sz="2400">
                <a:solidFill>
                  <a:schemeClr val="tx1"/>
                </a:solidFill>
                <a:latin typeface="Times New Roman" panose="02020603050405020304" pitchFamily="18" charset="0"/>
              </a:defRPr>
            </a:lvl4pPr>
            <a:lvl5pPr marL="2798763" indent="-457200" defTabSz="339725">
              <a:defRPr sz="2400">
                <a:solidFill>
                  <a:schemeClr val="tx1"/>
                </a:solidFill>
                <a:latin typeface="Times New Roman" panose="02020603050405020304" pitchFamily="18" charset="0"/>
              </a:defRPr>
            </a:lvl5pPr>
            <a:lvl6pPr marL="3255963" indent="-457200" defTabSz="339725" eaLnBrk="0" fontAlgn="base" hangingPunct="0">
              <a:spcBef>
                <a:spcPct val="0"/>
              </a:spcBef>
              <a:spcAft>
                <a:spcPct val="0"/>
              </a:spcAft>
              <a:defRPr sz="2400">
                <a:solidFill>
                  <a:schemeClr val="tx1"/>
                </a:solidFill>
                <a:latin typeface="Times New Roman" panose="02020603050405020304" pitchFamily="18" charset="0"/>
              </a:defRPr>
            </a:lvl6pPr>
            <a:lvl7pPr marL="3713163" indent="-457200" defTabSz="339725" eaLnBrk="0" fontAlgn="base" hangingPunct="0">
              <a:spcBef>
                <a:spcPct val="0"/>
              </a:spcBef>
              <a:spcAft>
                <a:spcPct val="0"/>
              </a:spcAft>
              <a:defRPr sz="2400">
                <a:solidFill>
                  <a:schemeClr val="tx1"/>
                </a:solidFill>
                <a:latin typeface="Times New Roman" panose="02020603050405020304" pitchFamily="18" charset="0"/>
              </a:defRPr>
            </a:lvl7pPr>
            <a:lvl8pPr marL="4170363" indent="-457200" defTabSz="339725" eaLnBrk="0" fontAlgn="base" hangingPunct="0">
              <a:spcBef>
                <a:spcPct val="0"/>
              </a:spcBef>
              <a:spcAft>
                <a:spcPct val="0"/>
              </a:spcAft>
              <a:defRPr sz="2400">
                <a:solidFill>
                  <a:schemeClr val="tx1"/>
                </a:solidFill>
                <a:latin typeface="Times New Roman" panose="02020603050405020304" pitchFamily="18" charset="0"/>
              </a:defRPr>
            </a:lvl8pPr>
            <a:lvl9pPr marL="4627563" indent="-457200"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altLang="en-US" sz="2800" b="1"/>
              <a:t>Fermentation</a:t>
            </a:r>
          </a:p>
          <a:p>
            <a:pPr>
              <a:spcBef>
                <a:spcPct val="30000"/>
              </a:spcBef>
            </a:pPr>
            <a:r>
              <a:rPr lang="en-US" altLang="en-US" sz="2800" b="1"/>
              <a:t>After harvest, seeds and pulp are scooped out of the fruit by hand and left to ferment into heaps (often in wooden boxes) for about 36 hr at 40–50°C.</a:t>
            </a:r>
          </a:p>
          <a:p>
            <a:pPr>
              <a:spcBef>
                <a:spcPct val="30000"/>
              </a:spcBef>
            </a:pPr>
            <a:r>
              <a:rPr lang="en-US" altLang="en-US" sz="2800" b="1"/>
              <a:t>Two processes are involved. </a:t>
            </a:r>
          </a:p>
          <a:p>
            <a:pPr>
              <a:spcBef>
                <a:spcPct val="30000"/>
              </a:spcBef>
              <a:buFontTx/>
              <a:buAutoNum type="arabicPeriod"/>
            </a:pPr>
            <a:r>
              <a:rPr lang="en-US" altLang="en-US" sz="2800" b="1"/>
              <a:t>Decomposition of sugars in the mucilaginous pulp around the beans to alcohol and CO</a:t>
            </a:r>
            <a:r>
              <a:rPr lang="en-US" altLang="en-US" sz="2800" b="1" baseline="-25000"/>
              <a:t>2</a:t>
            </a:r>
            <a:r>
              <a:rPr lang="en-US" altLang="en-US" sz="2800" b="1"/>
              <a:t> by yeast and from alcohol to acetic acid by bacteria.</a:t>
            </a:r>
          </a:p>
          <a:p>
            <a:pPr lvl="1">
              <a:spcBef>
                <a:spcPct val="30000"/>
              </a:spcBef>
            </a:pPr>
            <a:r>
              <a:rPr lang="en-US" altLang="en-US" sz="2800" b="1"/>
              <a:t>Pulp liquefies and drains away.</a:t>
            </a:r>
          </a:p>
          <a:p>
            <a:pPr lvl="1">
              <a:spcBef>
                <a:spcPct val="30000"/>
              </a:spcBef>
            </a:pPr>
            <a:r>
              <a:rPr lang="en-US" altLang="en-US" sz="2800" b="1"/>
              <a:t>Thus, one of the reasons for fermentation is to get rid of the pulp (which could be utilized as a byproduct). </a:t>
            </a:r>
          </a:p>
        </p:txBody>
      </p:sp>
      <p:sp>
        <p:nvSpPr>
          <p:cNvPr id="219140" name="Rectangle 4"/>
          <p:cNvSpPr>
            <a:spLocks noGrp="1" noChangeArrowheads="1"/>
          </p:cNvSpPr>
          <p:nvPr>
            <p:ph type="title" idx="4294967295"/>
          </p:nvPr>
        </p:nvSpPr>
        <p:spPr>
          <a:xfrm>
            <a:off x="685800" y="0"/>
            <a:ext cx="7772400" cy="1143000"/>
          </a:xfrm>
        </p:spPr>
        <p:txBody>
          <a:bodyPr/>
          <a:lstStyle/>
          <a:p>
            <a:r>
              <a:rPr lang="en-US" altLang="en-US">
                <a:solidFill>
                  <a:srgbClr val="FFFFFF"/>
                </a:solidFill>
              </a:rPr>
              <a:t>Field Processing</a:t>
            </a:r>
          </a:p>
        </p:txBody>
      </p:sp>
    </p:spTree>
    <p:custDataLst>
      <p:tags r:id="rId1"/>
    </p:custDataLst>
    <p:extLst>
      <p:ext uri="{BB962C8B-B14F-4D97-AF65-F5344CB8AC3E}">
        <p14:creationId xmlns:p14="http://schemas.microsoft.com/office/powerpoint/2010/main" val="2623324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Text Box 3"/>
          <p:cNvSpPr txBox="1">
            <a:spLocks noChangeArrowheads="1"/>
          </p:cNvSpPr>
          <p:nvPr>
            <p:custDataLst>
              <p:tags r:id="rId2"/>
            </p:custDataLst>
          </p:nvPr>
        </p:nvSpPr>
        <p:spPr bwMode="auto">
          <a:xfrm>
            <a:off x="228600" y="609600"/>
            <a:ext cx="8686800" cy="560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0988" indent="-280988" defTabSz="339725">
              <a:defRPr sz="2400">
                <a:solidFill>
                  <a:schemeClr val="tx1"/>
                </a:solidFill>
                <a:latin typeface="Times New Roman" panose="02020603050405020304" pitchFamily="18" charset="0"/>
              </a:defRPr>
            </a:lvl1pPr>
            <a:lvl2pPr marL="51593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sz="2800" b="1"/>
              <a:t>African natives chewed leaves and berries as a stimulant.</a:t>
            </a:r>
          </a:p>
          <a:p>
            <a:pPr>
              <a:spcBef>
                <a:spcPct val="30000"/>
              </a:spcBef>
            </a:pPr>
            <a:r>
              <a:rPr lang="en-US" sz="2800" b="1"/>
              <a:t>Coffee was grown as early as the 7</a:t>
            </a:r>
            <a:r>
              <a:rPr lang="en-US" sz="2800" b="1" baseline="30000"/>
              <a:t>th</a:t>
            </a:r>
            <a:r>
              <a:rPr lang="en-US" sz="2800" b="1"/>
              <a:t> century in Arabia and neighboring countries.</a:t>
            </a:r>
          </a:p>
          <a:p>
            <a:pPr>
              <a:spcBef>
                <a:spcPct val="30000"/>
              </a:spcBef>
            </a:pPr>
            <a:r>
              <a:rPr lang="en-US" sz="2800" b="1"/>
              <a:t>Ground roasted “beans” (the seeds) are steeped in water to make the familiar beverage which is usually consumed hot.</a:t>
            </a:r>
          </a:p>
          <a:p>
            <a:pPr>
              <a:spcBef>
                <a:spcPct val="30000"/>
              </a:spcBef>
            </a:pPr>
            <a:r>
              <a:rPr lang="en-US" sz="2800" b="1"/>
              <a:t>Coffee was introduced into Southern Europe by Arab traders in the late Middle Ages but was not widely known in Europe until sea routes to the East were opened by the Dutch and English in the 17</a:t>
            </a:r>
            <a:r>
              <a:rPr lang="en-US" sz="2800" b="1" baseline="30000"/>
              <a:t>th</a:t>
            </a:r>
            <a:r>
              <a:rPr lang="en-US" sz="2800" b="1"/>
              <a:t> Century (1615).</a:t>
            </a: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21187" name="Text Box 3"/>
          <p:cNvSpPr txBox="1">
            <a:spLocks noChangeArrowheads="1"/>
          </p:cNvSpPr>
          <p:nvPr/>
        </p:nvSpPr>
        <p:spPr bwMode="auto">
          <a:xfrm>
            <a:off x="228600" y="609600"/>
            <a:ext cx="8686800" cy="556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39725">
              <a:defRPr sz="2400">
                <a:solidFill>
                  <a:schemeClr val="tx1"/>
                </a:solidFill>
                <a:latin typeface="Times New Roman" panose="02020603050405020304" pitchFamily="18" charset="0"/>
              </a:defRPr>
            </a:lvl1pPr>
            <a:lvl2pPr marL="571500" indent="-284163"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altLang="en-US" sz="2800" b="1"/>
              <a:t>2. Internal changes.</a:t>
            </a:r>
          </a:p>
          <a:p>
            <a:pPr lvl="1">
              <a:spcBef>
                <a:spcPct val="30000"/>
              </a:spcBef>
            </a:pPr>
            <a:r>
              <a:rPr lang="en-US" altLang="en-US" sz="2800" b="1"/>
              <a:t>Aeration is necessary for these changes thus piles of beans are transferred from box to box for aeration.</a:t>
            </a:r>
          </a:p>
          <a:p>
            <a:pPr lvl="1">
              <a:spcBef>
                <a:spcPct val="30000"/>
              </a:spcBef>
            </a:pPr>
            <a:r>
              <a:rPr lang="en-US" altLang="en-US" sz="2800" b="1"/>
              <a:t>Embryo dies and seed coat changes color.</a:t>
            </a:r>
          </a:p>
          <a:p>
            <a:pPr lvl="1">
              <a:spcBef>
                <a:spcPct val="30000"/>
              </a:spcBef>
            </a:pPr>
            <a:r>
              <a:rPr lang="en-US" altLang="en-US" sz="2800" b="1"/>
              <a:t>Bitter seed substances are converted to milder flavored components and chocolate aroma is developed.</a:t>
            </a:r>
          </a:p>
          <a:p>
            <a:pPr lvl="1">
              <a:spcBef>
                <a:spcPct val="30000"/>
              </a:spcBef>
            </a:pPr>
            <a:r>
              <a:rPr lang="en-US" altLang="en-US" sz="2800" b="1"/>
              <a:t>The aroma is produced by </a:t>
            </a:r>
            <a:r>
              <a:rPr lang="en-US" altLang="en-US" sz="2800" b="1">
                <a:solidFill>
                  <a:srgbClr val="FFFFFF"/>
                </a:solidFill>
              </a:rPr>
              <a:t>cacaool</a:t>
            </a:r>
            <a:r>
              <a:rPr lang="en-US" altLang="en-US" sz="2800" b="1"/>
              <a:t>, 23 ml/ton.</a:t>
            </a:r>
          </a:p>
          <a:p>
            <a:pPr lvl="1">
              <a:spcBef>
                <a:spcPct val="30000"/>
              </a:spcBef>
            </a:pPr>
            <a:r>
              <a:rPr lang="en-US" altLang="en-US" sz="2800" b="1"/>
              <a:t>Thus, fermentation is critical for high quality.</a:t>
            </a:r>
          </a:p>
          <a:p>
            <a:pPr lvl="1">
              <a:spcBef>
                <a:spcPct val="30000"/>
              </a:spcBef>
            </a:pPr>
            <a:r>
              <a:rPr lang="en-US" altLang="en-US" sz="2800" b="1"/>
              <a:t>Over fermentation leads to offensive flavor; under fermentation leads to bitter taste. </a:t>
            </a:r>
          </a:p>
        </p:txBody>
      </p:sp>
    </p:spTree>
    <p:custDataLst>
      <p:tags r:id="rId1"/>
    </p:custDataLst>
    <p:extLst>
      <p:ext uri="{BB962C8B-B14F-4D97-AF65-F5344CB8AC3E}">
        <p14:creationId xmlns:p14="http://schemas.microsoft.com/office/powerpoint/2010/main" val="38519196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23235" name="Text Box 3"/>
          <p:cNvSpPr txBox="1">
            <a:spLocks noChangeArrowheads="1"/>
          </p:cNvSpPr>
          <p:nvPr/>
        </p:nvSpPr>
        <p:spPr bwMode="auto">
          <a:xfrm>
            <a:off x="381000" y="381000"/>
            <a:ext cx="8458200" cy="607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defTabSz="339725">
              <a:defRPr sz="2400">
                <a:solidFill>
                  <a:schemeClr val="tx1"/>
                </a:solidFill>
                <a:latin typeface="Times New Roman" panose="02020603050405020304" pitchFamily="18" charset="0"/>
              </a:defRPr>
            </a:lvl1pPr>
            <a:lvl2pPr marL="684213" indent="-284163" defTabSz="339725">
              <a:defRPr sz="2400">
                <a:solidFill>
                  <a:schemeClr val="tx1"/>
                </a:solidFill>
                <a:latin typeface="Times New Roman" panose="02020603050405020304" pitchFamily="18" charset="0"/>
              </a:defRPr>
            </a:lvl2pPr>
            <a:lvl3pPr marL="915988"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a:t>3. In some cases seeds are washed but this stage is usually omitted.</a:t>
            </a:r>
          </a:p>
          <a:p>
            <a:r>
              <a:rPr lang="en-US" altLang="en-US" sz="2800" b="1"/>
              <a:t>4. Seed drying for 36 hr, moisture is reduced from 33 to 8%.</a:t>
            </a:r>
          </a:p>
          <a:p>
            <a:pPr lvl="1"/>
            <a:r>
              <a:rPr lang="en-US" altLang="en-US" sz="2800" b="1"/>
              <a:t>Slow and even drying is important.</a:t>
            </a:r>
          </a:p>
          <a:p>
            <a:pPr lvl="1"/>
            <a:r>
              <a:rPr lang="en-US" altLang="en-US" sz="2800" b="1"/>
              <a:t>Thus, the seeds are often shaded in the warmest part of the day and raked.</a:t>
            </a:r>
          </a:p>
          <a:p>
            <a:pPr lvl="1"/>
            <a:r>
              <a:rPr lang="en-US" altLang="en-US" sz="2800" b="1"/>
              <a:t>100 kg of wet seed reduces to 45 kg of dry seed because of loss of moisture and changes that occur during the process. </a:t>
            </a:r>
          </a:p>
          <a:p>
            <a:r>
              <a:rPr lang="en-US" altLang="en-US" sz="2800" b="1"/>
              <a:t>5. Sorting, grading, bagging, and storing.</a:t>
            </a:r>
          </a:p>
          <a:p>
            <a:pPr lvl="1"/>
            <a:r>
              <a:rPr lang="en-US" altLang="en-US" sz="2800" b="1"/>
              <a:t>The bagged seed are exported to chocolate processing facilities, usually in the temperate world.</a:t>
            </a:r>
          </a:p>
        </p:txBody>
      </p:sp>
    </p:spTree>
    <p:custDataLst>
      <p:tags r:id="rId1"/>
    </p:custDataLst>
    <p:extLst>
      <p:ext uri="{BB962C8B-B14F-4D97-AF65-F5344CB8AC3E}">
        <p14:creationId xmlns:p14="http://schemas.microsoft.com/office/powerpoint/2010/main" val="30413121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1" name="Picture 3" descr="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78525"/>
          </a:xfrm>
          <a:prstGeom prst="rect">
            <a:avLst/>
          </a:prstGeom>
          <a:noFill/>
          <a:extLst>
            <a:ext uri="{909E8E84-426E-40DD-AFC4-6F175D3DCCD1}">
              <a14:hiddenFill xmlns:a14="http://schemas.microsoft.com/office/drawing/2010/main">
                <a:solidFill>
                  <a:srgbClr val="FFFFFF"/>
                </a:solidFill>
              </a14:hiddenFill>
            </a:ext>
          </a:extLst>
        </p:spPr>
      </p:pic>
      <p:sp>
        <p:nvSpPr>
          <p:cNvPr id="258052" name="Rectangle 4"/>
          <p:cNvSpPr>
            <a:spLocks noGrp="1" noChangeArrowheads="1"/>
          </p:cNvSpPr>
          <p:nvPr>
            <p:ph type="title" idx="4294967295"/>
          </p:nvPr>
        </p:nvSpPr>
        <p:spPr>
          <a:xfrm>
            <a:off x="685800" y="5715000"/>
            <a:ext cx="7772400" cy="1143000"/>
          </a:xfrm>
        </p:spPr>
        <p:txBody>
          <a:bodyPr/>
          <a:lstStyle/>
          <a:p>
            <a:r>
              <a:rPr lang="en-US" altLang="en-US" sz="2800"/>
              <a:t>Drying cacao</a:t>
            </a:r>
          </a:p>
        </p:txBody>
      </p:sp>
    </p:spTree>
    <p:custDataLst>
      <p:tags r:id="rId1"/>
    </p:custDataLst>
    <p:extLst>
      <p:ext uri="{BB962C8B-B14F-4D97-AF65-F5344CB8AC3E}">
        <p14:creationId xmlns:p14="http://schemas.microsoft.com/office/powerpoint/2010/main" val="7194852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9" name="Picture 3"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0"/>
            <a:ext cx="45958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60100" name="Rectangle 4"/>
          <p:cNvSpPr>
            <a:spLocks noGrp="1" noChangeArrowheads="1"/>
          </p:cNvSpPr>
          <p:nvPr>
            <p:ph type="title" idx="4294967295"/>
          </p:nvPr>
        </p:nvSpPr>
        <p:spPr>
          <a:xfrm>
            <a:off x="304800" y="1143000"/>
            <a:ext cx="2514600" cy="3962400"/>
          </a:xfrm>
        </p:spPr>
        <p:txBody>
          <a:bodyPr/>
          <a:lstStyle/>
          <a:p>
            <a:r>
              <a:rPr lang="en-US" altLang="en-US" sz="2800"/>
              <a:t>Raking cacao while drying</a:t>
            </a:r>
          </a:p>
        </p:txBody>
      </p:sp>
    </p:spTree>
    <p:custDataLst>
      <p:tags r:id="rId1"/>
    </p:custDataLst>
    <p:extLst>
      <p:ext uri="{BB962C8B-B14F-4D97-AF65-F5344CB8AC3E}">
        <p14:creationId xmlns:p14="http://schemas.microsoft.com/office/powerpoint/2010/main" val="32256731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7" name="Picture 3" descr="22"/>
          <p:cNvPicPr>
            <a:picLocks noChangeAspect="1" noChangeArrowheads="1"/>
          </p:cNvPicPr>
          <p:nvPr/>
        </p:nvPicPr>
        <p:blipFill>
          <a:blip r:embed="rId3">
            <a:extLst>
              <a:ext uri="{28A0092B-C50C-407E-A947-70E740481C1C}">
                <a14:useLocalDpi xmlns:a14="http://schemas.microsoft.com/office/drawing/2010/main" val="0"/>
              </a:ext>
            </a:extLst>
          </a:blip>
          <a:srcRect t="3780"/>
          <a:stretch>
            <a:fillRect/>
          </a:stretch>
        </p:blipFill>
        <p:spPr bwMode="auto">
          <a:xfrm>
            <a:off x="0" y="0"/>
            <a:ext cx="9144000" cy="5819775"/>
          </a:xfrm>
          <a:prstGeom prst="rect">
            <a:avLst/>
          </a:prstGeom>
          <a:noFill/>
          <a:extLst>
            <a:ext uri="{909E8E84-426E-40DD-AFC4-6F175D3DCCD1}">
              <a14:hiddenFill xmlns:a14="http://schemas.microsoft.com/office/drawing/2010/main">
                <a:solidFill>
                  <a:srgbClr val="FFFFFF"/>
                </a:solidFill>
              </a14:hiddenFill>
            </a:ext>
          </a:extLst>
        </p:spPr>
      </p:pic>
      <p:sp>
        <p:nvSpPr>
          <p:cNvPr id="262148" name="Rectangle 4"/>
          <p:cNvSpPr>
            <a:spLocks noGrp="1" noChangeArrowheads="1"/>
          </p:cNvSpPr>
          <p:nvPr>
            <p:ph type="title" idx="4294967295"/>
          </p:nvPr>
        </p:nvSpPr>
        <p:spPr>
          <a:xfrm>
            <a:off x="685800" y="5715000"/>
            <a:ext cx="7772400" cy="1143000"/>
          </a:xfrm>
        </p:spPr>
        <p:txBody>
          <a:bodyPr/>
          <a:lstStyle/>
          <a:p>
            <a:r>
              <a:rPr lang="en-US" altLang="en-US" sz="2800"/>
              <a:t>Bagging cacao</a:t>
            </a:r>
          </a:p>
        </p:txBody>
      </p:sp>
    </p:spTree>
    <p:custDataLst>
      <p:tags r:id="rId1"/>
    </p:custDataLst>
    <p:extLst>
      <p:ext uri="{BB962C8B-B14F-4D97-AF65-F5344CB8AC3E}">
        <p14:creationId xmlns:p14="http://schemas.microsoft.com/office/powerpoint/2010/main" val="1303514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1" name="Picture 3" descr="23"/>
          <p:cNvPicPr>
            <a:picLocks noChangeAspect="1" noChangeArrowheads="1"/>
          </p:cNvPicPr>
          <p:nvPr/>
        </p:nvPicPr>
        <p:blipFill>
          <a:blip r:embed="rId3">
            <a:extLst>
              <a:ext uri="{28A0092B-C50C-407E-A947-70E740481C1C}">
                <a14:useLocalDpi xmlns:a14="http://schemas.microsoft.com/office/drawing/2010/main" val="0"/>
              </a:ext>
            </a:extLst>
          </a:blip>
          <a:srcRect b="4146"/>
          <a:stretch>
            <a:fillRect/>
          </a:stretch>
        </p:blipFill>
        <p:spPr bwMode="auto">
          <a:xfrm>
            <a:off x="0" y="0"/>
            <a:ext cx="9144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263172" name="Rectangle 4"/>
          <p:cNvSpPr>
            <a:spLocks noGrp="1" noChangeArrowheads="1"/>
          </p:cNvSpPr>
          <p:nvPr>
            <p:ph type="title" idx="4294967295"/>
          </p:nvPr>
        </p:nvSpPr>
        <p:spPr>
          <a:xfrm>
            <a:off x="685800" y="5867400"/>
            <a:ext cx="7772400" cy="990600"/>
          </a:xfrm>
        </p:spPr>
        <p:txBody>
          <a:bodyPr/>
          <a:lstStyle/>
          <a:p>
            <a:r>
              <a:rPr lang="en-US" altLang="en-US" sz="2800"/>
              <a:t>Cacao drying</a:t>
            </a:r>
          </a:p>
        </p:txBody>
      </p:sp>
    </p:spTree>
    <p:custDataLst>
      <p:tags r:id="rId1"/>
    </p:custDataLst>
    <p:extLst>
      <p:ext uri="{BB962C8B-B14F-4D97-AF65-F5344CB8AC3E}">
        <p14:creationId xmlns:p14="http://schemas.microsoft.com/office/powerpoint/2010/main" val="22683163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25283" name="Text Box 3"/>
          <p:cNvSpPr txBox="1">
            <a:spLocks noChangeArrowheads="1"/>
          </p:cNvSpPr>
          <p:nvPr/>
        </p:nvSpPr>
        <p:spPr bwMode="auto">
          <a:xfrm>
            <a:off x="381000" y="1073150"/>
            <a:ext cx="83820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15000"/>
              </a:spcBef>
            </a:pPr>
            <a:r>
              <a:rPr lang="en-US" altLang="en-US" sz="2800" b="1"/>
              <a:t>Three steps: cleaning, roasting, and winnowing to remove the shell from the “nibs” or embryos.</a:t>
            </a:r>
          </a:p>
          <a:p>
            <a:pPr>
              <a:lnSpc>
                <a:spcPct val="90000"/>
              </a:lnSpc>
              <a:spcBef>
                <a:spcPct val="15000"/>
              </a:spcBef>
            </a:pPr>
            <a:r>
              <a:rPr lang="en-US" altLang="en-US" sz="2800" b="1"/>
              <a:t>The byproducts of cacao harvest are the pods which can be ground into meal.</a:t>
            </a:r>
          </a:p>
          <a:p>
            <a:pPr>
              <a:lnSpc>
                <a:spcPct val="90000"/>
              </a:lnSpc>
              <a:spcBef>
                <a:spcPct val="15000"/>
              </a:spcBef>
            </a:pPr>
            <a:r>
              <a:rPr lang="en-US" altLang="en-US" sz="2800" b="1"/>
              <a:t>However, the alkaloid content (theobromine) makes them unsuitable unless diluted with other feeds.</a:t>
            </a:r>
          </a:p>
          <a:p>
            <a:pPr>
              <a:lnSpc>
                <a:spcPct val="90000"/>
              </a:lnSpc>
              <a:spcBef>
                <a:spcPct val="15000"/>
              </a:spcBef>
            </a:pPr>
            <a:r>
              <a:rPr lang="en-US" altLang="en-US" sz="2800" b="1"/>
              <a:t>The seed coat or shell (from cacao processing) makes an excellent horticultural mulch.</a:t>
            </a:r>
          </a:p>
          <a:p>
            <a:pPr>
              <a:lnSpc>
                <a:spcPct val="90000"/>
              </a:lnSpc>
              <a:spcBef>
                <a:spcPct val="15000"/>
              </a:spcBef>
            </a:pPr>
            <a:r>
              <a:rPr lang="en-US" altLang="en-US" sz="2800" b="1"/>
              <a:t>The mucilage is a wasted resource and could be a valuable food product.</a:t>
            </a:r>
          </a:p>
          <a:p>
            <a:pPr>
              <a:lnSpc>
                <a:spcPct val="90000"/>
              </a:lnSpc>
              <a:spcBef>
                <a:spcPct val="15000"/>
              </a:spcBef>
            </a:pPr>
            <a:r>
              <a:rPr lang="en-US" altLang="en-US" sz="2800" b="1"/>
              <a:t>There are also mucilaginous compounds in the shell which could be a source of gums similar to karaya gum.</a:t>
            </a:r>
          </a:p>
        </p:txBody>
      </p:sp>
      <p:sp>
        <p:nvSpPr>
          <p:cNvPr id="225284" name="Rectangle 4"/>
          <p:cNvSpPr>
            <a:spLocks noGrp="1" noChangeArrowheads="1"/>
          </p:cNvSpPr>
          <p:nvPr>
            <p:ph type="title" idx="4294967295"/>
          </p:nvPr>
        </p:nvSpPr>
        <p:spPr>
          <a:xfrm>
            <a:off x="685800" y="0"/>
            <a:ext cx="7772400" cy="1143000"/>
          </a:xfrm>
        </p:spPr>
        <p:txBody>
          <a:bodyPr/>
          <a:lstStyle/>
          <a:p>
            <a:r>
              <a:rPr lang="en-US" altLang="en-US">
                <a:solidFill>
                  <a:srgbClr val="FFFFFF"/>
                </a:solidFill>
              </a:rPr>
              <a:t>Cacao Processing</a:t>
            </a:r>
          </a:p>
        </p:txBody>
      </p:sp>
    </p:spTree>
    <p:custDataLst>
      <p:tags r:id="rId1"/>
    </p:custDataLst>
    <p:extLst>
      <p:ext uri="{BB962C8B-B14F-4D97-AF65-F5344CB8AC3E}">
        <p14:creationId xmlns:p14="http://schemas.microsoft.com/office/powerpoint/2010/main" val="2537964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29379" name="Text Box 3"/>
          <p:cNvSpPr txBox="1">
            <a:spLocks noChangeArrowheads="1"/>
          </p:cNvSpPr>
          <p:nvPr/>
        </p:nvSpPr>
        <p:spPr bwMode="auto">
          <a:xfrm>
            <a:off x="228600" y="1066800"/>
            <a:ext cx="8686800" cy="474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altLang="en-US" sz="2800" b="1"/>
              <a:t>The cocoa butter is more valuable than the cocoa power because when chocolate is made cocoa powder is left over and is thus in surplus compared to the fat.</a:t>
            </a:r>
          </a:p>
          <a:p>
            <a:pPr>
              <a:spcBef>
                <a:spcPct val="30000"/>
              </a:spcBef>
            </a:pPr>
            <a:r>
              <a:rPr lang="en-US" altLang="en-US" sz="2800" b="1"/>
              <a:t>The fat has very peculiar properties melting at body temperature and giving a creamy texture.</a:t>
            </a:r>
          </a:p>
          <a:p>
            <a:pPr>
              <a:spcBef>
                <a:spcPct val="30000"/>
              </a:spcBef>
            </a:pPr>
            <a:r>
              <a:rPr lang="en-US" altLang="en-US" sz="2800" b="1"/>
              <a:t>It is composed of almost equal parts of palmitic acid (C16:0), stearic acid (C18:0), and oleic acid (C18:1) with only small amount of linoleic acid (C18:2). </a:t>
            </a:r>
          </a:p>
          <a:p>
            <a:pPr>
              <a:spcBef>
                <a:spcPct val="30000"/>
              </a:spcBef>
            </a:pPr>
            <a:r>
              <a:rPr lang="en-US" altLang="en-US" sz="2800" b="1"/>
              <a:t>Cocoa butter substitutes are being produced but the chocolate must be labeled as artificial 	chocolate.</a:t>
            </a:r>
          </a:p>
        </p:txBody>
      </p:sp>
    </p:spTree>
    <p:custDataLst>
      <p:tags r:id="rId1"/>
    </p:custDataLst>
    <p:extLst>
      <p:ext uri="{BB962C8B-B14F-4D97-AF65-F5344CB8AC3E}">
        <p14:creationId xmlns:p14="http://schemas.microsoft.com/office/powerpoint/2010/main" val="16974235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27331" name="Text Box 3"/>
          <p:cNvSpPr txBox="1">
            <a:spLocks noChangeArrowheads="1"/>
          </p:cNvSpPr>
          <p:nvPr/>
        </p:nvSpPr>
        <p:spPr bwMode="auto">
          <a:xfrm>
            <a:off x="304800" y="1493838"/>
            <a:ext cx="8686800" cy="444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altLang="en-US" sz="2800" b="1"/>
              <a:t>Liquor process.</a:t>
            </a:r>
          </a:p>
          <a:p>
            <a:pPr>
              <a:spcBef>
                <a:spcPct val="30000"/>
              </a:spcBef>
            </a:pPr>
            <a:r>
              <a:rPr lang="en-US" altLang="en-US" sz="2800" b="1"/>
              <a:t>The seed or nib is ground to a dark fluid brown liquor which can be molded and sold as unsweetened chocolate.</a:t>
            </a:r>
          </a:p>
          <a:p>
            <a:pPr>
              <a:spcBef>
                <a:spcPct val="30000"/>
              </a:spcBef>
            </a:pPr>
            <a:r>
              <a:rPr lang="en-US" altLang="en-US" sz="2800" b="1"/>
              <a:t>The liquor is pressed to extrude the fat or cocoa butter.</a:t>
            </a:r>
          </a:p>
          <a:p>
            <a:pPr>
              <a:spcBef>
                <a:spcPct val="30000"/>
              </a:spcBef>
            </a:pPr>
            <a:r>
              <a:rPr lang="en-US" altLang="en-US" sz="2800" b="1"/>
              <a:t>The press cake is sieved and is known as natural chocolate.</a:t>
            </a:r>
          </a:p>
          <a:p>
            <a:pPr>
              <a:spcBef>
                <a:spcPct val="30000"/>
              </a:spcBef>
            </a:pPr>
            <a:r>
              <a:rPr lang="en-US" altLang="en-US" sz="2800" b="1"/>
              <a:t>In the alkalization or </a:t>
            </a:r>
            <a:r>
              <a:rPr lang="en-US" altLang="en-US" sz="2800" b="1">
                <a:solidFill>
                  <a:srgbClr val="FFFFFF"/>
                </a:solidFill>
              </a:rPr>
              <a:t>Dutch process</a:t>
            </a:r>
            <a:r>
              <a:rPr lang="en-US" altLang="en-US" sz="2800" b="1"/>
              <a:t>, the nib is soaked in alkali, dried, and pressed again.</a:t>
            </a:r>
          </a:p>
        </p:txBody>
      </p:sp>
      <p:sp>
        <p:nvSpPr>
          <p:cNvPr id="227332" name="Rectangle 4"/>
          <p:cNvSpPr>
            <a:spLocks noGrp="1" noChangeArrowheads="1"/>
          </p:cNvSpPr>
          <p:nvPr>
            <p:ph type="title" idx="4294967295"/>
          </p:nvPr>
        </p:nvSpPr>
        <p:spPr>
          <a:xfrm>
            <a:off x="685800" y="304800"/>
            <a:ext cx="7772400" cy="1143000"/>
          </a:xfrm>
        </p:spPr>
        <p:txBody>
          <a:bodyPr/>
          <a:lstStyle/>
          <a:p>
            <a:r>
              <a:rPr lang="en-US" altLang="en-US">
                <a:solidFill>
                  <a:srgbClr val="FFFFFF"/>
                </a:solidFill>
              </a:rPr>
              <a:t>Production of Cocoa Powder</a:t>
            </a:r>
          </a:p>
        </p:txBody>
      </p:sp>
    </p:spTree>
    <p:custDataLst>
      <p:tags r:id="rId1"/>
    </p:custDataLst>
    <p:extLst>
      <p:ext uri="{BB962C8B-B14F-4D97-AF65-F5344CB8AC3E}">
        <p14:creationId xmlns:p14="http://schemas.microsoft.com/office/powerpoint/2010/main" val="22967347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237571" name="Text Box 3"/>
          <p:cNvSpPr txBox="1">
            <a:spLocks noChangeArrowheads="1"/>
          </p:cNvSpPr>
          <p:nvPr/>
        </p:nvSpPr>
        <p:spPr bwMode="auto">
          <a:xfrm>
            <a:off x="304800" y="1524000"/>
            <a:ext cx="8534400"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altLang="en-US" sz="2800" b="1"/>
              <a:t>The cocoa power with about 6% fat is known as breakfast cocoa.</a:t>
            </a:r>
          </a:p>
          <a:p>
            <a:pPr>
              <a:spcBef>
                <a:spcPct val="30000"/>
              </a:spcBef>
            </a:pPr>
            <a:r>
              <a:rPr lang="en-US" altLang="en-US" sz="2800" b="1"/>
              <a:t>In the manufacture of chocolate, cocoa butter and cocoa powder are recombined with the addition of sugar and flavorings such as vanilla.</a:t>
            </a:r>
          </a:p>
          <a:p>
            <a:pPr>
              <a:spcBef>
                <a:spcPct val="30000"/>
              </a:spcBef>
            </a:pPr>
            <a:r>
              <a:rPr lang="en-US" altLang="en-US" sz="2800" b="1"/>
              <a:t>The European preference is for dark, bittersweet chocolate; the US preference is for sweet, milk chocolate.</a:t>
            </a:r>
          </a:p>
        </p:txBody>
      </p:sp>
    </p:spTree>
    <p:custDataLst>
      <p:tags r:id="rId1"/>
    </p:custDataLst>
    <p:extLst>
      <p:ext uri="{BB962C8B-B14F-4D97-AF65-F5344CB8AC3E}">
        <p14:creationId xmlns:p14="http://schemas.microsoft.com/office/powerpoint/2010/main" val="795932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Text Box 3"/>
          <p:cNvSpPr txBox="1">
            <a:spLocks noChangeArrowheads="1"/>
          </p:cNvSpPr>
          <p:nvPr>
            <p:custDataLst>
              <p:tags r:id="rId2"/>
            </p:custDataLst>
          </p:nvPr>
        </p:nvSpPr>
        <p:spPr bwMode="auto">
          <a:xfrm>
            <a:off x="304800" y="685800"/>
            <a:ext cx="8534400" cy="521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sz="2800" b="1" dirty="0"/>
              <a:t>Coffee houses were established in England, the Netherlands and elsewhere in Northern Europe about 1650, later in the American colonies.</a:t>
            </a:r>
          </a:p>
          <a:p>
            <a:pPr>
              <a:spcBef>
                <a:spcPct val="30000"/>
              </a:spcBef>
            </a:pPr>
            <a:r>
              <a:rPr lang="en-US" sz="2800" b="1" dirty="0"/>
              <a:t>Coffee houses became social, literary, and political centers (Lloyds of London originated in a coffee house).</a:t>
            </a:r>
          </a:p>
          <a:p>
            <a:pPr>
              <a:spcBef>
                <a:spcPct val="30000"/>
              </a:spcBef>
            </a:pPr>
            <a:r>
              <a:rPr lang="en-US" sz="2800" b="1" dirty="0"/>
              <a:t>Interestingly, this is being repeated today as interest in espresso, coffee, cappuccino, etc. has become a new fad in American culture</a:t>
            </a:r>
            <a:r>
              <a:rPr lang="en-US" sz="2800" b="1" dirty="0" smtClean="0"/>
              <a:t>.</a:t>
            </a:r>
          </a:p>
          <a:p>
            <a:pPr>
              <a:spcBef>
                <a:spcPct val="30000"/>
              </a:spcBef>
            </a:pPr>
            <a:r>
              <a:rPr lang="en-US" sz="2800" b="1" dirty="0"/>
              <a:t>Presently the main center of production is the New World, particularly Brazil and Colombia</a:t>
            </a:r>
            <a:r>
              <a:rPr lang="en-US" sz="2800" b="1" dirty="0" smtClean="0"/>
              <a:t>.</a:t>
            </a:r>
            <a:endParaRPr lang="en-US" sz="2800" b="1" dirty="0"/>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desc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438" y="0"/>
            <a:ext cx="4881562" cy="6858000"/>
          </a:xfrm>
          <a:prstGeom prst="rect">
            <a:avLst/>
          </a:prstGeom>
          <a:noFill/>
          <a:extLst>
            <a:ext uri="{909E8E84-426E-40DD-AFC4-6F175D3DCCD1}">
              <a14:hiddenFill xmlns:a14="http://schemas.microsoft.com/office/drawing/2010/main">
                <a:solidFill>
                  <a:srgbClr val="FFFFFF"/>
                </a:solidFill>
              </a14:hiddenFill>
            </a:ext>
          </a:extLst>
        </p:spPr>
      </p:pic>
      <p:sp>
        <p:nvSpPr>
          <p:cNvPr id="303108" name="Rectangle 4"/>
          <p:cNvSpPr>
            <a:spLocks noGrp="1" noChangeArrowheads="1"/>
          </p:cNvSpPr>
          <p:nvPr>
            <p:ph type="title" idx="4294967295"/>
          </p:nvPr>
        </p:nvSpPr>
        <p:spPr>
          <a:xfrm>
            <a:off x="304800" y="609600"/>
            <a:ext cx="3810000" cy="5029200"/>
          </a:xfrm>
        </p:spPr>
        <p:txBody>
          <a:bodyPr/>
          <a:lstStyle/>
          <a:p>
            <a:pPr algn="l"/>
            <a:r>
              <a:rPr lang="en-US" altLang="en-US" sz="2800"/>
              <a:t>Through fermentation and drying, the cacao pod’s pulp-surrounded seeds are converted into nibs ready for roasting and grinding into chocolate liquor.</a:t>
            </a:r>
            <a:br>
              <a:rPr lang="en-US" altLang="en-US" sz="2800"/>
            </a:br>
            <a:endParaRPr lang="en-US" altLang="en-US" sz="2800"/>
          </a:p>
        </p:txBody>
      </p:sp>
    </p:spTree>
    <p:custDataLst>
      <p:tags r:id="rId1"/>
    </p:custDataLst>
    <p:extLst>
      <p:ext uri="{BB962C8B-B14F-4D97-AF65-F5344CB8AC3E}">
        <p14:creationId xmlns:p14="http://schemas.microsoft.com/office/powerpoint/2010/main" val="41038342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desc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100" y="0"/>
            <a:ext cx="5041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4131" name="Text Box 3"/>
          <p:cNvSpPr txBox="1">
            <a:spLocks noChangeArrowheads="1"/>
          </p:cNvSpPr>
          <p:nvPr/>
        </p:nvSpPr>
        <p:spPr bwMode="auto">
          <a:xfrm>
            <a:off x="152400" y="1033463"/>
            <a:ext cx="3886200" cy="457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47663">
              <a:defRPr sz="2400">
                <a:solidFill>
                  <a:schemeClr val="tx1"/>
                </a:solidFill>
                <a:latin typeface="Times New Roman" panose="02020603050405020304" pitchFamily="18" charset="0"/>
              </a:defRPr>
            </a:lvl1pPr>
            <a:lvl2pPr marL="458788" defTabSz="347663">
              <a:defRPr sz="2400">
                <a:solidFill>
                  <a:schemeClr val="tx1"/>
                </a:solidFill>
                <a:latin typeface="Times New Roman" panose="02020603050405020304" pitchFamily="18" charset="0"/>
              </a:defRPr>
            </a:lvl2pPr>
            <a:lvl3pPr defTabSz="347663">
              <a:defRPr sz="2400">
                <a:solidFill>
                  <a:schemeClr val="tx1"/>
                </a:solidFill>
                <a:latin typeface="Times New Roman" panose="02020603050405020304" pitchFamily="18" charset="0"/>
              </a:defRPr>
            </a:lvl3pPr>
            <a:lvl4pPr defTabSz="347663">
              <a:defRPr sz="2400">
                <a:solidFill>
                  <a:schemeClr val="tx1"/>
                </a:solidFill>
                <a:latin typeface="Times New Roman" panose="02020603050405020304" pitchFamily="18" charset="0"/>
              </a:defRPr>
            </a:lvl4pPr>
            <a:lvl5pPr defTabSz="347663">
              <a:defRPr sz="2400">
                <a:solidFill>
                  <a:schemeClr val="tx1"/>
                </a:solidFill>
                <a:latin typeface="Times New Roman" panose="02020603050405020304" pitchFamily="18" charset="0"/>
              </a:defRPr>
            </a:lvl5pPr>
            <a:lvl6pPr defTabSz="347663" eaLnBrk="0" fontAlgn="base" hangingPunct="0">
              <a:spcBef>
                <a:spcPct val="0"/>
              </a:spcBef>
              <a:spcAft>
                <a:spcPct val="0"/>
              </a:spcAft>
              <a:defRPr sz="2400">
                <a:solidFill>
                  <a:schemeClr val="tx1"/>
                </a:solidFill>
                <a:latin typeface="Times New Roman" panose="02020603050405020304" pitchFamily="18" charset="0"/>
              </a:defRPr>
            </a:lvl6pPr>
            <a:lvl7pPr defTabSz="347663" eaLnBrk="0" fontAlgn="base" hangingPunct="0">
              <a:spcBef>
                <a:spcPct val="0"/>
              </a:spcBef>
              <a:spcAft>
                <a:spcPct val="0"/>
              </a:spcAft>
              <a:defRPr sz="2400">
                <a:solidFill>
                  <a:schemeClr val="tx1"/>
                </a:solidFill>
                <a:latin typeface="Times New Roman" panose="02020603050405020304" pitchFamily="18" charset="0"/>
              </a:defRPr>
            </a:lvl7pPr>
            <a:lvl8pPr defTabSz="347663" eaLnBrk="0" fontAlgn="base" hangingPunct="0">
              <a:spcBef>
                <a:spcPct val="0"/>
              </a:spcBef>
              <a:spcAft>
                <a:spcPct val="0"/>
              </a:spcAft>
              <a:defRPr sz="2400">
                <a:solidFill>
                  <a:schemeClr val="tx1"/>
                </a:solidFill>
                <a:latin typeface="Times New Roman" panose="02020603050405020304" pitchFamily="18" charset="0"/>
              </a:defRPr>
            </a:lvl8pPr>
            <a:lvl9pPr defTabSz="347663"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a:t>The end of the 20</a:t>
            </a:r>
            <a:r>
              <a:rPr lang="en-US" altLang="en-US" sz="2800" b="1" baseline="30000"/>
              <a:t>th</a:t>
            </a:r>
            <a:r>
              <a:rPr lang="en-US" altLang="en-US" sz="2800" b="1"/>
              <a:t> century has seen a revival of luxury high-quality chocolate with a high content of cocoa solids and cacao butter.</a:t>
            </a:r>
          </a:p>
          <a:p>
            <a:pPr>
              <a:spcBef>
                <a:spcPct val="50000"/>
              </a:spcBef>
            </a:pPr>
            <a:r>
              <a:rPr lang="en-US" altLang="en-US" sz="2800" b="1"/>
              <a:t>These premier confections on display come from all over Europe.</a:t>
            </a:r>
          </a:p>
        </p:txBody>
      </p:sp>
    </p:spTree>
    <p:custDataLst>
      <p:tags r:id="rId1"/>
    </p:custDataLst>
    <p:extLst>
      <p:ext uri="{BB962C8B-B14F-4D97-AF65-F5344CB8AC3E}">
        <p14:creationId xmlns:p14="http://schemas.microsoft.com/office/powerpoint/2010/main" val="14246781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descr="42"/>
          <p:cNvPicPr>
            <a:picLocks noChangeAspect="1" noChangeArrowheads="1"/>
          </p:cNvPicPr>
          <p:nvPr/>
        </p:nvPicPr>
        <p:blipFill>
          <a:blip r:embed="rId3">
            <a:extLst>
              <a:ext uri="{28A0092B-C50C-407E-A947-70E740481C1C}">
                <a14:useLocalDpi xmlns:a14="http://schemas.microsoft.com/office/drawing/2010/main" val="0"/>
              </a:ext>
            </a:extLst>
          </a:blip>
          <a:srcRect r="6250"/>
          <a:stretch>
            <a:fillRect/>
          </a:stretch>
        </p:blipFill>
        <p:spPr bwMode="auto">
          <a:xfrm>
            <a:off x="0" y="261938"/>
            <a:ext cx="9144000" cy="63404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390157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0" name="Rectangle 6"/>
          <p:cNvSpPr>
            <a:spLocks noGrp="1" noChangeArrowheads="1"/>
          </p:cNvSpPr>
          <p:nvPr>
            <p:ph type="ctrTitle"/>
          </p:nvPr>
        </p:nvSpPr>
        <p:spPr>
          <a:xfrm>
            <a:off x="685800" y="76200"/>
            <a:ext cx="7772400" cy="1470025"/>
          </a:xfrm>
        </p:spPr>
        <p:txBody>
          <a:bodyPr anchor="ctr"/>
          <a:lstStyle/>
          <a:p>
            <a:r>
              <a:rPr lang="en-US" sz="4000" dirty="0" smtClean="0"/>
              <a:t>Tea</a:t>
            </a:r>
            <a:endParaRPr lang="en-US" sz="4000" dirty="0"/>
          </a:p>
        </p:txBody>
      </p:sp>
      <p:pic>
        <p:nvPicPr>
          <p:cNvPr id="6" name="Picture 4" descr="0425"/>
          <p:cNvPicPr>
            <a:picLocks noChangeAspect="1" noChangeArrowheads="1"/>
          </p:cNvPicPr>
          <p:nvPr/>
        </p:nvPicPr>
        <p:blipFill>
          <a:blip r:embed="rId4">
            <a:extLst>
              <a:ext uri="{28A0092B-C50C-407E-A947-70E740481C1C}">
                <a14:useLocalDpi xmlns:a14="http://schemas.microsoft.com/office/drawing/2010/main" val="0"/>
              </a:ext>
            </a:extLst>
          </a:blip>
          <a:srcRect r="3297"/>
          <a:stretch>
            <a:fillRect/>
          </a:stretch>
        </p:blipFill>
        <p:spPr bwMode="auto">
          <a:xfrm>
            <a:off x="863740" y="1622425"/>
            <a:ext cx="7594460" cy="52355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0681365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83" name="Text Box 167"/>
          <p:cNvSpPr txBox="1">
            <a:spLocks noChangeArrowheads="1"/>
          </p:cNvSpPr>
          <p:nvPr/>
        </p:nvSpPr>
        <p:spPr bwMode="auto">
          <a:xfrm>
            <a:off x="76200" y="931863"/>
            <a:ext cx="8991600" cy="562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2575" indent="-282575"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t>Originated in SE Asia (western and southern China, Cambodia, Laos, Burma (Myramar), &amp; NE India).</a:t>
            </a:r>
          </a:p>
          <a:p>
            <a:pPr>
              <a:lnSpc>
                <a:spcPct val="90000"/>
              </a:lnSpc>
              <a:spcBef>
                <a:spcPct val="15000"/>
              </a:spcBef>
            </a:pPr>
            <a:r>
              <a:rPr lang="en-US" sz="2800" b="1"/>
              <a:t>Long grown in China, earliest use was probably medicinal, but used as a beverage for 2000–3000 years.</a:t>
            </a:r>
          </a:p>
          <a:p>
            <a:r>
              <a:rPr lang="en-US" sz="2800" b="1"/>
              <a:t>First brought to Europe in the 16th century but did not reach eastern Europe until after 1650, when coffee drinking was well established.</a:t>
            </a:r>
          </a:p>
          <a:p>
            <a:r>
              <a:rPr lang="en-US" sz="2800" b="1"/>
              <a:t>Use became general in Europe in the 18</a:t>
            </a:r>
            <a:r>
              <a:rPr lang="en-US" sz="2800" b="1" baseline="30000"/>
              <a:t>th</a:t>
            </a:r>
            <a:r>
              <a:rPr lang="en-US" sz="2800" b="1"/>
              <a:t> century and replaced coffee in Britain who spread the tea-drinking habit throughout their sphere of influence.</a:t>
            </a:r>
          </a:p>
          <a:p>
            <a:r>
              <a:rPr lang="en-US" sz="2800" b="1"/>
              <a:t>Tea ceremony in Japan is an important cultural heritage.</a:t>
            </a:r>
          </a:p>
          <a:p>
            <a:r>
              <a:rPr lang="en-US" sz="2800" b="1"/>
              <a:t>Boston Tea Party (1773)</a:t>
            </a:r>
          </a:p>
          <a:p>
            <a:r>
              <a:rPr lang="en-US" sz="2800" b="1"/>
              <a:t>Opium Wars (1839–1844)</a:t>
            </a:r>
          </a:p>
        </p:txBody>
      </p:sp>
      <p:sp>
        <p:nvSpPr>
          <p:cNvPr id="34984" name="Rectangle 168"/>
          <p:cNvSpPr>
            <a:spLocks noGrp="1" noChangeArrowheads="1"/>
          </p:cNvSpPr>
          <p:nvPr>
            <p:ph type="ctrTitle"/>
          </p:nvPr>
        </p:nvSpPr>
        <p:spPr>
          <a:xfrm>
            <a:off x="685800" y="0"/>
            <a:ext cx="7772400" cy="990600"/>
          </a:xfrm>
        </p:spPr>
        <p:txBody>
          <a:bodyPr anchor="ctr"/>
          <a:lstStyle/>
          <a:p>
            <a:r>
              <a:rPr lang="en-US" sz="3200">
                <a:solidFill>
                  <a:srgbClr val="FFFFFF"/>
                </a:solidFill>
              </a:rPr>
              <a:t>Tea History</a:t>
            </a:r>
          </a:p>
        </p:txBody>
      </p:sp>
    </p:spTree>
    <p:custDataLst>
      <p:tags r:id="rId1"/>
    </p:custDataLst>
    <p:extLst>
      <p:ext uri="{BB962C8B-B14F-4D97-AF65-F5344CB8AC3E}">
        <p14:creationId xmlns:p14="http://schemas.microsoft.com/office/powerpoint/2010/main" val="143230783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2995" name="Text Box 3"/>
          <p:cNvSpPr txBox="1">
            <a:spLocks noChangeArrowheads="1"/>
          </p:cNvSpPr>
          <p:nvPr/>
        </p:nvSpPr>
        <p:spPr bwMode="auto">
          <a:xfrm>
            <a:off x="228600" y="1820863"/>
            <a:ext cx="8686800" cy="389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2575" indent="-282575"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sz="2800" b="1"/>
              <a:t>Tea remains the most inexpensive beverage.</a:t>
            </a:r>
            <a:r>
              <a:rPr lang="en-US"/>
              <a:t> </a:t>
            </a:r>
            <a:endParaRPr lang="en-US" sz="1800" b="1"/>
          </a:p>
          <a:p>
            <a:pPr>
              <a:spcBef>
                <a:spcPct val="30000"/>
              </a:spcBef>
            </a:pPr>
            <a:r>
              <a:rPr lang="en-US" sz="2800" b="1"/>
              <a:t>In the United States ice tea is very common in the South and is increasing in popularity.  It is now canned as a noncarbonated soft drink.</a:t>
            </a:r>
          </a:p>
          <a:p>
            <a:pPr>
              <a:spcBef>
                <a:spcPct val="30000"/>
              </a:spcBef>
            </a:pPr>
            <a:r>
              <a:rPr lang="en-US" sz="2800" b="1"/>
              <a:t>Herbal teas made from other plants have increased in sales.</a:t>
            </a:r>
          </a:p>
          <a:p>
            <a:pPr>
              <a:spcBef>
                <a:spcPct val="30000"/>
              </a:spcBef>
            </a:pPr>
            <a:r>
              <a:rPr lang="en-US" sz="2800" b="1"/>
              <a:t>In Arab countries, especially in Morocco, infusions of tea plus mint are very common.</a:t>
            </a:r>
          </a:p>
        </p:txBody>
      </p:sp>
      <p:sp>
        <p:nvSpPr>
          <p:cNvPr id="212996" name="Rectangle 4"/>
          <p:cNvSpPr>
            <a:spLocks noGrp="1" noChangeArrowheads="1"/>
          </p:cNvSpPr>
          <p:nvPr>
            <p:ph type="title" idx="4294967295"/>
          </p:nvPr>
        </p:nvSpPr>
        <p:spPr/>
        <p:txBody>
          <a:bodyPr/>
          <a:lstStyle/>
          <a:p>
            <a:r>
              <a:rPr lang="en-US">
                <a:solidFill>
                  <a:srgbClr val="FFFFFF"/>
                </a:solidFill>
              </a:rPr>
              <a:t>Current Uses</a:t>
            </a:r>
          </a:p>
        </p:txBody>
      </p:sp>
    </p:spTree>
    <p:custDataLst>
      <p:tags r:id="rId1"/>
    </p:custDataLst>
    <p:extLst>
      <p:ext uri="{BB962C8B-B14F-4D97-AF65-F5344CB8AC3E}">
        <p14:creationId xmlns:p14="http://schemas.microsoft.com/office/powerpoint/2010/main" val="11208726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194683" name="Group 123"/>
          <p:cNvGraphicFramePr>
            <a:graphicFrameLocks noGrp="1"/>
          </p:cNvGraphicFramePr>
          <p:nvPr/>
        </p:nvGraphicFramePr>
        <p:xfrm>
          <a:off x="304800" y="1236663"/>
          <a:ext cx="8686800" cy="4789806"/>
        </p:xfrm>
        <a:graphic>
          <a:graphicData uri="http://schemas.openxmlformats.org/drawingml/2006/table">
            <a:tbl>
              <a:tblPr/>
              <a:tblGrid>
                <a:gridCol w="2389188"/>
                <a:gridCol w="1230312"/>
                <a:gridCol w="5067300"/>
              </a:tblGrid>
              <a:tr h="581025">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anose="02020603050405020304" pitchFamily="18" charset="0"/>
                        </a:rPr>
                        <a:t>Continent</a:t>
                      </a:r>
                    </a:p>
                  </a:txBody>
                  <a:tcPr marL="45720" marR="45720" anchor="b"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1000</a:t>
                      </a:r>
                      <a:br>
                        <a:rPr kumimoji="0" lang="en-US" sz="2400" b="1" i="0" u="none" strike="noStrike" cap="none" normalizeH="0" baseline="0" smtClean="0">
                          <a:ln>
                            <a:noFill/>
                          </a:ln>
                          <a:solidFill>
                            <a:schemeClr val="tx1"/>
                          </a:solidFill>
                          <a:effectLst/>
                          <a:latin typeface="Times New Roman" panose="02020603050405020304" pitchFamily="18" charset="0"/>
                        </a:rPr>
                      </a:br>
                      <a:r>
                        <a:rPr kumimoji="0" lang="en-US" sz="2400" b="1" i="0" u="none" strike="noStrike" cap="none" normalizeH="0" baseline="0" smtClean="0">
                          <a:ln>
                            <a:noFill/>
                          </a:ln>
                          <a:solidFill>
                            <a:schemeClr val="tx1"/>
                          </a:solidFill>
                          <a:effectLst/>
                          <a:latin typeface="Times New Roman" panose="02020603050405020304" pitchFamily="18" charset="0"/>
                        </a:rPr>
                        <a:t>tonnes</a:t>
                      </a:r>
                    </a:p>
                  </a:txBody>
                  <a:tcPr marL="45720" marR="45720" anchor="b"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Chief countries</a:t>
                      </a:r>
                    </a:p>
                  </a:txBody>
                  <a:tcPr marL="45720" marR="45720" anchor="b"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79438">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World</a:t>
                      </a:r>
                    </a:p>
                  </a:txBody>
                  <a:tcPr marL="45720" marR="45720"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tabLst>
                          <a:tab pos="1027113" algn="dec"/>
                        </a:tabLst>
                        <a:defRPr sz="2400" b="1">
                          <a:solidFill>
                            <a:schemeClr val="tx1"/>
                          </a:solidFill>
                          <a:latin typeface="Times New Roman" panose="02020603050405020304" pitchFamily="18" charset="0"/>
                        </a:defRPr>
                      </a:lvl1pPr>
                      <a:lvl2pPr>
                        <a:spcBef>
                          <a:spcPct val="20000"/>
                        </a:spcBef>
                        <a:tabLst>
                          <a:tab pos="1027113" algn="dec"/>
                        </a:tabLst>
                        <a:defRPr sz="2400" b="1">
                          <a:solidFill>
                            <a:schemeClr val="tx1"/>
                          </a:solidFill>
                          <a:latin typeface="Times New Roman" panose="02020603050405020304" pitchFamily="18" charset="0"/>
                        </a:defRPr>
                      </a:lvl2pPr>
                      <a:lvl3pPr>
                        <a:spcBef>
                          <a:spcPct val="20000"/>
                        </a:spcBef>
                        <a:tabLst>
                          <a:tab pos="1027113" algn="dec"/>
                        </a:tabLst>
                        <a:defRPr sz="2400" b="1">
                          <a:solidFill>
                            <a:schemeClr val="tx1"/>
                          </a:solidFill>
                          <a:latin typeface="Times New Roman" panose="02020603050405020304" pitchFamily="18" charset="0"/>
                        </a:defRPr>
                      </a:lvl3pPr>
                      <a:lvl4pPr>
                        <a:spcBef>
                          <a:spcPct val="20000"/>
                        </a:spcBef>
                        <a:tabLst>
                          <a:tab pos="1027113" algn="dec"/>
                        </a:tabLst>
                        <a:defRPr sz="2400" b="1">
                          <a:solidFill>
                            <a:schemeClr val="tx1"/>
                          </a:solidFill>
                          <a:latin typeface="Times New Roman" panose="02020603050405020304" pitchFamily="18" charset="0"/>
                        </a:defRPr>
                      </a:lvl4pPr>
                      <a:lvl5pPr>
                        <a:spcBef>
                          <a:spcPct val="20000"/>
                        </a:spcBef>
                        <a:tabLst>
                          <a:tab pos="1027113" algn="dec"/>
                        </a:tabLst>
                        <a:defRPr sz="2400" b="1">
                          <a:solidFill>
                            <a:schemeClr val="tx1"/>
                          </a:solidFill>
                          <a:latin typeface="Times New Roman" panose="02020603050405020304" pitchFamily="18" charset="0"/>
                        </a:defRPr>
                      </a:lvl5pPr>
                      <a:lvl6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6pPr>
                      <a:lvl7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7pPr>
                      <a:lvl8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8pPr>
                      <a:lvl9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1027113" algn="dec"/>
                        </a:tabLst>
                      </a:pPr>
                      <a:r>
                        <a:rPr kumimoji="0" lang="en-US" sz="2400" b="1" i="0" u="none" strike="noStrike" cap="none" normalizeH="0" baseline="0" smtClean="0">
                          <a:ln>
                            <a:noFill/>
                          </a:ln>
                          <a:solidFill>
                            <a:schemeClr val="tx1"/>
                          </a:solidFill>
                          <a:effectLst/>
                          <a:latin typeface="Times New Roman" panose="02020603050405020304" pitchFamily="18" charset="0"/>
                        </a:rPr>
                        <a:t>	3,059</a:t>
                      </a:r>
                    </a:p>
                  </a:txBody>
                  <a:tcPr marL="45720" marR="45720"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anose="02020603050405020304" pitchFamily="18" charset="0"/>
                      </a:endParaRPr>
                    </a:p>
                  </a:txBody>
                  <a:tcPr marL="45720" marR="45720"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581025">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Africa</a:t>
                      </a:r>
                    </a:p>
                  </a:txBody>
                  <a:tcPr marL="45720" marR="45720" horzOverflow="overflow">
                    <a:lnL cap="flat">
                      <a:noFill/>
                    </a:lnL>
                    <a:lnR>
                      <a:noFill/>
                    </a:lnR>
                    <a:lnT>
                      <a:noFill/>
                    </a:lnT>
                    <a:lnB>
                      <a:noFill/>
                    </a:lnB>
                    <a:lnTlToBr>
                      <a:noFill/>
                    </a:lnTlToBr>
                    <a:lnBlToTr>
                      <a:noFill/>
                    </a:lnBlToTr>
                    <a:noFill/>
                  </a:tcPr>
                </a:tc>
                <a:tc>
                  <a:txBody>
                    <a:bodyPr/>
                    <a:lstStyle>
                      <a:lvl1pPr>
                        <a:spcBef>
                          <a:spcPct val="20000"/>
                        </a:spcBef>
                        <a:tabLst>
                          <a:tab pos="1027113" algn="dec"/>
                        </a:tabLst>
                        <a:defRPr sz="2400" b="1">
                          <a:solidFill>
                            <a:schemeClr val="tx1"/>
                          </a:solidFill>
                          <a:latin typeface="Times New Roman" panose="02020603050405020304" pitchFamily="18" charset="0"/>
                        </a:defRPr>
                      </a:lvl1pPr>
                      <a:lvl2pPr>
                        <a:spcBef>
                          <a:spcPct val="20000"/>
                        </a:spcBef>
                        <a:tabLst>
                          <a:tab pos="1027113" algn="dec"/>
                        </a:tabLst>
                        <a:defRPr sz="2400" b="1">
                          <a:solidFill>
                            <a:schemeClr val="tx1"/>
                          </a:solidFill>
                          <a:latin typeface="Times New Roman" panose="02020603050405020304" pitchFamily="18" charset="0"/>
                        </a:defRPr>
                      </a:lvl2pPr>
                      <a:lvl3pPr>
                        <a:spcBef>
                          <a:spcPct val="20000"/>
                        </a:spcBef>
                        <a:tabLst>
                          <a:tab pos="1027113" algn="dec"/>
                        </a:tabLst>
                        <a:defRPr sz="2400" b="1">
                          <a:solidFill>
                            <a:schemeClr val="tx1"/>
                          </a:solidFill>
                          <a:latin typeface="Times New Roman" panose="02020603050405020304" pitchFamily="18" charset="0"/>
                        </a:defRPr>
                      </a:lvl3pPr>
                      <a:lvl4pPr>
                        <a:spcBef>
                          <a:spcPct val="20000"/>
                        </a:spcBef>
                        <a:tabLst>
                          <a:tab pos="1027113" algn="dec"/>
                        </a:tabLst>
                        <a:defRPr sz="2400" b="1">
                          <a:solidFill>
                            <a:schemeClr val="tx1"/>
                          </a:solidFill>
                          <a:latin typeface="Times New Roman" panose="02020603050405020304" pitchFamily="18" charset="0"/>
                        </a:defRPr>
                      </a:lvl4pPr>
                      <a:lvl5pPr>
                        <a:spcBef>
                          <a:spcPct val="20000"/>
                        </a:spcBef>
                        <a:tabLst>
                          <a:tab pos="1027113" algn="dec"/>
                        </a:tabLst>
                        <a:defRPr sz="2400" b="1">
                          <a:solidFill>
                            <a:schemeClr val="tx1"/>
                          </a:solidFill>
                          <a:latin typeface="Times New Roman" panose="02020603050405020304" pitchFamily="18" charset="0"/>
                        </a:defRPr>
                      </a:lvl5pPr>
                      <a:lvl6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6pPr>
                      <a:lvl7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7pPr>
                      <a:lvl8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8pPr>
                      <a:lvl9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1027113" algn="dec"/>
                        </a:tabLst>
                      </a:pPr>
                      <a:r>
                        <a:rPr kumimoji="0" lang="en-US" sz="2400" b="1" i="0" u="none" strike="noStrike" cap="none" normalizeH="0" baseline="0" smtClean="0">
                          <a:ln>
                            <a:noFill/>
                          </a:ln>
                          <a:solidFill>
                            <a:schemeClr val="tx1"/>
                          </a:solidFill>
                          <a:effectLst/>
                          <a:latin typeface="Times New Roman" panose="02020603050405020304" pitchFamily="18" charset="0"/>
                        </a:rPr>
                        <a:t>	421</a:t>
                      </a:r>
                    </a:p>
                  </a:txBody>
                  <a:tcPr marL="45720" marR="45720" horzOverflow="overflow">
                    <a:lnL>
                      <a:noFill/>
                    </a:lnL>
                    <a:lnR>
                      <a:noFill/>
                    </a:lnR>
                    <a:lnT>
                      <a:noFill/>
                    </a:lnT>
                    <a:lnB>
                      <a:noFill/>
                    </a:lnB>
                    <a:lnTlToBr>
                      <a:noFill/>
                    </a:lnTlToBr>
                    <a:lnBlToTr>
                      <a:noFill/>
                    </a:lnBlToTr>
                    <a:noFill/>
                  </a:tcPr>
                </a:tc>
                <a:tc>
                  <a:txBody>
                    <a:bodyPr/>
                    <a:lstStyle>
                      <a:lvl1pPr marL="233363" indent="-233363">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233363" marR="0" lvl="0" indent="-233363"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anose="02020603050405020304" pitchFamily="18" charset="0"/>
                        </a:rPr>
                        <a:t>Kenya (240), Malawi (45),</a:t>
                      </a:r>
                      <a:br>
                        <a:rPr kumimoji="0" lang="en-US" sz="2400" b="1" i="0" u="none" strike="noStrike" cap="none" normalizeH="0" baseline="0" dirty="0" smtClean="0">
                          <a:ln>
                            <a:noFill/>
                          </a:ln>
                          <a:solidFill>
                            <a:schemeClr val="tx1"/>
                          </a:solidFill>
                          <a:effectLst/>
                          <a:latin typeface="Times New Roman" panose="02020603050405020304" pitchFamily="18" charset="0"/>
                        </a:rPr>
                      </a:br>
                      <a:r>
                        <a:rPr kumimoji="0" lang="en-US" sz="2400" b="1" i="0" u="none" strike="noStrike" cap="none" normalizeH="0" baseline="0" dirty="0" smtClean="0">
                          <a:ln>
                            <a:noFill/>
                          </a:ln>
                          <a:solidFill>
                            <a:schemeClr val="tx1"/>
                          </a:solidFill>
                          <a:effectLst/>
                          <a:latin typeface="Times New Roman" panose="02020603050405020304" pitchFamily="18" charset="0"/>
                        </a:rPr>
                        <a:t>Uganda (33)</a:t>
                      </a:r>
                    </a:p>
                  </a:txBody>
                  <a:tcPr marL="45720" marR="45720" horzOverflow="overflow">
                    <a:lnL>
                      <a:noFill/>
                    </a:lnL>
                    <a:lnR cap="flat">
                      <a:noFill/>
                    </a:lnR>
                    <a:lnT>
                      <a:noFill/>
                    </a:lnT>
                    <a:lnB>
                      <a:noFill/>
                    </a:lnB>
                    <a:lnTlToBr>
                      <a:noFill/>
                    </a:lnTlToBr>
                    <a:lnBlToTr>
                      <a:noFill/>
                    </a:lnBlToTr>
                    <a:noFill/>
                  </a:tcPr>
                </a:tc>
              </a:tr>
              <a:tr h="581025">
                <a:tc>
                  <a:txBody>
                    <a:bodyPr/>
                    <a:lstStyle>
                      <a:lvl1pPr marL="233363" indent="-233363">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233363" marR="0" lvl="0" indent="-233363"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South America</a:t>
                      </a:r>
                    </a:p>
                  </a:txBody>
                  <a:tcPr marL="45720" marR="45720" horzOverflow="overflow">
                    <a:lnL cap="flat">
                      <a:noFill/>
                    </a:lnL>
                    <a:lnR>
                      <a:noFill/>
                    </a:lnR>
                    <a:lnT>
                      <a:noFill/>
                    </a:lnT>
                    <a:lnB>
                      <a:noFill/>
                    </a:lnB>
                    <a:lnTlToBr>
                      <a:noFill/>
                    </a:lnTlToBr>
                    <a:lnBlToTr>
                      <a:noFill/>
                    </a:lnBlToTr>
                    <a:noFill/>
                  </a:tcPr>
                </a:tc>
                <a:tc>
                  <a:txBody>
                    <a:bodyPr/>
                    <a:lstStyle>
                      <a:lvl1pPr>
                        <a:spcBef>
                          <a:spcPct val="20000"/>
                        </a:spcBef>
                        <a:tabLst>
                          <a:tab pos="1027113" algn="dec"/>
                        </a:tabLst>
                        <a:defRPr sz="2400" b="1">
                          <a:solidFill>
                            <a:schemeClr val="tx1"/>
                          </a:solidFill>
                          <a:latin typeface="Times New Roman" panose="02020603050405020304" pitchFamily="18" charset="0"/>
                        </a:defRPr>
                      </a:lvl1pPr>
                      <a:lvl2pPr>
                        <a:spcBef>
                          <a:spcPct val="20000"/>
                        </a:spcBef>
                        <a:tabLst>
                          <a:tab pos="1027113" algn="dec"/>
                        </a:tabLst>
                        <a:defRPr sz="2400" b="1">
                          <a:solidFill>
                            <a:schemeClr val="tx1"/>
                          </a:solidFill>
                          <a:latin typeface="Times New Roman" panose="02020603050405020304" pitchFamily="18" charset="0"/>
                        </a:defRPr>
                      </a:lvl2pPr>
                      <a:lvl3pPr>
                        <a:spcBef>
                          <a:spcPct val="20000"/>
                        </a:spcBef>
                        <a:tabLst>
                          <a:tab pos="1027113" algn="dec"/>
                        </a:tabLst>
                        <a:defRPr sz="2400" b="1">
                          <a:solidFill>
                            <a:schemeClr val="tx1"/>
                          </a:solidFill>
                          <a:latin typeface="Times New Roman" panose="02020603050405020304" pitchFamily="18" charset="0"/>
                        </a:defRPr>
                      </a:lvl3pPr>
                      <a:lvl4pPr>
                        <a:spcBef>
                          <a:spcPct val="20000"/>
                        </a:spcBef>
                        <a:tabLst>
                          <a:tab pos="1027113" algn="dec"/>
                        </a:tabLst>
                        <a:defRPr sz="2400" b="1">
                          <a:solidFill>
                            <a:schemeClr val="tx1"/>
                          </a:solidFill>
                          <a:latin typeface="Times New Roman" panose="02020603050405020304" pitchFamily="18" charset="0"/>
                        </a:defRPr>
                      </a:lvl4pPr>
                      <a:lvl5pPr>
                        <a:spcBef>
                          <a:spcPct val="20000"/>
                        </a:spcBef>
                        <a:tabLst>
                          <a:tab pos="1027113" algn="dec"/>
                        </a:tabLst>
                        <a:defRPr sz="2400" b="1">
                          <a:solidFill>
                            <a:schemeClr val="tx1"/>
                          </a:solidFill>
                          <a:latin typeface="Times New Roman" panose="02020603050405020304" pitchFamily="18" charset="0"/>
                        </a:defRPr>
                      </a:lvl5pPr>
                      <a:lvl6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6pPr>
                      <a:lvl7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7pPr>
                      <a:lvl8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8pPr>
                      <a:lvl9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1027113" algn="dec"/>
                        </a:tabLst>
                      </a:pPr>
                      <a:r>
                        <a:rPr kumimoji="0" lang="en-US" sz="2400" b="1" i="0" u="none" strike="noStrike" cap="none" normalizeH="0" baseline="0" smtClean="0">
                          <a:ln>
                            <a:noFill/>
                          </a:ln>
                          <a:solidFill>
                            <a:schemeClr val="tx1"/>
                          </a:solidFill>
                          <a:effectLst/>
                          <a:latin typeface="Times New Roman" panose="02020603050405020304" pitchFamily="18" charset="0"/>
                        </a:rPr>
                        <a:t>	70</a:t>
                      </a:r>
                    </a:p>
                  </a:txBody>
                  <a:tcPr marL="45720" marR="45720" horzOverflow="overflow">
                    <a:lnL>
                      <a:noFill/>
                    </a:lnL>
                    <a:lnR>
                      <a:noFill/>
                    </a:lnR>
                    <a:lnT>
                      <a:noFill/>
                    </a:lnT>
                    <a:lnB>
                      <a:noFill/>
                    </a:lnB>
                    <a:lnTlToBr>
                      <a:noFill/>
                    </a:lnTlToBr>
                    <a:lnBlToTr>
                      <a:noFill/>
                    </a:lnBlToTr>
                    <a:noFill/>
                  </a:tcPr>
                </a:tc>
                <a:tc>
                  <a:txBody>
                    <a:bodyPr/>
                    <a:lstStyle>
                      <a:lvl1pPr marL="233363" indent="-233363">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233363" marR="0" lvl="0" indent="-233363"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Argentina (50), Brazil (9), Peru (7)</a:t>
                      </a:r>
                    </a:p>
                  </a:txBody>
                  <a:tcPr marL="45720" marR="45720" horzOverflow="overflow">
                    <a:lnL>
                      <a:noFill/>
                    </a:lnL>
                    <a:lnR cap="flat">
                      <a:noFill/>
                    </a:lnR>
                    <a:lnT>
                      <a:noFill/>
                    </a:lnT>
                    <a:lnB>
                      <a:noFill/>
                    </a:lnB>
                    <a:lnTlToBr>
                      <a:noFill/>
                    </a:lnTlToBr>
                    <a:lnBlToTr>
                      <a:noFill/>
                    </a:lnBlToTr>
                    <a:noFill/>
                  </a:tcPr>
                </a:tc>
              </a:tr>
              <a:tr h="581025">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Asia</a:t>
                      </a:r>
                    </a:p>
                  </a:txBody>
                  <a:tcPr marL="45720" marR="45720" horzOverflow="overflow">
                    <a:lnL cap="flat">
                      <a:noFill/>
                    </a:lnL>
                    <a:lnR>
                      <a:noFill/>
                    </a:lnR>
                    <a:lnT>
                      <a:noFill/>
                    </a:lnT>
                    <a:lnB>
                      <a:noFill/>
                    </a:lnB>
                    <a:lnTlToBr>
                      <a:noFill/>
                    </a:lnTlToBr>
                    <a:lnBlToTr>
                      <a:noFill/>
                    </a:lnBlToTr>
                    <a:noFill/>
                  </a:tcPr>
                </a:tc>
                <a:tc>
                  <a:txBody>
                    <a:bodyPr/>
                    <a:lstStyle>
                      <a:lvl1pPr>
                        <a:spcBef>
                          <a:spcPct val="20000"/>
                        </a:spcBef>
                        <a:tabLst>
                          <a:tab pos="1027113" algn="dec"/>
                        </a:tabLst>
                        <a:defRPr sz="2400" b="1">
                          <a:solidFill>
                            <a:schemeClr val="tx1"/>
                          </a:solidFill>
                          <a:latin typeface="Times New Roman" panose="02020603050405020304" pitchFamily="18" charset="0"/>
                        </a:defRPr>
                      </a:lvl1pPr>
                      <a:lvl2pPr>
                        <a:spcBef>
                          <a:spcPct val="20000"/>
                        </a:spcBef>
                        <a:tabLst>
                          <a:tab pos="1027113" algn="dec"/>
                        </a:tabLst>
                        <a:defRPr sz="2400" b="1">
                          <a:solidFill>
                            <a:schemeClr val="tx1"/>
                          </a:solidFill>
                          <a:latin typeface="Times New Roman" panose="02020603050405020304" pitchFamily="18" charset="0"/>
                        </a:defRPr>
                      </a:lvl2pPr>
                      <a:lvl3pPr>
                        <a:spcBef>
                          <a:spcPct val="20000"/>
                        </a:spcBef>
                        <a:tabLst>
                          <a:tab pos="1027113" algn="dec"/>
                        </a:tabLst>
                        <a:defRPr sz="2400" b="1">
                          <a:solidFill>
                            <a:schemeClr val="tx1"/>
                          </a:solidFill>
                          <a:latin typeface="Times New Roman" panose="02020603050405020304" pitchFamily="18" charset="0"/>
                        </a:defRPr>
                      </a:lvl3pPr>
                      <a:lvl4pPr>
                        <a:spcBef>
                          <a:spcPct val="20000"/>
                        </a:spcBef>
                        <a:tabLst>
                          <a:tab pos="1027113" algn="dec"/>
                        </a:tabLst>
                        <a:defRPr sz="2400" b="1">
                          <a:solidFill>
                            <a:schemeClr val="tx1"/>
                          </a:solidFill>
                          <a:latin typeface="Times New Roman" panose="02020603050405020304" pitchFamily="18" charset="0"/>
                        </a:defRPr>
                      </a:lvl4pPr>
                      <a:lvl5pPr>
                        <a:spcBef>
                          <a:spcPct val="20000"/>
                        </a:spcBef>
                        <a:tabLst>
                          <a:tab pos="1027113" algn="dec"/>
                        </a:tabLst>
                        <a:defRPr sz="2400" b="1">
                          <a:solidFill>
                            <a:schemeClr val="tx1"/>
                          </a:solidFill>
                          <a:latin typeface="Times New Roman" panose="02020603050405020304" pitchFamily="18" charset="0"/>
                        </a:defRPr>
                      </a:lvl5pPr>
                      <a:lvl6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6pPr>
                      <a:lvl7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7pPr>
                      <a:lvl8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8pPr>
                      <a:lvl9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1027113" algn="dec"/>
                        </a:tabLst>
                      </a:pPr>
                      <a:r>
                        <a:rPr kumimoji="0" lang="en-US" sz="2400" b="1" i="0" u="none" strike="noStrike" cap="none" normalizeH="0" baseline="0" smtClean="0">
                          <a:ln>
                            <a:noFill/>
                          </a:ln>
                          <a:solidFill>
                            <a:schemeClr val="tx1"/>
                          </a:solidFill>
                          <a:effectLst/>
                          <a:latin typeface="Times New Roman" panose="02020603050405020304" pitchFamily="18" charset="0"/>
                        </a:rPr>
                        <a:t>	2,554</a:t>
                      </a:r>
                    </a:p>
                  </a:txBody>
                  <a:tcPr marL="45720" marR="45720" horzOverflow="overflow">
                    <a:lnL>
                      <a:noFill/>
                    </a:lnL>
                    <a:lnR>
                      <a:noFill/>
                    </a:lnR>
                    <a:lnT>
                      <a:noFill/>
                    </a:lnT>
                    <a:lnB>
                      <a:noFill/>
                    </a:lnB>
                    <a:lnTlToBr>
                      <a:noFill/>
                    </a:lnTlToBr>
                    <a:lnBlToTr>
                      <a:noFill/>
                    </a:lnBlToTr>
                    <a:noFill/>
                  </a:tcPr>
                </a:tc>
                <a:tc>
                  <a:txBody>
                    <a:bodyPr/>
                    <a:lstStyle>
                      <a:lvl1pPr marL="233363" indent="-233363">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233363" marR="0" lvl="0" indent="-233363"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India (855), China (711),</a:t>
                      </a:r>
                      <a:br>
                        <a:rPr kumimoji="0" lang="en-US" sz="2400" b="1" i="0" u="none" strike="noStrike" cap="none" normalizeH="0" baseline="0" smtClean="0">
                          <a:ln>
                            <a:noFill/>
                          </a:ln>
                          <a:solidFill>
                            <a:schemeClr val="tx1"/>
                          </a:solidFill>
                          <a:effectLst/>
                          <a:latin typeface="Times New Roman" panose="02020603050405020304" pitchFamily="18" charset="0"/>
                        </a:rPr>
                      </a:br>
                      <a:r>
                        <a:rPr kumimoji="0" lang="en-US" sz="2400" b="1" i="0" u="none" strike="noStrike" cap="none" normalizeH="0" baseline="0" smtClean="0">
                          <a:ln>
                            <a:noFill/>
                          </a:ln>
                          <a:solidFill>
                            <a:schemeClr val="tx1"/>
                          </a:solidFill>
                          <a:effectLst/>
                          <a:latin typeface="Times New Roman" panose="02020603050405020304" pitchFamily="18" charset="0"/>
                        </a:rPr>
                        <a:t>Sri Lanka (295)</a:t>
                      </a:r>
                    </a:p>
                  </a:txBody>
                  <a:tcPr marL="45720" marR="45720" horzOverflow="overflow">
                    <a:lnL>
                      <a:noFill/>
                    </a:lnL>
                    <a:lnR cap="flat">
                      <a:noFill/>
                    </a:lnR>
                    <a:lnT>
                      <a:noFill/>
                    </a:lnT>
                    <a:lnB>
                      <a:noFill/>
                    </a:lnB>
                    <a:lnTlToBr>
                      <a:noFill/>
                    </a:lnTlToBr>
                    <a:lnBlToTr>
                      <a:noFill/>
                    </a:lnBlToTr>
                    <a:noFill/>
                  </a:tcPr>
                </a:tc>
              </a:tr>
              <a:tr h="579438">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Europe</a:t>
                      </a:r>
                    </a:p>
                  </a:txBody>
                  <a:tcPr marL="45720" marR="45720" horzOverflow="overflow">
                    <a:lnL cap="flat">
                      <a:noFill/>
                    </a:lnL>
                    <a:lnR>
                      <a:noFill/>
                    </a:lnR>
                    <a:lnT>
                      <a:noFill/>
                    </a:lnT>
                    <a:lnB>
                      <a:noFill/>
                    </a:lnB>
                    <a:lnTlToBr>
                      <a:noFill/>
                    </a:lnTlToBr>
                    <a:lnBlToTr>
                      <a:noFill/>
                    </a:lnBlToTr>
                    <a:noFill/>
                  </a:tcPr>
                </a:tc>
                <a:tc>
                  <a:txBody>
                    <a:bodyPr/>
                    <a:lstStyle>
                      <a:lvl1pPr>
                        <a:spcBef>
                          <a:spcPct val="20000"/>
                        </a:spcBef>
                        <a:tabLst>
                          <a:tab pos="1027113" algn="dec"/>
                        </a:tabLst>
                        <a:defRPr sz="2400" b="1">
                          <a:solidFill>
                            <a:schemeClr val="tx1"/>
                          </a:solidFill>
                          <a:latin typeface="Times New Roman" panose="02020603050405020304" pitchFamily="18" charset="0"/>
                        </a:defRPr>
                      </a:lvl1pPr>
                      <a:lvl2pPr>
                        <a:spcBef>
                          <a:spcPct val="20000"/>
                        </a:spcBef>
                        <a:tabLst>
                          <a:tab pos="1027113" algn="dec"/>
                        </a:tabLst>
                        <a:defRPr sz="2400" b="1">
                          <a:solidFill>
                            <a:schemeClr val="tx1"/>
                          </a:solidFill>
                          <a:latin typeface="Times New Roman" panose="02020603050405020304" pitchFamily="18" charset="0"/>
                        </a:defRPr>
                      </a:lvl2pPr>
                      <a:lvl3pPr>
                        <a:spcBef>
                          <a:spcPct val="20000"/>
                        </a:spcBef>
                        <a:tabLst>
                          <a:tab pos="1027113" algn="dec"/>
                        </a:tabLst>
                        <a:defRPr sz="2400" b="1">
                          <a:solidFill>
                            <a:schemeClr val="tx1"/>
                          </a:solidFill>
                          <a:latin typeface="Times New Roman" panose="02020603050405020304" pitchFamily="18" charset="0"/>
                        </a:defRPr>
                      </a:lvl3pPr>
                      <a:lvl4pPr>
                        <a:spcBef>
                          <a:spcPct val="20000"/>
                        </a:spcBef>
                        <a:tabLst>
                          <a:tab pos="1027113" algn="dec"/>
                        </a:tabLst>
                        <a:defRPr sz="2400" b="1">
                          <a:solidFill>
                            <a:schemeClr val="tx1"/>
                          </a:solidFill>
                          <a:latin typeface="Times New Roman" panose="02020603050405020304" pitchFamily="18" charset="0"/>
                        </a:defRPr>
                      </a:lvl4pPr>
                      <a:lvl5pPr>
                        <a:spcBef>
                          <a:spcPct val="20000"/>
                        </a:spcBef>
                        <a:tabLst>
                          <a:tab pos="1027113" algn="dec"/>
                        </a:tabLst>
                        <a:defRPr sz="2400" b="1">
                          <a:solidFill>
                            <a:schemeClr val="tx1"/>
                          </a:solidFill>
                          <a:latin typeface="Times New Roman" panose="02020603050405020304" pitchFamily="18" charset="0"/>
                        </a:defRPr>
                      </a:lvl5pPr>
                      <a:lvl6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6pPr>
                      <a:lvl7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7pPr>
                      <a:lvl8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8pPr>
                      <a:lvl9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1027113" algn="dec"/>
                        </a:tabLst>
                      </a:pPr>
                      <a:r>
                        <a:rPr kumimoji="0" lang="en-US" sz="2400" b="1" i="0" u="none" strike="noStrike" cap="none" normalizeH="0" baseline="0" smtClean="0">
                          <a:ln>
                            <a:noFill/>
                          </a:ln>
                          <a:solidFill>
                            <a:schemeClr val="tx1"/>
                          </a:solidFill>
                          <a:effectLst/>
                          <a:latin typeface="Times New Roman" panose="02020603050405020304" pitchFamily="18" charset="0"/>
                        </a:rPr>
                        <a:t>	5</a:t>
                      </a:r>
                    </a:p>
                  </a:txBody>
                  <a:tcPr marL="45720" marR="45720" horzOverflow="overflow">
                    <a:lnL>
                      <a:noFill/>
                    </a:lnL>
                    <a:lnR>
                      <a:noFill/>
                    </a:lnR>
                    <a:lnT>
                      <a:noFill/>
                    </a:lnT>
                    <a:lnB>
                      <a:noFill/>
                    </a:lnB>
                    <a:lnTlToBr>
                      <a:noFill/>
                    </a:lnTlToBr>
                    <a:lnBlToTr>
                      <a:noFill/>
                    </a:lnBlToTr>
                    <a:noFill/>
                  </a:tcPr>
                </a:tc>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Russian Federation (5)</a:t>
                      </a:r>
                    </a:p>
                  </a:txBody>
                  <a:tcPr marL="45720" marR="45720" horzOverflow="overflow">
                    <a:lnL>
                      <a:noFill/>
                    </a:lnL>
                    <a:lnR cap="flat">
                      <a:noFill/>
                    </a:lnR>
                    <a:lnT>
                      <a:noFill/>
                    </a:lnT>
                    <a:lnB>
                      <a:noFill/>
                    </a:lnB>
                    <a:lnTlToBr>
                      <a:noFill/>
                    </a:lnTlToBr>
                    <a:lnBlToTr>
                      <a:noFill/>
                    </a:lnBlToTr>
                    <a:noFill/>
                  </a:tcPr>
                </a:tc>
              </a:tr>
              <a:tr h="581025">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Oceania</a:t>
                      </a:r>
                    </a:p>
                  </a:txBody>
                  <a:tcPr marL="45720" marR="45720" horzOverflow="overflow">
                    <a:lnL cap="flat">
                      <a:noFill/>
                    </a:lnL>
                    <a:lnR>
                      <a:noFill/>
                    </a:lnR>
                    <a:lnT>
                      <a:noFill/>
                    </a:lnT>
                    <a:lnB cap="flat">
                      <a:noFill/>
                    </a:lnB>
                    <a:lnTlToBr>
                      <a:noFill/>
                    </a:lnTlToBr>
                    <a:lnBlToTr>
                      <a:noFill/>
                    </a:lnBlToTr>
                    <a:noFill/>
                  </a:tcPr>
                </a:tc>
                <a:tc>
                  <a:txBody>
                    <a:bodyPr/>
                    <a:lstStyle>
                      <a:lvl1pPr>
                        <a:spcBef>
                          <a:spcPct val="20000"/>
                        </a:spcBef>
                        <a:tabLst>
                          <a:tab pos="1027113" algn="dec"/>
                        </a:tabLst>
                        <a:defRPr sz="2400" b="1">
                          <a:solidFill>
                            <a:schemeClr val="tx1"/>
                          </a:solidFill>
                          <a:latin typeface="Times New Roman" panose="02020603050405020304" pitchFamily="18" charset="0"/>
                        </a:defRPr>
                      </a:lvl1pPr>
                      <a:lvl2pPr>
                        <a:spcBef>
                          <a:spcPct val="20000"/>
                        </a:spcBef>
                        <a:tabLst>
                          <a:tab pos="1027113" algn="dec"/>
                        </a:tabLst>
                        <a:defRPr sz="2400" b="1">
                          <a:solidFill>
                            <a:schemeClr val="tx1"/>
                          </a:solidFill>
                          <a:latin typeface="Times New Roman" panose="02020603050405020304" pitchFamily="18" charset="0"/>
                        </a:defRPr>
                      </a:lvl2pPr>
                      <a:lvl3pPr>
                        <a:spcBef>
                          <a:spcPct val="20000"/>
                        </a:spcBef>
                        <a:tabLst>
                          <a:tab pos="1027113" algn="dec"/>
                        </a:tabLst>
                        <a:defRPr sz="2400" b="1">
                          <a:solidFill>
                            <a:schemeClr val="tx1"/>
                          </a:solidFill>
                          <a:latin typeface="Times New Roman" panose="02020603050405020304" pitchFamily="18" charset="0"/>
                        </a:defRPr>
                      </a:lvl3pPr>
                      <a:lvl4pPr>
                        <a:spcBef>
                          <a:spcPct val="20000"/>
                        </a:spcBef>
                        <a:tabLst>
                          <a:tab pos="1027113" algn="dec"/>
                        </a:tabLst>
                        <a:defRPr sz="2400" b="1">
                          <a:solidFill>
                            <a:schemeClr val="tx1"/>
                          </a:solidFill>
                          <a:latin typeface="Times New Roman" panose="02020603050405020304" pitchFamily="18" charset="0"/>
                        </a:defRPr>
                      </a:lvl4pPr>
                      <a:lvl5pPr>
                        <a:spcBef>
                          <a:spcPct val="20000"/>
                        </a:spcBef>
                        <a:tabLst>
                          <a:tab pos="1027113" algn="dec"/>
                        </a:tabLst>
                        <a:defRPr sz="2400" b="1">
                          <a:solidFill>
                            <a:schemeClr val="tx1"/>
                          </a:solidFill>
                          <a:latin typeface="Times New Roman" panose="02020603050405020304" pitchFamily="18" charset="0"/>
                        </a:defRPr>
                      </a:lvl5pPr>
                      <a:lvl6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6pPr>
                      <a:lvl7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7pPr>
                      <a:lvl8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8pPr>
                      <a:lvl9pPr eaLnBrk="0" fontAlgn="base" hangingPunct="0">
                        <a:spcBef>
                          <a:spcPct val="20000"/>
                        </a:spcBef>
                        <a:spcAft>
                          <a:spcPct val="0"/>
                        </a:spcAft>
                        <a:tabLst>
                          <a:tab pos="1027113" algn="dec"/>
                        </a:tabLs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1027113" algn="dec"/>
                        </a:tabLst>
                      </a:pPr>
                      <a:r>
                        <a:rPr kumimoji="0" lang="en-US" sz="2400" b="1" i="0" u="none" strike="noStrike" cap="none" normalizeH="0" baseline="0" smtClean="0">
                          <a:ln>
                            <a:noFill/>
                          </a:ln>
                          <a:solidFill>
                            <a:schemeClr val="tx1"/>
                          </a:solidFill>
                          <a:effectLst/>
                          <a:latin typeface="Times New Roman" panose="02020603050405020304" pitchFamily="18" charset="0"/>
                        </a:rPr>
                        <a:t>	10</a:t>
                      </a:r>
                    </a:p>
                  </a:txBody>
                  <a:tcPr marL="45720" marR="45720" horzOverflow="overflow">
                    <a:lnL>
                      <a:noFill/>
                    </a:lnL>
                    <a:lnR>
                      <a:noFill/>
                    </a:lnR>
                    <a:lnT>
                      <a:noFill/>
                    </a:lnT>
                    <a:lnB cap="flat">
                      <a:noFill/>
                    </a:lnB>
                    <a:lnTlToBr>
                      <a:noFill/>
                    </a:lnTlToBr>
                    <a:lnBlToTr>
                      <a:noFill/>
                    </a:lnBlToTr>
                    <a:noFill/>
                  </a:tcPr>
                </a:tc>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Papua New Guinea (10)</a:t>
                      </a:r>
                    </a:p>
                  </a:txBody>
                  <a:tcPr marL="45720" marR="45720" horzOverflow="overflow">
                    <a:lnL>
                      <a:noFill/>
                    </a:lnL>
                    <a:lnR cap="flat">
                      <a:noFill/>
                    </a:lnR>
                    <a:lnT>
                      <a:noFill/>
                    </a:lnT>
                    <a:lnB cap="flat">
                      <a:noFill/>
                    </a:lnB>
                    <a:lnTlToBr>
                      <a:noFill/>
                    </a:lnTlToBr>
                    <a:lnBlToTr>
                      <a:noFill/>
                    </a:lnBlToTr>
                    <a:noFill/>
                  </a:tcPr>
                </a:tc>
              </a:tr>
            </a:tbl>
          </a:graphicData>
        </a:graphic>
      </p:graphicFrame>
      <p:sp>
        <p:nvSpPr>
          <p:cNvPr id="194684" name="Rectangle 124"/>
          <p:cNvSpPr>
            <a:spLocks noGrp="1" noChangeArrowheads="1"/>
          </p:cNvSpPr>
          <p:nvPr>
            <p:ph type="title" idx="4294967295"/>
          </p:nvPr>
        </p:nvSpPr>
        <p:spPr>
          <a:xfrm>
            <a:off x="685800" y="0"/>
            <a:ext cx="7772400" cy="1143000"/>
          </a:xfrm>
        </p:spPr>
        <p:txBody>
          <a:bodyPr/>
          <a:lstStyle/>
          <a:p>
            <a:r>
              <a:rPr lang="en-US"/>
              <a:t>2001 World Production</a:t>
            </a:r>
          </a:p>
        </p:txBody>
      </p:sp>
    </p:spTree>
    <p:custDataLst>
      <p:tags r:id="rId1"/>
    </p:custDataLst>
    <p:extLst>
      <p:ext uri="{BB962C8B-B14F-4D97-AF65-F5344CB8AC3E}">
        <p14:creationId xmlns:p14="http://schemas.microsoft.com/office/powerpoint/2010/main" val="36682403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96611" name="Text Box 3"/>
          <p:cNvSpPr txBox="1">
            <a:spLocks noChangeArrowheads="1"/>
          </p:cNvSpPr>
          <p:nvPr/>
        </p:nvSpPr>
        <p:spPr bwMode="auto">
          <a:xfrm>
            <a:off x="152400" y="790575"/>
            <a:ext cx="8763000" cy="591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2575" indent="-282575" defTabSz="339725">
              <a:defRPr sz="2400">
                <a:solidFill>
                  <a:schemeClr val="tx1"/>
                </a:solidFill>
                <a:latin typeface="Times New Roman" panose="02020603050405020304" pitchFamily="18" charset="0"/>
              </a:defRPr>
            </a:lvl1pPr>
            <a:lvl2pPr marL="682625" indent="-285750" defTabSz="339725">
              <a:defRPr sz="2400">
                <a:solidFill>
                  <a:schemeClr val="tx1"/>
                </a:solidFill>
                <a:latin typeface="Times New Roman" panose="02020603050405020304" pitchFamily="18" charset="0"/>
              </a:defRPr>
            </a:lvl2pPr>
            <a:lvl3pPr marL="1077913" indent="-280988" defTabSz="339725">
              <a:defRPr sz="2400">
                <a:solidFill>
                  <a:schemeClr val="tx1"/>
                </a:solidFill>
                <a:latin typeface="Times New Roman" panose="02020603050405020304" pitchFamily="18" charset="0"/>
              </a:defRPr>
            </a:lvl3pPr>
            <a:lvl4pPr marL="1373188"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15000"/>
              </a:spcBef>
            </a:pPr>
            <a:r>
              <a:rPr lang="en-US" sz="2800" b="1"/>
              <a:t>An evergreen or semi-evergreen tree, 15 m tall but in commercial production tree is pruned to a shrub.</a:t>
            </a:r>
          </a:p>
          <a:p>
            <a:pPr>
              <a:lnSpc>
                <a:spcPct val="90000"/>
              </a:lnSpc>
              <a:spcBef>
                <a:spcPct val="15000"/>
              </a:spcBef>
            </a:pPr>
            <a:r>
              <a:rPr lang="en-US" sz="2800" b="1"/>
              <a:t>It is closely related to camellia.</a:t>
            </a:r>
          </a:p>
          <a:p>
            <a:pPr>
              <a:lnSpc>
                <a:spcPct val="90000"/>
              </a:lnSpc>
              <a:spcBef>
                <a:spcPct val="15000"/>
              </a:spcBef>
            </a:pPr>
            <a:r>
              <a:rPr lang="en-US" sz="2800" b="1"/>
              <a:t>There are two major groups of tea plus hybrids: </a:t>
            </a:r>
          </a:p>
          <a:p>
            <a:pPr lvl="1">
              <a:lnSpc>
                <a:spcPct val="90000"/>
              </a:lnSpc>
              <a:spcBef>
                <a:spcPct val="15000"/>
              </a:spcBef>
            </a:pPr>
            <a:r>
              <a:rPr lang="en-US" sz="2800" b="1">
                <a:solidFill>
                  <a:srgbClr val="FFFFFF"/>
                </a:solidFill>
              </a:rPr>
              <a:t>Chinese teas</a:t>
            </a:r>
            <a:r>
              <a:rPr lang="en-US" sz="2800" b="1"/>
              <a:t> (var. </a:t>
            </a:r>
            <a:r>
              <a:rPr lang="en-US" sz="2800" b="1" i="1"/>
              <a:t>sinensis</a:t>
            </a:r>
            <a:r>
              <a:rPr lang="en-US" sz="2800" b="1"/>
              <a:t>; syn = bohea, viridis, thea). These are the most adaptable teas, about 10 m tall. More tolerant to cold than assam teas. </a:t>
            </a:r>
          </a:p>
          <a:p>
            <a:pPr lvl="1">
              <a:lnSpc>
                <a:spcPct val="90000"/>
              </a:lnSpc>
              <a:spcBef>
                <a:spcPct val="15000"/>
              </a:spcBef>
            </a:pPr>
            <a:r>
              <a:rPr lang="en-US" sz="2800" b="1">
                <a:solidFill>
                  <a:srgbClr val="FFFFFF"/>
                </a:solidFill>
              </a:rPr>
              <a:t>Assam teas</a:t>
            </a:r>
            <a:r>
              <a:rPr lang="en-US" sz="2800" b="1"/>
              <a:t> (var. </a:t>
            </a:r>
            <a:r>
              <a:rPr lang="en-US" sz="2800" b="1" i="1"/>
              <a:t>assamica</a:t>
            </a:r>
            <a:r>
              <a:rPr lang="en-US" sz="2800" b="1"/>
              <a:t>) are fast growing tall trees, requiring high temperature.</a:t>
            </a:r>
          </a:p>
          <a:p>
            <a:pPr lvl="2">
              <a:lnSpc>
                <a:spcPct val="90000"/>
              </a:lnSpc>
              <a:spcBef>
                <a:spcPct val="15000"/>
              </a:spcBef>
            </a:pPr>
            <a:r>
              <a:rPr lang="en-US" sz="2800" b="1"/>
              <a:t>There are dark and light foliage types.</a:t>
            </a:r>
          </a:p>
          <a:p>
            <a:pPr lvl="2">
              <a:lnSpc>
                <a:spcPct val="90000"/>
              </a:lnSpc>
              <a:spcBef>
                <a:spcPct val="15000"/>
              </a:spcBef>
            </a:pPr>
            <a:r>
              <a:rPr lang="en-US" sz="2800" b="1"/>
              <a:t>The lighter the leaf, the darker the infusion but dark leaves have greater flavor and astringency. </a:t>
            </a:r>
          </a:p>
          <a:p>
            <a:pPr lvl="1">
              <a:lnSpc>
                <a:spcPct val="90000"/>
              </a:lnSpc>
              <a:spcBef>
                <a:spcPct val="15000"/>
              </a:spcBef>
            </a:pPr>
            <a:r>
              <a:rPr lang="en-US" sz="2800" b="1">
                <a:solidFill>
                  <a:srgbClr val="FFFFFF"/>
                </a:solidFill>
              </a:rPr>
              <a:t>Djarling teas</a:t>
            </a:r>
            <a:r>
              <a:rPr lang="en-US" sz="2800" b="1"/>
              <a:t> are hybrids between Chinese &amp; Assam teas, so named because grown in Djarling, India)</a:t>
            </a:r>
          </a:p>
        </p:txBody>
      </p:sp>
      <p:sp>
        <p:nvSpPr>
          <p:cNvPr id="196612" name="Rectangle 4"/>
          <p:cNvSpPr>
            <a:spLocks noGrp="1" noChangeArrowheads="1"/>
          </p:cNvSpPr>
          <p:nvPr>
            <p:ph type="title" idx="4294967295"/>
          </p:nvPr>
        </p:nvSpPr>
        <p:spPr>
          <a:xfrm>
            <a:off x="685800" y="0"/>
            <a:ext cx="7772400" cy="914400"/>
          </a:xfrm>
        </p:spPr>
        <p:txBody>
          <a:bodyPr/>
          <a:lstStyle/>
          <a:p>
            <a:r>
              <a:rPr lang="en-US">
                <a:solidFill>
                  <a:srgbClr val="FFFFFF"/>
                </a:solidFill>
              </a:rPr>
              <a:t>Botany</a:t>
            </a:r>
          </a:p>
        </p:txBody>
      </p:sp>
    </p:spTree>
    <p:custDataLst>
      <p:tags r:id="rId1"/>
    </p:custDataLst>
    <p:extLst>
      <p:ext uri="{BB962C8B-B14F-4D97-AF65-F5344CB8AC3E}">
        <p14:creationId xmlns:p14="http://schemas.microsoft.com/office/powerpoint/2010/main" val="33238167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00707" name="Text Box 3"/>
          <p:cNvSpPr txBox="1">
            <a:spLocks noChangeArrowheads="1"/>
          </p:cNvSpPr>
          <p:nvPr/>
        </p:nvSpPr>
        <p:spPr bwMode="auto">
          <a:xfrm>
            <a:off x="419100" y="1843088"/>
            <a:ext cx="8305800" cy="333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2575" indent="-282575"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sz="2800" b="1"/>
              <a:t>A subtropical plant adapted to temperatures between 13° to 30°C.</a:t>
            </a:r>
          </a:p>
          <a:p>
            <a:pPr>
              <a:spcBef>
                <a:spcPct val="30000"/>
              </a:spcBef>
            </a:pPr>
            <a:r>
              <a:rPr lang="en-US" sz="2800" b="1"/>
              <a:t>All of the subtropics and mountainous regions of the tropics are suitable.</a:t>
            </a:r>
          </a:p>
          <a:p>
            <a:pPr>
              <a:spcBef>
                <a:spcPct val="30000"/>
              </a:spcBef>
            </a:pPr>
            <a:r>
              <a:rPr lang="en-US" sz="2800" b="1"/>
              <a:t>When dormant it will withstand temperatures below freezing but N and S limits are set by 0°C winter isotherm.</a:t>
            </a:r>
          </a:p>
        </p:txBody>
      </p:sp>
      <p:sp>
        <p:nvSpPr>
          <p:cNvPr id="200708" name="Rectangle 4"/>
          <p:cNvSpPr>
            <a:spLocks noGrp="1" noChangeArrowheads="1"/>
          </p:cNvSpPr>
          <p:nvPr>
            <p:ph type="title" idx="4294967295"/>
          </p:nvPr>
        </p:nvSpPr>
        <p:spPr/>
        <p:txBody>
          <a:bodyPr/>
          <a:lstStyle/>
          <a:p>
            <a:r>
              <a:rPr lang="en-US">
                <a:solidFill>
                  <a:srgbClr val="FFFFFF"/>
                </a:solidFill>
              </a:rPr>
              <a:t>Ecology</a:t>
            </a:r>
          </a:p>
        </p:txBody>
      </p:sp>
    </p:spTree>
    <p:custDataLst>
      <p:tags r:id="rId1"/>
    </p:custDataLst>
    <p:extLst>
      <p:ext uri="{BB962C8B-B14F-4D97-AF65-F5344CB8AC3E}">
        <p14:creationId xmlns:p14="http://schemas.microsoft.com/office/powerpoint/2010/main" val="35257628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5043" name="Text Box 3"/>
          <p:cNvSpPr txBox="1">
            <a:spLocks noChangeArrowheads="1"/>
          </p:cNvSpPr>
          <p:nvPr/>
        </p:nvSpPr>
        <p:spPr bwMode="auto">
          <a:xfrm>
            <a:off x="457200" y="1447800"/>
            <a:ext cx="8229600"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2575" indent="-282575"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sz="2800" b="1"/>
              <a:t>Highest quality tea is produced in cool climates.</a:t>
            </a:r>
          </a:p>
          <a:p>
            <a:pPr>
              <a:spcBef>
                <a:spcPct val="30000"/>
              </a:spcBef>
            </a:pPr>
            <a:r>
              <a:rPr lang="en-US" sz="2800" b="1"/>
              <a:t>Most suitable areas have 100" of rain, evenly distributed.</a:t>
            </a:r>
          </a:p>
          <a:p>
            <a:pPr>
              <a:spcBef>
                <a:spcPct val="30000"/>
              </a:spcBef>
            </a:pPr>
            <a:r>
              <a:rPr lang="en-US" sz="2800" b="1"/>
              <a:t>Will not do well with less than 80" because shrub suffers under drought, but also declines with prolonged wet season because of reduced sunlight.</a:t>
            </a:r>
          </a:p>
          <a:p>
            <a:pPr>
              <a:spcBef>
                <a:spcPct val="30000"/>
              </a:spcBef>
            </a:pPr>
            <a:r>
              <a:rPr lang="en-US" sz="2800" b="1"/>
              <a:t>Requires deep friable soil.</a:t>
            </a:r>
          </a:p>
          <a:p>
            <a:pPr>
              <a:spcBef>
                <a:spcPct val="30000"/>
              </a:spcBef>
            </a:pPr>
            <a:r>
              <a:rPr lang="en-US" sz="2800" b="1"/>
              <a:t>At low elevations yield increases but quality declines.</a:t>
            </a:r>
          </a:p>
        </p:txBody>
      </p:sp>
    </p:spTree>
    <p:custDataLst>
      <p:tags r:id="rId1"/>
    </p:custDataLst>
    <p:extLst>
      <p:ext uri="{BB962C8B-B14F-4D97-AF65-F5344CB8AC3E}">
        <p14:creationId xmlns:p14="http://schemas.microsoft.com/office/powerpoint/2010/main" val="3307064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8815" name="Group 159"/>
          <p:cNvGraphicFramePr>
            <a:graphicFrameLocks noGrp="1"/>
          </p:cNvGraphicFramePr>
          <p:nvPr>
            <p:custDataLst>
              <p:tags r:id="rId2"/>
            </p:custDataLst>
          </p:nvPr>
        </p:nvGraphicFramePr>
        <p:xfrm>
          <a:off x="228600" y="1016000"/>
          <a:ext cx="8763000" cy="5315268"/>
        </p:xfrm>
        <a:graphic>
          <a:graphicData uri="http://schemas.openxmlformats.org/drawingml/2006/table">
            <a:tbl>
              <a:tblPr/>
              <a:tblGrid>
                <a:gridCol w="2438400"/>
                <a:gridCol w="1295400"/>
                <a:gridCol w="5029200"/>
              </a:tblGrid>
              <a:tr h="914400">
                <a:tc>
                  <a:txBody>
                    <a:bodyPr/>
                    <a:lstStyle>
                      <a:lvl1pPr marL="227013" indent="-227013">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227013" marR="0" lvl="0" indent="-227013"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anose="02020603050405020304" pitchFamily="18" charset="0"/>
                        </a:rPr>
                        <a:t>Continent</a:t>
                      </a:r>
                    </a:p>
                  </a:txBody>
                  <a:tcPr marL="45720" marR="45720" anchor="b" horzOverflow="overflow">
                    <a:lnL cap="flat">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1000</a:t>
                      </a:r>
                      <a:br>
                        <a:rPr kumimoji="0" lang="en-US" sz="2400" b="1" i="0" u="none" strike="noStrike" cap="none" normalizeH="0" baseline="0" smtClean="0">
                          <a:ln>
                            <a:noFill/>
                          </a:ln>
                          <a:solidFill>
                            <a:schemeClr val="tx1"/>
                          </a:solidFill>
                          <a:effectLst/>
                          <a:latin typeface="Times New Roman" panose="02020603050405020304" pitchFamily="18" charset="0"/>
                        </a:rPr>
                      </a:br>
                      <a:r>
                        <a:rPr kumimoji="0" lang="en-US" sz="2400" b="1" i="0" u="none" strike="noStrike" cap="none" normalizeH="0" baseline="0" smtClean="0">
                          <a:ln>
                            <a:noFill/>
                          </a:ln>
                          <a:solidFill>
                            <a:schemeClr val="tx1"/>
                          </a:solidFill>
                          <a:effectLst/>
                          <a:latin typeface="Times New Roman" panose="02020603050405020304" pitchFamily="18" charset="0"/>
                        </a:rPr>
                        <a:t>tonnes</a:t>
                      </a:r>
                    </a:p>
                  </a:txBody>
                  <a:tcPr marL="45720" marR="45720" anchor="b"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Chief countries</a:t>
                      </a:r>
                    </a:p>
                  </a:txBody>
                  <a:tcPr marL="45720" marR="45720" anchor="b"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World total</a:t>
                      </a:r>
                    </a:p>
                  </a:txBody>
                  <a:tcPr marL="45720" marR="45720" anchor="ct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tabLst>
                          <a:tab pos="969963" algn="dec"/>
                        </a:tabLst>
                        <a:defRPr sz="2400" b="1">
                          <a:solidFill>
                            <a:schemeClr val="tx1"/>
                          </a:solidFill>
                          <a:latin typeface="Times New Roman" panose="02020603050405020304" pitchFamily="18" charset="0"/>
                        </a:defRPr>
                      </a:lvl1pPr>
                      <a:lvl2pPr>
                        <a:spcBef>
                          <a:spcPct val="20000"/>
                        </a:spcBef>
                        <a:tabLst>
                          <a:tab pos="969963" algn="dec"/>
                        </a:tabLst>
                        <a:defRPr sz="2400" b="1">
                          <a:solidFill>
                            <a:schemeClr val="tx1"/>
                          </a:solidFill>
                          <a:latin typeface="Times New Roman" panose="02020603050405020304" pitchFamily="18" charset="0"/>
                        </a:defRPr>
                      </a:lvl2pPr>
                      <a:lvl3pPr>
                        <a:spcBef>
                          <a:spcPct val="20000"/>
                        </a:spcBef>
                        <a:tabLst>
                          <a:tab pos="969963" algn="dec"/>
                        </a:tabLst>
                        <a:defRPr sz="2400" b="1">
                          <a:solidFill>
                            <a:schemeClr val="tx1"/>
                          </a:solidFill>
                          <a:latin typeface="Times New Roman" panose="02020603050405020304" pitchFamily="18" charset="0"/>
                        </a:defRPr>
                      </a:lvl3pPr>
                      <a:lvl4pPr>
                        <a:spcBef>
                          <a:spcPct val="20000"/>
                        </a:spcBef>
                        <a:tabLst>
                          <a:tab pos="969963" algn="dec"/>
                        </a:tabLst>
                        <a:defRPr sz="2400" b="1">
                          <a:solidFill>
                            <a:schemeClr val="tx1"/>
                          </a:solidFill>
                          <a:latin typeface="Times New Roman" panose="02020603050405020304" pitchFamily="18" charset="0"/>
                        </a:defRPr>
                      </a:lvl4pPr>
                      <a:lvl5pPr>
                        <a:spcBef>
                          <a:spcPct val="20000"/>
                        </a:spcBef>
                        <a:tabLst>
                          <a:tab pos="969963" algn="dec"/>
                        </a:tabLst>
                        <a:defRPr sz="2400" b="1">
                          <a:solidFill>
                            <a:schemeClr val="tx1"/>
                          </a:solidFill>
                          <a:latin typeface="Times New Roman" panose="02020603050405020304" pitchFamily="18" charset="0"/>
                        </a:defRPr>
                      </a:lvl5pPr>
                      <a:lvl6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6pPr>
                      <a:lvl7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7pPr>
                      <a:lvl8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8pPr>
                      <a:lvl9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969963" algn="dec"/>
                        </a:tabLst>
                      </a:pPr>
                      <a:r>
                        <a:rPr kumimoji="0" lang="en-US" sz="2400" b="1" i="0" u="none" strike="noStrike" cap="none" normalizeH="0" baseline="0" smtClean="0">
                          <a:ln>
                            <a:noFill/>
                          </a:ln>
                          <a:solidFill>
                            <a:schemeClr val="tx1"/>
                          </a:solidFill>
                          <a:effectLst/>
                          <a:latin typeface="Times New Roman" panose="02020603050405020304" pitchFamily="18" charset="0"/>
                        </a:rPr>
                        <a:t>	7,044</a:t>
                      </a:r>
                    </a:p>
                  </a:txBody>
                  <a:tcPr marL="45720" marR="4572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anose="02020603050405020304" pitchFamily="18" charset="0"/>
                      </a:endParaRPr>
                    </a:p>
                  </a:txBody>
                  <a:tcPr marL="45720" marR="45720"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508000">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Africa</a:t>
                      </a:r>
                    </a:p>
                  </a:txBody>
                  <a:tcPr marL="45720" marR="45720" horzOverflow="overflow">
                    <a:lnL cap="flat">
                      <a:noFill/>
                    </a:lnL>
                    <a:lnR>
                      <a:noFill/>
                    </a:lnR>
                    <a:lnT>
                      <a:noFill/>
                    </a:lnT>
                    <a:lnB>
                      <a:noFill/>
                    </a:lnB>
                    <a:lnTlToBr>
                      <a:noFill/>
                    </a:lnTlToBr>
                    <a:lnBlToTr>
                      <a:noFill/>
                    </a:lnBlToTr>
                    <a:noFill/>
                  </a:tcPr>
                </a:tc>
                <a:tc>
                  <a:txBody>
                    <a:bodyPr/>
                    <a:lstStyle>
                      <a:lvl1pPr>
                        <a:spcBef>
                          <a:spcPct val="20000"/>
                        </a:spcBef>
                        <a:tabLst>
                          <a:tab pos="969963" algn="dec"/>
                        </a:tabLst>
                        <a:defRPr sz="2400" b="1">
                          <a:solidFill>
                            <a:schemeClr val="tx1"/>
                          </a:solidFill>
                          <a:latin typeface="Times New Roman" panose="02020603050405020304" pitchFamily="18" charset="0"/>
                        </a:defRPr>
                      </a:lvl1pPr>
                      <a:lvl2pPr>
                        <a:spcBef>
                          <a:spcPct val="20000"/>
                        </a:spcBef>
                        <a:tabLst>
                          <a:tab pos="969963" algn="dec"/>
                        </a:tabLst>
                        <a:defRPr sz="2400" b="1">
                          <a:solidFill>
                            <a:schemeClr val="tx1"/>
                          </a:solidFill>
                          <a:latin typeface="Times New Roman" panose="02020603050405020304" pitchFamily="18" charset="0"/>
                        </a:defRPr>
                      </a:lvl2pPr>
                      <a:lvl3pPr>
                        <a:spcBef>
                          <a:spcPct val="20000"/>
                        </a:spcBef>
                        <a:tabLst>
                          <a:tab pos="969963" algn="dec"/>
                        </a:tabLst>
                        <a:defRPr sz="2400" b="1">
                          <a:solidFill>
                            <a:schemeClr val="tx1"/>
                          </a:solidFill>
                          <a:latin typeface="Times New Roman" panose="02020603050405020304" pitchFamily="18" charset="0"/>
                        </a:defRPr>
                      </a:lvl3pPr>
                      <a:lvl4pPr>
                        <a:spcBef>
                          <a:spcPct val="20000"/>
                        </a:spcBef>
                        <a:tabLst>
                          <a:tab pos="969963" algn="dec"/>
                        </a:tabLst>
                        <a:defRPr sz="2400" b="1">
                          <a:solidFill>
                            <a:schemeClr val="tx1"/>
                          </a:solidFill>
                          <a:latin typeface="Times New Roman" panose="02020603050405020304" pitchFamily="18" charset="0"/>
                        </a:defRPr>
                      </a:lvl4pPr>
                      <a:lvl5pPr>
                        <a:spcBef>
                          <a:spcPct val="20000"/>
                        </a:spcBef>
                        <a:tabLst>
                          <a:tab pos="969963" algn="dec"/>
                        </a:tabLst>
                        <a:defRPr sz="2400" b="1">
                          <a:solidFill>
                            <a:schemeClr val="tx1"/>
                          </a:solidFill>
                          <a:latin typeface="Times New Roman" panose="02020603050405020304" pitchFamily="18" charset="0"/>
                        </a:defRPr>
                      </a:lvl5pPr>
                      <a:lvl6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6pPr>
                      <a:lvl7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7pPr>
                      <a:lvl8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8pPr>
                      <a:lvl9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969963" algn="dec"/>
                        </a:tabLst>
                      </a:pPr>
                      <a:r>
                        <a:rPr kumimoji="0" lang="en-US" sz="2400" b="1" i="0" u="none" strike="noStrike" cap="none" normalizeH="0" baseline="0" dirty="0" smtClean="0">
                          <a:ln>
                            <a:noFill/>
                          </a:ln>
                          <a:solidFill>
                            <a:schemeClr val="tx1"/>
                          </a:solidFill>
                          <a:effectLst/>
                          <a:latin typeface="Times New Roman" panose="02020603050405020304" pitchFamily="18" charset="0"/>
                        </a:rPr>
                        <a:t>	1,160</a:t>
                      </a:r>
                    </a:p>
                  </a:txBody>
                  <a:tcPr marL="45720" marR="45720" horzOverflow="overflow">
                    <a:lnL>
                      <a:noFill/>
                    </a:lnL>
                    <a:lnR>
                      <a:noFill/>
                    </a:lnR>
                    <a:lnT>
                      <a:noFill/>
                    </a:lnT>
                    <a:lnB>
                      <a:noFill/>
                    </a:lnB>
                    <a:lnTlToBr>
                      <a:noFill/>
                    </a:lnTlToBr>
                    <a:lnBlToTr>
                      <a:noFill/>
                    </a:lnBlToTr>
                    <a:noFill/>
                  </a:tcPr>
                </a:tc>
                <a:tc>
                  <a:txBody>
                    <a:bodyPr/>
                    <a:lstStyle>
                      <a:lvl1pPr marL="227013" indent="-227013">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227013" marR="0" lvl="0" indent="-227013"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Ivory Coast (280), Ethiopia (228), Uganda (197)</a:t>
                      </a:r>
                    </a:p>
                  </a:txBody>
                  <a:tcPr marL="45720" marR="45720" horzOverflow="overflow">
                    <a:lnL>
                      <a:noFill/>
                    </a:lnL>
                    <a:lnR cap="flat">
                      <a:noFill/>
                    </a:lnR>
                    <a:lnT>
                      <a:noFill/>
                    </a:lnT>
                    <a:lnB>
                      <a:noFill/>
                    </a:lnB>
                    <a:lnTlToBr>
                      <a:noFill/>
                    </a:lnTlToBr>
                    <a:lnBlToTr>
                      <a:noFill/>
                    </a:lnBlToTr>
                    <a:noFill/>
                  </a:tcPr>
                </a:tc>
              </a:tr>
              <a:tr h="508000">
                <a:tc>
                  <a:txBody>
                    <a:bodyPr/>
                    <a:lstStyle>
                      <a:lvl1pPr marL="227013" indent="-227013">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227013" marR="0" lvl="0" indent="-227013"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North America</a:t>
                      </a:r>
                    </a:p>
                  </a:txBody>
                  <a:tcPr marL="45720" marR="45720" horzOverflow="overflow">
                    <a:lnL cap="flat">
                      <a:noFill/>
                    </a:lnL>
                    <a:lnR>
                      <a:noFill/>
                    </a:lnR>
                    <a:lnT>
                      <a:noFill/>
                    </a:lnT>
                    <a:lnB>
                      <a:noFill/>
                    </a:lnB>
                    <a:lnTlToBr>
                      <a:noFill/>
                    </a:lnTlToBr>
                    <a:lnBlToTr>
                      <a:noFill/>
                    </a:lnBlToTr>
                    <a:noFill/>
                  </a:tcPr>
                </a:tc>
                <a:tc>
                  <a:txBody>
                    <a:bodyPr/>
                    <a:lstStyle>
                      <a:lvl1pPr>
                        <a:spcBef>
                          <a:spcPct val="20000"/>
                        </a:spcBef>
                        <a:tabLst>
                          <a:tab pos="969963" algn="dec"/>
                        </a:tabLst>
                        <a:defRPr sz="2400" b="1">
                          <a:solidFill>
                            <a:schemeClr val="tx1"/>
                          </a:solidFill>
                          <a:latin typeface="Times New Roman" panose="02020603050405020304" pitchFamily="18" charset="0"/>
                        </a:defRPr>
                      </a:lvl1pPr>
                      <a:lvl2pPr>
                        <a:spcBef>
                          <a:spcPct val="20000"/>
                        </a:spcBef>
                        <a:tabLst>
                          <a:tab pos="969963" algn="dec"/>
                        </a:tabLst>
                        <a:defRPr sz="2400" b="1">
                          <a:solidFill>
                            <a:schemeClr val="tx1"/>
                          </a:solidFill>
                          <a:latin typeface="Times New Roman" panose="02020603050405020304" pitchFamily="18" charset="0"/>
                        </a:defRPr>
                      </a:lvl2pPr>
                      <a:lvl3pPr>
                        <a:spcBef>
                          <a:spcPct val="20000"/>
                        </a:spcBef>
                        <a:tabLst>
                          <a:tab pos="969963" algn="dec"/>
                        </a:tabLst>
                        <a:defRPr sz="2400" b="1">
                          <a:solidFill>
                            <a:schemeClr val="tx1"/>
                          </a:solidFill>
                          <a:latin typeface="Times New Roman" panose="02020603050405020304" pitchFamily="18" charset="0"/>
                        </a:defRPr>
                      </a:lvl3pPr>
                      <a:lvl4pPr>
                        <a:spcBef>
                          <a:spcPct val="20000"/>
                        </a:spcBef>
                        <a:tabLst>
                          <a:tab pos="969963" algn="dec"/>
                        </a:tabLst>
                        <a:defRPr sz="2400" b="1">
                          <a:solidFill>
                            <a:schemeClr val="tx1"/>
                          </a:solidFill>
                          <a:latin typeface="Times New Roman" panose="02020603050405020304" pitchFamily="18" charset="0"/>
                        </a:defRPr>
                      </a:lvl4pPr>
                      <a:lvl5pPr>
                        <a:spcBef>
                          <a:spcPct val="20000"/>
                        </a:spcBef>
                        <a:tabLst>
                          <a:tab pos="969963" algn="dec"/>
                        </a:tabLst>
                        <a:defRPr sz="2400" b="1">
                          <a:solidFill>
                            <a:schemeClr val="tx1"/>
                          </a:solidFill>
                          <a:latin typeface="Times New Roman" panose="02020603050405020304" pitchFamily="18" charset="0"/>
                        </a:defRPr>
                      </a:lvl5pPr>
                      <a:lvl6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6pPr>
                      <a:lvl7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7pPr>
                      <a:lvl8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8pPr>
                      <a:lvl9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969963" algn="dec"/>
                        </a:tabLst>
                      </a:pPr>
                      <a:r>
                        <a:rPr kumimoji="0" lang="en-US" sz="2400" b="1" i="0" u="none" strike="noStrike" cap="none" normalizeH="0" baseline="0" smtClean="0">
                          <a:ln>
                            <a:noFill/>
                          </a:ln>
                          <a:solidFill>
                            <a:schemeClr val="tx1"/>
                          </a:solidFill>
                          <a:effectLst/>
                          <a:latin typeface="Times New Roman" panose="02020603050405020304" pitchFamily="18" charset="0"/>
                        </a:rPr>
                        <a:t>	1,293</a:t>
                      </a:r>
                    </a:p>
                  </a:txBody>
                  <a:tcPr marL="45720" marR="45720" horzOverflow="overflow">
                    <a:lnL>
                      <a:noFill/>
                    </a:lnL>
                    <a:lnR>
                      <a:noFill/>
                    </a:lnR>
                    <a:lnT>
                      <a:noFill/>
                    </a:lnT>
                    <a:lnB>
                      <a:noFill/>
                    </a:lnB>
                    <a:lnTlToBr>
                      <a:noFill/>
                    </a:lnTlToBr>
                    <a:lnBlToTr>
                      <a:noFill/>
                    </a:lnBlToTr>
                    <a:noFill/>
                  </a:tcPr>
                </a:tc>
                <a:tc>
                  <a:txBody>
                    <a:bodyPr/>
                    <a:lstStyle>
                      <a:lvl1pPr marL="227013" indent="-227013">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227013" marR="0" lvl="0" indent="-227013"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Mexico (330), Guatemala (276), Honduras (206)</a:t>
                      </a:r>
                    </a:p>
                  </a:txBody>
                  <a:tcPr marL="45720" marR="45720" horzOverflow="overflow">
                    <a:lnL>
                      <a:noFill/>
                    </a:lnL>
                    <a:lnR cap="flat">
                      <a:noFill/>
                    </a:lnR>
                    <a:lnT>
                      <a:noFill/>
                    </a:lnT>
                    <a:lnB>
                      <a:noFill/>
                    </a:lnB>
                    <a:lnTlToBr>
                      <a:noFill/>
                    </a:lnTlToBr>
                    <a:lnBlToTr>
                      <a:noFill/>
                    </a:lnBlToTr>
                    <a:noFill/>
                  </a:tcPr>
                </a:tc>
              </a:tr>
              <a:tr h="915988">
                <a:tc>
                  <a:txBody>
                    <a:bodyPr/>
                    <a:lstStyle>
                      <a:lvl1pPr marL="227013" indent="-227013">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227013" marR="0" lvl="0" indent="-227013"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South America</a:t>
                      </a:r>
                    </a:p>
                  </a:txBody>
                  <a:tcPr marL="45720" marR="45720" horzOverflow="overflow">
                    <a:lnL cap="flat">
                      <a:noFill/>
                    </a:lnL>
                    <a:lnR>
                      <a:noFill/>
                    </a:lnR>
                    <a:lnT>
                      <a:noFill/>
                    </a:lnT>
                    <a:lnB>
                      <a:noFill/>
                    </a:lnB>
                    <a:lnTlToBr>
                      <a:noFill/>
                    </a:lnTlToBr>
                    <a:lnBlToTr>
                      <a:noFill/>
                    </a:lnBlToTr>
                    <a:noFill/>
                  </a:tcPr>
                </a:tc>
                <a:tc>
                  <a:txBody>
                    <a:bodyPr/>
                    <a:lstStyle>
                      <a:lvl1pPr>
                        <a:spcBef>
                          <a:spcPct val="20000"/>
                        </a:spcBef>
                        <a:tabLst>
                          <a:tab pos="969963" algn="dec"/>
                        </a:tabLst>
                        <a:defRPr sz="2400" b="1">
                          <a:solidFill>
                            <a:schemeClr val="tx1"/>
                          </a:solidFill>
                          <a:latin typeface="Times New Roman" panose="02020603050405020304" pitchFamily="18" charset="0"/>
                        </a:defRPr>
                      </a:lvl1pPr>
                      <a:lvl2pPr>
                        <a:spcBef>
                          <a:spcPct val="20000"/>
                        </a:spcBef>
                        <a:tabLst>
                          <a:tab pos="969963" algn="dec"/>
                        </a:tabLst>
                        <a:defRPr sz="2400" b="1">
                          <a:solidFill>
                            <a:schemeClr val="tx1"/>
                          </a:solidFill>
                          <a:latin typeface="Times New Roman" panose="02020603050405020304" pitchFamily="18" charset="0"/>
                        </a:defRPr>
                      </a:lvl2pPr>
                      <a:lvl3pPr>
                        <a:spcBef>
                          <a:spcPct val="20000"/>
                        </a:spcBef>
                        <a:tabLst>
                          <a:tab pos="969963" algn="dec"/>
                        </a:tabLst>
                        <a:defRPr sz="2400" b="1">
                          <a:solidFill>
                            <a:schemeClr val="tx1"/>
                          </a:solidFill>
                          <a:latin typeface="Times New Roman" panose="02020603050405020304" pitchFamily="18" charset="0"/>
                        </a:defRPr>
                      </a:lvl3pPr>
                      <a:lvl4pPr>
                        <a:spcBef>
                          <a:spcPct val="20000"/>
                        </a:spcBef>
                        <a:tabLst>
                          <a:tab pos="969963" algn="dec"/>
                        </a:tabLst>
                        <a:defRPr sz="2400" b="1">
                          <a:solidFill>
                            <a:schemeClr val="tx1"/>
                          </a:solidFill>
                          <a:latin typeface="Times New Roman" panose="02020603050405020304" pitchFamily="18" charset="0"/>
                        </a:defRPr>
                      </a:lvl4pPr>
                      <a:lvl5pPr>
                        <a:spcBef>
                          <a:spcPct val="20000"/>
                        </a:spcBef>
                        <a:tabLst>
                          <a:tab pos="969963" algn="dec"/>
                        </a:tabLst>
                        <a:defRPr sz="2400" b="1">
                          <a:solidFill>
                            <a:schemeClr val="tx1"/>
                          </a:solidFill>
                          <a:latin typeface="Times New Roman" panose="02020603050405020304" pitchFamily="18" charset="0"/>
                        </a:defRPr>
                      </a:lvl5pPr>
                      <a:lvl6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6pPr>
                      <a:lvl7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7pPr>
                      <a:lvl8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8pPr>
                      <a:lvl9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969963" algn="dec"/>
                        </a:tabLst>
                      </a:pPr>
                      <a:r>
                        <a:rPr kumimoji="0" lang="en-US" sz="2400" b="1" i="0" u="none" strike="noStrike" cap="none" normalizeH="0" baseline="0" smtClean="0">
                          <a:ln>
                            <a:noFill/>
                          </a:ln>
                          <a:solidFill>
                            <a:schemeClr val="tx1"/>
                          </a:solidFill>
                          <a:effectLst/>
                          <a:latin typeface="Times New Roman" panose="02020603050405020304" pitchFamily="18" charset="0"/>
                        </a:rPr>
                        <a:t>	2,742</a:t>
                      </a:r>
                    </a:p>
                  </a:txBody>
                  <a:tcPr marL="45720" marR="45720" horzOverflow="overflow">
                    <a:lnL>
                      <a:noFill/>
                    </a:lnL>
                    <a:lnR>
                      <a:noFill/>
                    </a:lnR>
                    <a:lnT>
                      <a:noFill/>
                    </a:lnT>
                    <a:lnB>
                      <a:noFill/>
                    </a:lnB>
                    <a:lnTlToBr>
                      <a:noFill/>
                    </a:lnTlToBr>
                    <a:lnBlToTr>
                      <a:noFill/>
                    </a:lnBlToTr>
                    <a:noFill/>
                  </a:tcPr>
                </a:tc>
                <a:tc>
                  <a:txBody>
                    <a:bodyPr/>
                    <a:lstStyle>
                      <a:lvl1pPr marL="227013" indent="-227013">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227013" marR="0" lvl="0" indent="-227013"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Brazil (1780), Colombia (560),</a:t>
                      </a:r>
                      <a:br>
                        <a:rPr kumimoji="0" lang="en-US" sz="2400" b="1" i="0" u="none" strike="noStrike" cap="none" normalizeH="0" baseline="0" smtClean="0">
                          <a:ln>
                            <a:noFill/>
                          </a:ln>
                          <a:solidFill>
                            <a:schemeClr val="tx1"/>
                          </a:solidFill>
                          <a:effectLst/>
                          <a:latin typeface="Times New Roman" panose="02020603050405020304" pitchFamily="18" charset="0"/>
                        </a:rPr>
                      </a:br>
                      <a:r>
                        <a:rPr kumimoji="0" lang="en-US" sz="2400" b="1" i="0" u="none" strike="noStrike" cap="none" normalizeH="0" baseline="0" smtClean="0">
                          <a:ln>
                            <a:noFill/>
                          </a:ln>
                          <a:solidFill>
                            <a:schemeClr val="tx1"/>
                          </a:solidFill>
                          <a:effectLst/>
                          <a:latin typeface="Times New Roman" panose="02020603050405020304" pitchFamily="18" charset="0"/>
                        </a:rPr>
                        <a:t>Peru (158)</a:t>
                      </a:r>
                    </a:p>
                  </a:txBody>
                  <a:tcPr marL="45720" marR="45720" horzOverflow="overflow">
                    <a:lnL>
                      <a:noFill/>
                    </a:lnL>
                    <a:lnR cap="flat">
                      <a:noFill/>
                    </a:lnR>
                    <a:lnT>
                      <a:noFill/>
                    </a:lnT>
                    <a:lnB>
                      <a:noFill/>
                    </a:lnB>
                    <a:lnTlToBr>
                      <a:noFill/>
                    </a:lnTlToBr>
                    <a:lnBlToTr>
                      <a:noFill/>
                    </a:lnBlToTr>
                    <a:noFill/>
                  </a:tcPr>
                </a:tc>
              </a:tr>
              <a:tr h="508000">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Asia</a:t>
                      </a:r>
                    </a:p>
                  </a:txBody>
                  <a:tcPr marL="45720" marR="45720" horzOverflow="overflow">
                    <a:lnL cap="flat">
                      <a:noFill/>
                    </a:lnL>
                    <a:lnR>
                      <a:noFill/>
                    </a:lnR>
                    <a:lnT>
                      <a:noFill/>
                    </a:lnT>
                    <a:lnB>
                      <a:noFill/>
                    </a:lnB>
                    <a:lnTlToBr>
                      <a:noFill/>
                    </a:lnTlToBr>
                    <a:lnBlToTr>
                      <a:noFill/>
                    </a:lnBlToTr>
                    <a:noFill/>
                  </a:tcPr>
                </a:tc>
                <a:tc>
                  <a:txBody>
                    <a:bodyPr/>
                    <a:lstStyle>
                      <a:lvl1pPr>
                        <a:spcBef>
                          <a:spcPct val="20000"/>
                        </a:spcBef>
                        <a:tabLst>
                          <a:tab pos="969963" algn="dec"/>
                        </a:tabLst>
                        <a:defRPr sz="2400" b="1">
                          <a:solidFill>
                            <a:schemeClr val="tx1"/>
                          </a:solidFill>
                          <a:latin typeface="Times New Roman" panose="02020603050405020304" pitchFamily="18" charset="0"/>
                        </a:defRPr>
                      </a:lvl1pPr>
                      <a:lvl2pPr>
                        <a:spcBef>
                          <a:spcPct val="20000"/>
                        </a:spcBef>
                        <a:tabLst>
                          <a:tab pos="969963" algn="dec"/>
                        </a:tabLst>
                        <a:defRPr sz="2400" b="1">
                          <a:solidFill>
                            <a:schemeClr val="tx1"/>
                          </a:solidFill>
                          <a:latin typeface="Times New Roman" panose="02020603050405020304" pitchFamily="18" charset="0"/>
                        </a:defRPr>
                      </a:lvl2pPr>
                      <a:lvl3pPr>
                        <a:spcBef>
                          <a:spcPct val="20000"/>
                        </a:spcBef>
                        <a:tabLst>
                          <a:tab pos="969963" algn="dec"/>
                        </a:tabLst>
                        <a:defRPr sz="2400" b="1">
                          <a:solidFill>
                            <a:schemeClr val="tx1"/>
                          </a:solidFill>
                          <a:latin typeface="Times New Roman" panose="02020603050405020304" pitchFamily="18" charset="0"/>
                        </a:defRPr>
                      </a:lvl3pPr>
                      <a:lvl4pPr>
                        <a:spcBef>
                          <a:spcPct val="20000"/>
                        </a:spcBef>
                        <a:tabLst>
                          <a:tab pos="969963" algn="dec"/>
                        </a:tabLst>
                        <a:defRPr sz="2400" b="1">
                          <a:solidFill>
                            <a:schemeClr val="tx1"/>
                          </a:solidFill>
                          <a:latin typeface="Times New Roman" panose="02020603050405020304" pitchFamily="18" charset="0"/>
                        </a:defRPr>
                      </a:lvl4pPr>
                      <a:lvl5pPr>
                        <a:spcBef>
                          <a:spcPct val="20000"/>
                        </a:spcBef>
                        <a:tabLst>
                          <a:tab pos="969963" algn="dec"/>
                        </a:tabLst>
                        <a:defRPr sz="2400" b="1">
                          <a:solidFill>
                            <a:schemeClr val="tx1"/>
                          </a:solidFill>
                          <a:latin typeface="Times New Roman" panose="02020603050405020304" pitchFamily="18" charset="0"/>
                        </a:defRPr>
                      </a:lvl5pPr>
                      <a:lvl6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6pPr>
                      <a:lvl7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7pPr>
                      <a:lvl8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8pPr>
                      <a:lvl9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969963" algn="dec"/>
                        </a:tabLst>
                      </a:pPr>
                      <a:r>
                        <a:rPr kumimoji="0" lang="en-US" sz="2400" b="1" i="0" u="none" strike="noStrike" cap="none" normalizeH="0" baseline="0" smtClean="0">
                          <a:ln>
                            <a:noFill/>
                          </a:ln>
                          <a:solidFill>
                            <a:schemeClr val="tx1"/>
                          </a:solidFill>
                          <a:effectLst/>
                          <a:latin typeface="Times New Roman" panose="02020603050405020304" pitchFamily="18" charset="0"/>
                        </a:rPr>
                        <a:t>	1,765</a:t>
                      </a:r>
                    </a:p>
                  </a:txBody>
                  <a:tcPr marL="45720" marR="45720" horzOverflow="overflow">
                    <a:lnL>
                      <a:noFill/>
                    </a:lnL>
                    <a:lnR>
                      <a:noFill/>
                    </a:lnR>
                    <a:lnT>
                      <a:noFill/>
                    </a:lnT>
                    <a:lnB>
                      <a:noFill/>
                    </a:lnB>
                    <a:lnTlToBr>
                      <a:noFill/>
                    </a:lnTlToBr>
                    <a:lnBlToTr>
                      <a:noFill/>
                    </a:lnBlToTr>
                    <a:noFill/>
                  </a:tcPr>
                </a:tc>
                <a:tc>
                  <a:txBody>
                    <a:bodyPr/>
                    <a:lstStyle>
                      <a:lvl1pPr marL="227013" indent="-227013">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227013" marR="0" lvl="0" indent="-227013"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Viet Nam (800), Indonesia (377), India (301)</a:t>
                      </a:r>
                    </a:p>
                  </a:txBody>
                  <a:tcPr marL="45720" marR="45720" horzOverflow="overflow">
                    <a:lnL>
                      <a:noFill/>
                    </a:lnL>
                    <a:lnR cap="flat">
                      <a:noFill/>
                    </a:lnR>
                    <a:lnT>
                      <a:noFill/>
                    </a:lnT>
                    <a:lnB>
                      <a:noFill/>
                    </a:lnB>
                    <a:lnTlToBr>
                      <a:noFill/>
                    </a:lnTlToBr>
                    <a:lnBlToTr>
                      <a:noFill/>
                    </a:lnBlToTr>
                    <a:noFill/>
                  </a:tcPr>
                </a:tc>
              </a:tr>
              <a:tr h="508000">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anose="02020603050405020304" pitchFamily="18" charset="0"/>
                        </a:rPr>
                        <a:t>Oceania</a:t>
                      </a:r>
                    </a:p>
                  </a:txBody>
                  <a:tcPr marL="45720" marR="45720" horzOverflow="overflow">
                    <a:lnL cap="flat">
                      <a:noFill/>
                    </a:lnL>
                    <a:lnR>
                      <a:noFill/>
                    </a:lnR>
                    <a:lnT>
                      <a:noFill/>
                    </a:lnT>
                    <a:lnB cap="flat">
                      <a:noFill/>
                    </a:lnB>
                    <a:lnTlToBr>
                      <a:noFill/>
                    </a:lnTlToBr>
                    <a:lnBlToTr>
                      <a:noFill/>
                    </a:lnBlToTr>
                    <a:noFill/>
                  </a:tcPr>
                </a:tc>
                <a:tc>
                  <a:txBody>
                    <a:bodyPr/>
                    <a:lstStyle>
                      <a:lvl1pPr>
                        <a:spcBef>
                          <a:spcPct val="20000"/>
                        </a:spcBef>
                        <a:tabLst>
                          <a:tab pos="969963" algn="dec"/>
                        </a:tabLst>
                        <a:defRPr sz="2400" b="1">
                          <a:solidFill>
                            <a:schemeClr val="tx1"/>
                          </a:solidFill>
                          <a:latin typeface="Times New Roman" panose="02020603050405020304" pitchFamily="18" charset="0"/>
                        </a:defRPr>
                      </a:lvl1pPr>
                      <a:lvl2pPr>
                        <a:spcBef>
                          <a:spcPct val="20000"/>
                        </a:spcBef>
                        <a:tabLst>
                          <a:tab pos="969963" algn="dec"/>
                        </a:tabLst>
                        <a:defRPr sz="2400" b="1">
                          <a:solidFill>
                            <a:schemeClr val="tx1"/>
                          </a:solidFill>
                          <a:latin typeface="Times New Roman" panose="02020603050405020304" pitchFamily="18" charset="0"/>
                        </a:defRPr>
                      </a:lvl2pPr>
                      <a:lvl3pPr>
                        <a:spcBef>
                          <a:spcPct val="20000"/>
                        </a:spcBef>
                        <a:tabLst>
                          <a:tab pos="969963" algn="dec"/>
                        </a:tabLst>
                        <a:defRPr sz="2400" b="1">
                          <a:solidFill>
                            <a:schemeClr val="tx1"/>
                          </a:solidFill>
                          <a:latin typeface="Times New Roman" panose="02020603050405020304" pitchFamily="18" charset="0"/>
                        </a:defRPr>
                      </a:lvl3pPr>
                      <a:lvl4pPr>
                        <a:spcBef>
                          <a:spcPct val="20000"/>
                        </a:spcBef>
                        <a:tabLst>
                          <a:tab pos="969963" algn="dec"/>
                        </a:tabLst>
                        <a:defRPr sz="2400" b="1">
                          <a:solidFill>
                            <a:schemeClr val="tx1"/>
                          </a:solidFill>
                          <a:latin typeface="Times New Roman" panose="02020603050405020304" pitchFamily="18" charset="0"/>
                        </a:defRPr>
                      </a:lvl4pPr>
                      <a:lvl5pPr>
                        <a:spcBef>
                          <a:spcPct val="20000"/>
                        </a:spcBef>
                        <a:tabLst>
                          <a:tab pos="969963" algn="dec"/>
                        </a:tabLst>
                        <a:defRPr sz="2400" b="1">
                          <a:solidFill>
                            <a:schemeClr val="tx1"/>
                          </a:solidFill>
                          <a:latin typeface="Times New Roman" panose="02020603050405020304" pitchFamily="18" charset="0"/>
                        </a:defRPr>
                      </a:lvl5pPr>
                      <a:lvl6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6pPr>
                      <a:lvl7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7pPr>
                      <a:lvl8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8pPr>
                      <a:lvl9pPr eaLnBrk="0" fontAlgn="base" hangingPunct="0">
                        <a:spcBef>
                          <a:spcPct val="20000"/>
                        </a:spcBef>
                        <a:spcAft>
                          <a:spcPct val="0"/>
                        </a:spcAft>
                        <a:tabLst>
                          <a:tab pos="969963" algn="dec"/>
                        </a:tabLs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969963" algn="dec"/>
                        </a:tabLst>
                      </a:pPr>
                      <a:r>
                        <a:rPr kumimoji="0" lang="en-US" sz="2400" b="1" i="0" u="none" strike="noStrike" cap="none" normalizeH="0" baseline="0" smtClean="0">
                          <a:ln>
                            <a:noFill/>
                          </a:ln>
                          <a:solidFill>
                            <a:schemeClr val="tx1"/>
                          </a:solidFill>
                          <a:effectLst/>
                          <a:latin typeface="Times New Roman" panose="02020603050405020304" pitchFamily="18" charset="0"/>
                        </a:rPr>
                        <a:t>	84</a:t>
                      </a:r>
                    </a:p>
                  </a:txBody>
                  <a:tcPr marL="45720" marR="45720" horzOverflow="overflow">
                    <a:lnL>
                      <a:noFill/>
                    </a:lnL>
                    <a:lnR>
                      <a:noFill/>
                    </a:lnR>
                    <a:lnT>
                      <a:noFill/>
                    </a:lnT>
                    <a:lnB cap="flat">
                      <a:noFill/>
                    </a:lnB>
                    <a:lnTlToBr>
                      <a:noFill/>
                    </a:lnTlToBr>
                    <a:lnBlToTr>
                      <a:noFill/>
                    </a:lnBlToTr>
                    <a:noFill/>
                  </a:tcPr>
                </a:tc>
                <a:tc>
                  <a:txBody>
                    <a:bodyPr/>
                    <a:lstStyle>
                      <a:lvl1pPr>
                        <a:spcBef>
                          <a:spcPct val="20000"/>
                        </a:spcBef>
                        <a:defRPr sz="2400" b="1">
                          <a:solidFill>
                            <a:schemeClr val="tx1"/>
                          </a:solidFill>
                          <a:latin typeface="Times New Roman" panose="02020603050405020304" pitchFamily="18" charset="0"/>
                        </a:defRPr>
                      </a:lvl1pPr>
                      <a:lvl2pPr>
                        <a:spcBef>
                          <a:spcPct val="20000"/>
                        </a:spcBef>
                        <a:defRPr sz="2400" b="1">
                          <a:solidFill>
                            <a:schemeClr val="tx1"/>
                          </a:solidFill>
                          <a:latin typeface="Times New Roman" panose="02020603050405020304" pitchFamily="18" charset="0"/>
                        </a:defRPr>
                      </a:lvl2pPr>
                      <a:lvl3pPr>
                        <a:spcBef>
                          <a:spcPct val="20000"/>
                        </a:spcBef>
                        <a:defRPr sz="2400" b="1">
                          <a:solidFill>
                            <a:schemeClr val="tx1"/>
                          </a:solidFill>
                          <a:latin typeface="Times New Roman" panose="02020603050405020304" pitchFamily="18" charset="0"/>
                        </a:defRPr>
                      </a:lvl3pPr>
                      <a:lvl4pPr>
                        <a:spcBef>
                          <a:spcPct val="20000"/>
                        </a:spcBef>
                        <a:defRPr sz="2400" b="1">
                          <a:solidFill>
                            <a:schemeClr val="tx1"/>
                          </a:solidFill>
                          <a:latin typeface="Times New Roman" panose="02020603050405020304" pitchFamily="18" charset="0"/>
                        </a:defRPr>
                      </a:lvl4pPr>
                      <a:lvl5pPr>
                        <a:spcBef>
                          <a:spcPct val="20000"/>
                        </a:spcBef>
                        <a:defRPr sz="2400" b="1">
                          <a:solidFill>
                            <a:schemeClr val="tx1"/>
                          </a:solidFill>
                          <a:latin typeface="Times New Roman" panose="02020603050405020304" pitchFamily="18" charset="0"/>
                        </a:defRPr>
                      </a:lvl5pPr>
                      <a:lvl6pPr eaLnBrk="0" fontAlgn="base" hangingPunct="0">
                        <a:spcBef>
                          <a:spcPct val="20000"/>
                        </a:spcBef>
                        <a:spcAft>
                          <a:spcPct val="0"/>
                        </a:spcAft>
                        <a:defRPr sz="2400" b="1">
                          <a:solidFill>
                            <a:schemeClr val="tx1"/>
                          </a:solidFill>
                          <a:latin typeface="Times New Roman" panose="02020603050405020304" pitchFamily="18" charset="0"/>
                        </a:defRPr>
                      </a:lvl6pPr>
                      <a:lvl7pPr eaLnBrk="0" fontAlgn="base" hangingPunct="0">
                        <a:spcBef>
                          <a:spcPct val="20000"/>
                        </a:spcBef>
                        <a:spcAft>
                          <a:spcPct val="0"/>
                        </a:spcAft>
                        <a:defRPr sz="2400" b="1">
                          <a:solidFill>
                            <a:schemeClr val="tx1"/>
                          </a:solidFill>
                          <a:latin typeface="Times New Roman" panose="02020603050405020304" pitchFamily="18" charset="0"/>
                        </a:defRPr>
                      </a:lvl7pPr>
                      <a:lvl8pPr eaLnBrk="0" fontAlgn="base" hangingPunct="0">
                        <a:spcBef>
                          <a:spcPct val="20000"/>
                        </a:spcBef>
                        <a:spcAft>
                          <a:spcPct val="0"/>
                        </a:spcAft>
                        <a:defRPr sz="2400" b="1">
                          <a:solidFill>
                            <a:schemeClr val="tx1"/>
                          </a:solidFill>
                          <a:latin typeface="Times New Roman" panose="02020603050405020304" pitchFamily="18" charset="0"/>
                        </a:defRPr>
                      </a:lvl8pPr>
                      <a:lvl9pPr eaLnBrk="0" fontAlgn="base" hangingPunct="0">
                        <a:spcBef>
                          <a:spcPct val="2000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anose="02020603050405020304" pitchFamily="18" charset="0"/>
                        </a:rPr>
                        <a:t>Papua New Guinea (84)</a:t>
                      </a:r>
                    </a:p>
                  </a:txBody>
                  <a:tcPr marL="45720" marR="45720" horzOverflow="overflow">
                    <a:lnL>
                      <a:noFill/>
                    </a:lnL>
                    <a:lnR cap="flat">
                      <a:noFill/>
                    </a:lnR>
                    <a:lnT>
                      <a:noFill/>
                    </a:lnT>
                    <a:lnB cap="flat">
                      <a:noFill/>
                    </a:lnB>
                    <a:lnTlToBr>
                      <a:noFill/>
                    </a:lnTlToBr>
                    <a:lnBlToTr>
                      <a:noFill/>
                    </a:lnBlToTr>
                    <a:noFill/>
                  </a:tcPr>
                </a:tc>
              </a:tr>
            </a:tbl>
          </a:graphicData>
        </a:graphic>
      </p:graphicFrame>
      <p:sp>
        <p:nvSpPr>
          <p:cNvPr id="198814" name="Rectangle 158"/>
          <p:cNvSpPr>
            <a:spLocks noGrp="1" noChangeArrowheads="1"/>
          </p:cNvSpPr>
          <p:nvPr>
            <p:ph type="title" idx="4294967295"/>
            <p:custDataLst>
              <p:tags r:id="rId3"/>
            </p:custDataLst>
          </p:nvPr>
        </p:nvSpPr>
        <p:spPr>
          <a:xfrm>
            <a:off x="685800" y="0"/>
            <a:ext cx="7772400" cy="1143000"/>
          </a:xfrm>
        </p:spPr>
        <p:txBody>
          <a:bodyPr/>
          <a:lstStyle/>
          <a:p>
            <a:r>
              <a:rPr lang="en-US"/>
              <a:t>2001 World Production</a:t>
            </a:r>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7" name="Picture 3" descr="0427"/>
          <p:cNvPicPr>
            <a:picLocks noChangeAspect="1" noChangeArrowheads="1"/>
          </p:cNvPicPr>
          <p:nvPr/>
        </p:nvPicPr>
        <p:blipFill>
          <a:blip r:embed="rId3">
            <a:extLst>
              <a:ext uri="{28A0092B-C50C-407E-A947-70E740481C1C}">
                <a14:useLocalDpi xmlns:a14="http://schemas.microsoft.com/office/drawing/2010/main" val="0"/>
              </a:ext>
            </a:extLst>
          </a:blip>
          <a:srcRect t="10320"/>
          <a:stretch>
            <a:fillRect/>
          </a:stretch>
        </p:blipFill>
        <p:spPr bwMode="auto">
          <a:xfrm>
            <a:off x="1524000" y="0"/>
            <a:ext cx="6629400" cy="5845175"/>
          </a:xfrm>
          <a:prstGeom prst="rect">
            <a:avLst/>
          </a:prstGeom>
          <a:noFill/>
          <a:extLst>
            <a:ext uri="{909E8E84-426E-40DD-AFC4-6F175D3DCCD1}">
              <a14:hiddenFill xmlns:a14="http://schemas.microsoft.com/office/drawing/2010/main">
                <a:solidFill>
                  <a:srgbClr val="FFFFFF"/>
                </a:solidFill>
              </a14:hiddenFill>
            </a:ext>
          </a:extLst>
        </p:spPr>
      </p:pic>
      <p:sp>
        <p:nvSpPr>
          <p:cNvPr id="226308" name="Rectangle 4"/>
          <p:cNvSpPr>
            <a:spLocks noGrp="1" noChangeArrowheads="1"/>
          </p:cNvSpPr>
          <p:nvPr>
            <p:ph type="title" idx="4294967295"/>
          </p:nvPr>
        </p:nvSpPr>
        <p:spPr>
          <a:xfrm>
            <a:off x="685800" y="5721350"/>
            <a:ext cx="7772400" cy="1143000"/>
          </a:xfrm>
        </p:spPr>
        <p:txBody>
          <a:bodyPr/>
          <a:lstStyle/>
          <a:p>
            <a:r>
              <a:rPr lang="en-US" sz="2800"/>
              <a:t>Tea estate, Ceylon, 1968</a:t>
            </a:r>
          </a:p>
        </p:txBody>
      </p:sp>
    </p:spTree>
    <p:custDataLst>
      <p:tags r:id="rId1"/>
    </p:custDataLst>
    <p:extLst>
      <p:ext uri="{BB962C8B-B14F-4D97-AF65-F5344CB8AC3E}">
        <p14:creationId xmlns:p14="http://schemas.microsoft.com/office/powerpoint/2010/main" val="242421446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descr="10"/>
          <p:cNvPicPr>
            <a:picLocks noChangeAspect="1" noChangeArrowheads="1"/>
          </p:cNvPicPr>
          <p:nvPr/>
        </p:nvPicPr>
        <p:blipFill>
          <a:blip r:embed="rId3">
            <a:extLst>
              <a:ext uri="{28A0092B-C50C-407E-A947-70E740481C1C}">
                <a14:useLocalDpi xmlns:a14="http://schemas.microsoft.com/office/drawing/2010/main" val="0"/>
              </a:ext>
            </a:extLst>
          </a:blip>
          <a:srcRect t="2507"/>
          <a:stretch>
            <a:fillRect/>
          </a:stretch>
        </p:blipFill>
        <p:spPr bwMode="auto">
          <a:xfrm>
            <a:off x="1447800" y="0"/>
            <a:ext cx="6248400" cy="5927725"/>
          </a:xfrm>
          <a:prstGeom prst="rect">
            <a:avLst/>
          </a:prstGeom>
          <a:noFill/>
          <a:extLst>
            <a:ext uri="{909E8E84-426E-40DD-AFC4-6F175D3DCCD1}">
              <a14:hiddenFill xmlns:a14="http://schemas.microsoft.com/office/drawing/2010/main">
                <a:solidFill>
                  <a:srgbClr val="FFFFFF"/>
                </a:solidFill>
              </a14:hiddenFill>
            </a:ext>
          </a:extLst>
        </p:spPr>
      </p:pic>
      <p:sp>
        <p:nvSpPr>
          <p:cNvPr id="239620" name="Rectangle 4"/>
          <p:cNvSpPr>
            <a:spLocks noGrp="1" noChangeArrowheads="1"/>
          </p:cNvSpPr>
          <p:nvPr>
            <p:ph type="title" idx="4294967295"/>
          </p:nvPr>
        </p:nvSpPr>
        <p:spPr>
          <a:xfrm>
            <a:off x="685800" y="5721350"/>
            <a:ext cx="7772400" cy="1143000"/>
          </a:xfrm>
        </p:spPr>
        <p:txBody>
          <a:bodyPr/>
          <a:lstStyle/>
          <a:p>
            <a:r>
              <a:rPr lang="en-US" sz="2800"/>
              <a:t>Propagation of tea, Ceylon</a:t>
            </a:r>
          </a:p>
        </p:txBody>
      </p:sp>
    </p:spTree>
    <p:custDataLst>
      <p:tags r:id="rId1"/>
    </p:custDataLst>
    <p:extLst>
      <p:ext uri="{BB962C8B-B14F-4D97-AF65-F5344CB8AC3E}">
        <p14:creationId xmlns:p14="http://schemas.microsoft.com/office/powerpoint/2010/main" val="2922925226"/>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7" name="Picture 3" descr="0426"/>
          <p:cNvPicPr>
            <a:picLocks noChangeAspect="1" noChangeArrowheads="1"/>
          </p:cNvPicPr>
          <p:nvPr/>
        </p:nvPicPr>
        <p:blipFill>
          <a:blip r:embed="rId3">
            <a:extLst>
              <a:ext uri="{28A0092B-C50C-407E-A947-70E740481C1C}">
                <a14:useLocalDpi xmlns:a14="http://schemas.microsoft.com/office/drawing/2010/main" val="0"/>
              </a:ext>
            </a:extLst>
          </a:blip>
          <a:srcRect b="2834"/>
          <a:stretch>
            <a:fillRect/>
          </a:stretch>
        </p:blipFill>
        <p:spPr bwMode="auto">
          <a:xfrm>
            <a:off x="0" y="0"/>
            <a:ext cx="9144000" cy="5861050"/>
          </a:xfrm>
          <a:prstGeom prst="rect">
            <a:avLst/>
          </a:prstGeom>
          <a:noFill/>
          <a:extLst>
            <a:ext uri="{909E8E84-426E-40DD-AFC4-6F175D3DCCD1}">
              <a14:hiddenFill xmlns:a14="http://schemas.microsoft.com/office/drawing/2010/main">
                <a:solidFill>
                  <a:srgbClr val="FFFFFF"/>
                </a:solidFill>
              </a14:hiddenFill>
            </a:ext>
          </a:extLst>
        </p:spPr>
      </p:pic>
      <p:sp>
        <p:nvSpPr>
          <p:cNvPr id="221188" name="Rectangle 4"/>
          <p:cNvSpPr>
            <a:spLocks noGrp="1" noChangeArrowheads="1"/>
          </p:cNvSpPr>
          <p:nvPr>
            <p:ph type="title" idx="4294967295"/>
          </p:nvPr>
        </p:nvSpPr>
        <p:spPr>
          <a:xfrm>
            <a:off x="685800" y="5721350"/>
            <a:ext cx="7772400" cy="1143000"/>
          </a:xfrm>
        </p:spPr>
        <p:txBody>
          <a:bodyPr/>
          <a:lstStyle/>
          <a:p>
            <a:r>
              <a:rPr lang="en-US" sz="2800"/>
              <a:t>Tea on the road to Bandung, Java, Indonesia</a:t>
            </a:r>
          </a:p>
        </p:txBody>
      </p:sp>
    </p:spTree>
    <p:custDataLst>
      <p:tags r:id="rId1"/>
    </p:custDataLst>
    <p:extLst>
      <p:ext uri="{BB962C8B-B14F-4D97-AF65-F5344CB8AC3E}">
        <p14:creationId xmlns:p14="http://schemas.microsoft.com/office/powerpoint/2010/main" val="3727986615"/>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686800" cy="5837238"/>
          </a:xfrm>
          <a:prstGeom prst="rect">
            <a:avLst/>
          </a:prstGeom>
          <a:noFill/>
          <a:extLst>
            <a:ext uri="{909E8E84-426E-40DD-AFC4-6F175D3DCCD1}">
              <a14:hiddenFill xmlns:a14="http://schemas.microsoft.com/office/drawing/2010/main">
                <a:solidFill>
                  <a:srgbClr val="FFFFFF"/>
                </a:solidFill>
              </a14:hiddenFill>
            </a:ext>
          </a:extLst>
        </p:spPr>
      </p:pic>
      <p:sp>
        <p:nvSpPr>
          <p:cNvPr id="230404" name="Rectangle 4"/>
          <p:cNvSpPr>
            <a:spLocks noGrp="1" noChangeArrowheads="1"/>
          </p:cNvSpPr>
          <p:nvPr>
            <p:ph type="title" idx="4294967295"/>
          </p:nvPr>
        </p:nvSpPr>
        <p:spPr>
          <a:xfrm>
            <a:off x="685800" y="5721350"/>
            <a:ext cx="7772400" cy="1143000"/>
          </a:xfrm>
        </p:spPr>
        <p:txBody>
          <a:bodyPr/>
          <a:lstStyle/>
          <a:p>
            <a:r>
              <a:rPr lang="en-US" sz="2800"/>
              <a:t>Asian tea propagated from seed</a:t>
            </a:r>
          </a:p>
        </p:txBody>
      </p:sp>
    </p:spTree>
    <p:custDataLst>
      <p:tags r:id="rId1"/>
    </p:custDataLst>
    <p:extLst>
      <p:ext uri="{BB962C8B-B14F-4D97-AF65-F5344CB8AC3E}">
        <p14:creationId xmlns:p14="http://schemas.microsoft.com/office/powerpoint/2010/main" val="138393257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04803" name="Text Box 3"/>
          <p:cNvSpPr txBox="1">
            <a:spLocks noChangeArrowheads="1"/>
          </p:cNvSpPr>
          <p:nvPr/>
        </p:nvSpPr>
        <p:spPr bwMode="auto">
          <a:xfrm>
            <a:off x="304800" y="939800"/>
            <a:ext cx="86868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defTabSz="339725">
              <a:defRPr sz="2400">
                <a:solidFill>
                  <a:schemeClr val="tx1"/>
                </a:solidFill>
                <a:latin typeface="Times New Roman" panose="02020603050405020304" pitchFamily="18" charset="0"/>
              </a:defRPr>
            </a:lvl1pPr>
            <a:lvl2pPr marL="45878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r>
              <a:rPr lang="en-US" sz="2800" b="1"/>
              <a:t>A balance between quality (very young shoots) and yield is required.</a:t>
            </a:r>
          </a:p>
          <a:p>
            <a:pPr>
              <a:spcBef>
                <a:spcPct val="30000"/>
              </a:spcBef>
            </a:pPr>
            <a:r>
              <a:rPr lang="en-US" sz="2800" b="1"/>
              <a:t>Usually a terminal bud and two to three leaves are harvested by “plucking.”</a:t>
            </a:r>
          </a:p>
          <a:p>
            <a:pPr>
              <a:spcBef>
                <a:spcPct val="30000"/>
              </a:spcBef>
            </a:pPr>
            <a:r>
              <a:rPr lang="en-US" sz="2800" b="1"/>
              <a:t>Finer plucking give greater number of new shoots.</a:t>
            </a:r>
          </a:p>
          <a:p>
            <a:pPr>
              <a:spcBef>
                <a:spcPct val="30000"/>
              </a:spcBef>
            </a:pPr>
            <a:r>
              <a:rPr lang="en-US" sz="2800" b="1"/>
              <a:t>Coarse plucking gives higher yields at first and then adversely affect yields.</a:t>
            </a:r>
          </a:p>
          <a:p>
            <a:pPr>
              <a:spcBef>
                <a:spcPct val="30000"/>
              </a:spcBef>
            </a:pPr>
            <a:r>
              <a:rPr lang="en-US" sz="2800" b="1"/>
              <a:t>Quality increases with the frequency of harvest.</a:t>
            </a:r>
          </a:p>
          <a:p>
            <a:pPr>
              <a:spcBef>
                <a:spcPct val="30000"/>
              </a:spcBef>
            </a:pPr>
            <a:r>
              <a:rPr lang="en-US" sz="2800" b="1"/>
              <a:t>A typical cycle is harvest after 7 to 10 days.</a:t>
            </a:r>
          </a:p>
          <a:p>
            <a:pPr>
              <a:spcBef>
                <a:spcPct val="30000"/>
              </a:spcBef>
            </a:pPr>
            <a:r>
              <a:rPr lang="en-US" sz="2800" b="1"/>
              <a:t>Care must be taken not to bruise the leaves.</a:t>
            </a:r>
          </a:p>
          <a:p>
            <a:pPr>
              <a:spcBef>
                <a:spcPct val="30000"/>
              </a:spcBef>
            </a:pPr>
            <a:r>
              <a:rPr lang="en-US" sz="2800" b="1"/>
              <a:t>Mechanical harvesting carried out in Japan and Russia.</a:t>
            </a:r>
          </a:p>
        </p:txBody>
      </p:sp>
      <p:sp>
        <p:nvSpPr>
          <p:cNvPr id="204804" name="Rectangle 4"/>
          <p:cNvSpPr>
            <a:spLocks noGrp="1" noChangeArrowheads="1"/>
          </p:cNvSpPr>
          <p:nvPr>
            <p:ph type="title" idx="4294967295"/>
          </p:nvPr>
        </p:nvSpPr>
        <p:spPr>
          <a:xfrm>
            <a:off x="685800" y="0"/>
            <a:ext cx="7772400" cy="1143000"/>
          </a:xfrm>
        </p:spPr>
        <p:txBody>
          <a:bodyPr/>
          <a:lstStyle/>
          <a:p>
            <a:r>
              <a:rPr lang="en-US">
                <a:solidFill>
                  <a:srgbClr val="FFFFFF"/>
                </a:solidFill>
              </a:rPr>
              <a:t>Harvest</a:t>
            </a:r>
          </a:p>
        </p:txBody>
      </p:sp>
    </p:spTree>
    <p:custDataLst>
      <p:tags r:id="rId1"/>
    </p:custDataLst>
    <p:extLst>
      <p:ext uri="{BB962C8B-B14F-4D97-AF65-F5344CB8AC3E}">
        <p14:creationId xmlns:p14="http://schemas.microsoft.com/office/powerpoint/2010/main" val="29557641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5" name="Picture 3" descr="04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0"/>
            <a:ext cx="6248400" cy="6049963"/>
          </a:xfrm>
          <a:prstGeom prst="rect">
            <a:avLst/>
          </a:prstGeom>
          <a:noFill/>
          <a:extLst>
            <a:ext uri="{909E8E84-426E-40DD-AFC4-6F175D3DCCD1}">
              <a14:hiddenFill xmlns:a14="http://schemas.microsoft.com/office/drawing/2010/main">
                <a:solidFill>
                  <a:srgbClr val="FFFFFF"/>
                </a:solidFill>
              </a14:hiddenFill>
            </a:ext>
          </a:extLst>
        </p:spPr>
      </p:pic>
      <p:sp>
        <p:nvSpPr>
          <p:cNvPr id="228356" name="Rectangle 4"/>
          <p:cNvSpPr>
            <a:spLocks noGrp="1" noChangeArrowheads="1"/>
          </p:cNvSpPr>
          <p:nvPr>
            <p:ph type="title" idx="4294967295"/>
          </p:nvPr>
        </p:nvSpPr>
        <p:spPr>
          <a:xfrm>
            <a:off x="685800" y="5867400"/>
            <a:ext cx="7772400" cy="996950"/>
          </a:xfrm>
        </p:spPr>
        <p:txBody>
          <a:bodyPr/>
          <a:lstStyle/>
          <a:p>
            <a:r>
              <a:rPr lang="en-US" sz="2800"/>
              <a:t>Tea plucker, Ceylon, 1968</a:t>
            </a:r>
          </a:p>
        </p:txBody>
      </p:sp>
    </p:spTree>
    <p:custDataLst>
      <p:tags r:id="rId1"/>
    </p:custDataLst>
    <p:extLst>
      <p:ext uri="{BB962C8B-B14F-4D97-AF65-F5344CB8AC3E}">
        <p14:creationId xmlns:p14="http://schemas.microsoft.com/office/powerpoint/2010/main" val="2509152804"/>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5" name="Picture 3" descr="0430"/>
          <p:cNvPicPr>
            <a:picLocks noChangeAspect="1" noChangeArrowheads="1"/>
          </p:cNvPicPr>
          <p:nvPr/>
        </p:nvPicPr>
        <p:blipFill>
          <a:blip r:embed="rId3">
            <a:extLst>
              <a:ext uri="{28A0092B-C50C-407E-A947-70E740481C1C}">
                <a14:useLocalDpi xmlns:a14="http://schemas.microsoft.com/office/drawing/2010/main" val="0"/>
              </a:ext>
            </a:extLst>
          </a:blip>
          <a:srcRect l="6863" b="11969"/>
          <a:stretch>
            <a:fillRect/>
          </a:stretch>
        </p:blipFill>
        <p:spPr bwMode="auto">
          <a:xfrm>
            <a:off x="0" y="0"/>
            <a:ext cx="9144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23236" name="Rectangle 4"/>
          <p:cNvSpPr>
            <a:spLocks noGrp="1" noChangeArrowheads="1"/>
          </p:cNvSpPr>
          <p:nvPr>
            <p:ph type="title" idx="4294967295"/>
          </p:nvPr>
        </p:nvSpPr>
        <p:spPr>
          <a:xfrm>
            <a:off x="152400" y="5721350"/>
            <a:ext cx="8839200" cy="1143000"/>
          </a:xfrm>
        </p:spPr>
        <p:txBody>
          <a:bodyPr/>
          <a:lstStyle/>
          <a:p>
            <a:r>
              <a:rPr lang="en-US" sz="2800"/>
              <a:t>Tupi tea company, Registro, Sao Paolo, Brazil, 1965</a:t>
            </a:r>
          </a:p>
        </p:txBody>
      </p:sp>
    </p:spTree>
    <p:custDataLst>
      <p:tags r:id="rId1"/>
    </p:custDataLst>
    <p:extLst>
      <p:ext uri="{BB962C8B-B14F-4D97-AF65-F5344CB8AC3E}">
        <p14:creationId xmlns:p14="http://schemas.microsoft.com/office/powerpoint/2010/main" val="2888922373"/>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9" name="Picture 3" descr="0432"/>
          <p:cNvPicPr>
            <a:picLocks noChangeAspect="1" noChangeArrowheads="1"/>
          </p:cNvPicPr>
          <p:nvPr/>
        </p:nvPicPr>
        <p:blipFill>
          <a:blip r:embed="rId3">
            <a:extLst>
              <a:ext uri="{28A0092B-C50C-407E-A947-70E740481C1C}">
                <a14:useLocalDpi xmlns:a14="http://schemas.microsoft.com/office/drawing/2010/main" val="0"/>
              </a:ext>
            </a:extLst>
          </a:blip>
          <a:srcRect b="4752"/>
          <a:stretch>
            <a:fillRect/>
          </a:stretch>
        </p:blipFill>
        <p:spPr bwMode="auto">
          <a:xfrm>
            <a:off x="0" y="0"/>
            <a:ext cx="9144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24260" name="Rectangle 4"/>
          <p:cNvSpPr>
            <a:spLocks noGrp="1" noChangeArrowheads="1"/>
          </p:cNvSpPr>
          <p:nvPr>
            <p:ph type="title" idx="4294967295"/>
          </p:nvPr>
        </p:nvSpPr>
        <p:spPr>
          <a:xfrm>
            <a:off x="685800" y="5715000"/>
            <a:ext cx="7772400" cy="1143000"/>
          </a:xfrm>
        </p:spPr>
        <p:txBody>
          <a:bodyPr/>
          <a:lstStyle/>
          <a:p>
            <a:r>
              <a:rPr lang="en-US" sz="2800"/>
              <a:t>Tea fields</a:t>
            </a:r>
          </a:p>
        </p:txBody>
      </p:sp>
    </p:spTree>
    <p:custDataLst>
      <p:tags r:id="rId1"/>
    </p:custDataLst>
    <p:extLst>
      <p:ext uri="{BB962C8B-B14F-4D97-AF65-F5344CB8AC3E}">
        <p14:creationId xmlns:p14="http://schemas.microsoft.com/office/powerpoint/2010/main" val="813600021"/>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04"/>
          <p:cNvPicPr>
            <a:picLocks noChangeAspect="1" noChangeArrowheads="1"/>
          </p:cNvPicPr>
          <p:nvPr/>
        </p:nvPicPr>
        <p:blipFill>
          <a:blip r:embed="rId3">
            <a:extLst>
              <a:ext uri="{28A0092B-C50C-407E-A947-70E740481C1C}">
                <a14:useLocalDpi xmlns:a14="http://schemas.microsoft.com/office/drawing/2010/main" val="0"/>
              </a:ext>
            </a:extLst>
          </a:blip>
          <a:srcRect t="5556"/>
          <a:stretch>
            <a:fillRect/>
          </a:stretch>
        </p:blipFill>
        <p:spPr bwMode="auto">
          <a:xfrm>
            <a:off x="2819400" y="0"/>
            <a:ext cx="48402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33476" name="Rectangle 4"/>
          <p:cNvSpPr>
            <a:spLocks noGrp="1" noChangeArrowheads="1"/>
          </p:cNvSpPr>
          <p:nvPr>
            <p:ph type="title" idx="4294967295"/>
          </p:nvPr>
        </p:nvSpPr>
        <p:spPr>
          <a:xfrm>
            <a:off x="228600" y="609600"/>
            <a:ext cx="2362200" cy="4800600"/>
          </a:xfrm>
        </p:spPr>
        <p:txBody>
          <a:bodyPr/>
          <a:lstStyle/>
          <a:p>
            <a:r>
              <a:rPr lang="en-US" sz="2800"/>
              <a:t>Shirley at tea farm</a:t>
            </a:r>
          </a:p>
        </p:txBody>
      </p:sp>
    </p:spTree>
    <p:custDataLst>
      <p:tags r:id="rId1"/>
    </p:custDataLst>
    <p:extLst>
      <p:ext uri="{BB962C8B-B14F-4D97-AF65-F5344CB8AC3E}">
        <p14:creationId xmlns:p14="http://schemas.microsoft.com/office/powerpoint/2010/main" val="2320526454"/>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2" name="Picture 4" desc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138" y="914400"/>
            <a:ext cx="3344862" cy="5029200"/>
          </a:xfrm>
          <a:prstGeom prst="rect">
            <a:avLst/>
          </a:prstGeom>
          <a:noFill/>
          <a:extLst>
            <a:ext uri="{909E8E84-426E-40DD-AFC4-6F175D3DCCD1}">
              <a14:hiddenFill xmlns:a14="http://schemas.microsoft.com/office/drawing/2010/main">
                <a:solidFill>
                  <a:srgbClr val="FFFFFF"/>
                </a:solidFill>
              </a14:hiddenFill>
            </a:ext>
          </a:extLst>
        </p:spPr>
      </p:pic>
      <p:sp>
        <p:nvSpPr>
          <p:cNvPr id="232453" name="Rectangle 5"/>
          <p:cNvSpPr>
            <a:spLocks noGrp="1" noChangeArrowheads="1"/>
          </p:cNvSpPr>
          <p:nvPr>
            <p:ph type="title" idx="4294967295"/>
          </p:nvPr>
        </p:nvSpPr>
        <p:spPr>
          <a:xfrm>
            <a:off x="0" y="304800"/>
            <a:ext cx="5638800" cy="1143000"/>
          </a:xfrm>
        </p:spPr>
        <p:txBody>
          <a:bodyPr/>
          <a:lstStyle/>
          <a:p>
            <a:r>
              <a:rPr lang="en-US" sz="2800"/>
              <a:t>Harvesting tea</a:t>
            </a:r>
          </a:p>
        </p:txBody>
      </p:sp>
    </p:spTree>
    <p:custDataLst>
      <p:tags r:id="rId1"/>
    </p:custDataLst>
    <p:extLst>
      <p:ext uri="{BB962C8B-B14F-4D97-AF65-F5344CB8AC3E}">
        <p14:creationId xmlns:p14="http://schemas.microsoft.com/office/powerpoint/2010/main" val="5064831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Text Box 4"/>
          <p:cNvSpPr txBox="1">
            <a:spLocks noChangeArrowheads="1"/>
          </p:cNvSpPr>
          <p:nvPr>
            <p:custDataLst>
              <p:tags r:id="rId2"/>
            </p:custDataLst>
          </p:nvPr>
        </p:nvSpPr>
        <p:spPr bwMode="auto">
          <a:xfrm>
            <a:off x="381000" y="330200"/>
            <a:ext cx="8382000"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0988" indent="-280988" defTabSz="339725">
              <a:defRPr sz="2400">
                <a:solidFill>
                  <a:schemeClr val="tx1"/>
                </a:solidFill>
                <a:latin typeface="Times New Roman" panose="02020603050405020304" pitchFamily="18" charset="0"/>
              </a:defRPr>
            </a:lvl1pPr>
            <a:lvl2pPr marL="682625" indent="-287338" defTabSz="339725">
              <a:defRPr sz="2400">
                <a:solidFill>
                  <a:schemeClr val="tx1"/>
                </a:solidFill>
                <a:latin typeface="Times New Roman" panose="02020603050405020304" pitchFamily="18" charset="0"/>
              </a:defRPr>
            </a:lvl2pPr>
            <a:lvl3pPr marL="1076325" indent="-279400" defTabSz="339725">
              <a:defRPr sz="2400">
                <a:solidFill>
                  <a:schemeClr val="tx1"/>
                </a:solidFill>
                <a:latin typeface="Times New Roman" panose="02020603050405020304" pitchFamily="18" charset="0"/>
              </a:defRPr>
            </a:lvl3pPr>
            <a:lvl4pPr marL="1373188"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3200" b="1">
              <a:solidFill>
                <a:srgbClr val="FFFFFF"/>
              </a:solidFill>
            </a:endParaRPr>
          </a:p>
          <a:p>
            <a:r>
              <a:rPr lang="en-US" sz="2800" b="1"/>
              <a:t>Over 25 to 100 species native to tropical Africa,</a:t>
            </a:r>
            <a:br>
              <a:rPr lang="en-US" sz="2800" b="1"/>
            </a:br>
            <a:r>
              <a:rPr lang="en-US" sz="2800" b="1"/>
              <a:t>but some in SE Asia.</a:t>
            </a:r>
          </a:p>
          <a:p>
            <a:r>
              <a:rPr lang="en-US" sz="2800" b="1"/>
              <a:t>Related species are </a:t>
            </a:r>
            <a:r>
              <a:rPr lang="en-US" sz="2800" b="1" i="1"/>
              <a:t>Cinchona</a:t>
            </a:r>
            <a:r>
              <a:rPr lang="en-US" sz="2800" b="1"/>
              <a:t> spp., source of quinine.</a:t>
            </a:r>
          </a:p>
          <a:p>
            <a:endParaRPr lang="en-US" sz="2800" b="1"/>
          </a:p>
          <a:p>
            <a:r>
              <a:rPr lang="en-US" sz="3200" b="1"/>
              <a:t>Four important species of </a:t>
            </a:r>
            <a:r>
              <a:rPr lang="en-US" sz="3200" b="1" i="1"/>
              <a:t>Coffea</a:t>
            </a:r>
            <a:r>
              <a:rPr lang="en-US" sz="3200" b="1"/>
              <a:t>:</a:t>
            </a:r>
          </a:p>
          <a:p>
            <a:r>
              <a:rPr lang="en-US" sz="2800" b="1" i="1"/>
              <a:t>C. arabica</a:t>
            </a:r>
            <a:r>
              <a:rPr lang="en-US" sz="2800" b="1"/>
              <a:t>, 90% of world’s coffee; self fertile; </a:t>
            </a:r>
            <a:br>
              <a:rPr lang="en-US" sz="2800" b="1"/>
            </a:br>
            <a:r>
              <a:rPr lang="en-US" sz="2800" b="1"/>
              <a:t>6–8 months from bloom to ripening.</a:t>
            </a:r>
          </a:p>
          <a:p>
            <a:pPr lvl="1"/>
            <a:r>
              <a:rPr lang="en-US" sz="2800" b="1"/>
              <a:t>Two subspecies: </a:t>
            </a:r>
          </a:p>
          <a:p>
            <a:pPr lvl="2"/>
            <a:r>
              <a:rPr lang="en-US" sz="2800" b="1"/>
              <a:t>var. </a:t>
            </a:r>
            <a:r>
              <a:rPr lang="en-US" sz="2800" b="1" i="1"/>
              <a:t>arabica</a:t>
            </a:r>
            <a:r>
              <a:rPr lang="en-US" sz="2800" b="1"/>
              <a:t> common in Brazil and East Africa, dominant type in Asia </a:t>
            </a:r>
          </a:p>
          <a:p>
            <a:pPr lvl="2"/>
            <a:r>
              <a:rPr lang="en-US" sz="2800" b="1"/>
              <a:t>var. </a:t>
            </a:r>
            <a:r>
              <a:rPr lang="en-US" sz="2800" b="1" i="1"/>
              <a:t>bourbon,</a:t>
            </a:r>
            <a:r>
              <a:rPr lang="en-US" sz="2800" b="1"/>
              <a:t> from Reunion, formerly Bourbon,</a:t>
            </a:r>
            <a:br>
              <a:rPr lang="en-US" sz="2800" b="1"/>
            </a:br>
            <a:r>
              <a:rPr lang="en-US" sz="2800" b="1"/>
              <a:t>an island 400 miles east of Madagascar.</a:t>
            </a:r>
            <a:br>
              <a:rPr lang="en-US" sz="2800" b="1"/>
            </a:br>
            <a:r>
              <a:rPr lang="en-US" sz="2800" b="1"/>
              <a:t>A high altitude coffee.</a:t>
            </a:r>
          </a:p>
        </p:txBody>
      </p:sp>
      <p:sp>
        <p:nvSpPr>
          <p:cNvPr id="219141" name="Rectangle 5"/>
          <p:cNvSpPr>
            <a:spLocks noGrp="1" noChangeArrowheads="1"/>
          </p:cNvSpPr>
          <p:nvPr>
            <p:ph type="title" idx="4294967295"/>
            <p:custDataLst>
              <p:tags r:id="rId3"/>
            </p:custDataLst>
          </p:nvPr>
        </p:nvSpPr>
        <p:spPr>
          <a:xfrm>
            <a:off x="685800" y="0"/>
            <a:ext cx="7772400" cy="914400"/>
          </a:xfrm>
        </p:spPr>
        <p:txBody>
          <a:bodyPr/>
          <a:lstStyle/>
          <a:p>
            <a:r>
              <a:rPr lang="en-US">
                <a:solidFill>
                  <a:srgbClr val="FFFFFF"/>
                </a:solidFill>
              </a:rPr>
              <a:t>Botany</a:t>
            </a:r>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06851" name="Text Box 3"/>
          <p:cNvSpPr txBox="1">
            <a:spLocks noChangeArrowheads="1"/>
          </p:cNvSpPr>
          <p:nvPr/>
        </p:nvSpPr>
        <p:spPr bwMode="auto">
          <a:xfrm>
            <a:off x="1447800" y="1676400"/>
            <a:ext cx="62484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39725">
              <a:defRPr sz="2400">
                <a:solidFill>
                  <a:schemeClr val="tx1"/>
                </a:solidFill>
                <a:latin typeface="Times New Roman" panose="02020603050405020304" pitchFamily="18" charset="0"/>
              </a:defRPr>
            </a:lvl1pPr>
            <a:lvl2pPr marL="576263" indent="-287338" defTabSz="339725">
              <a:defRPr sz="2400">
                <a:solidFill>
                  <a:schemeClr val="tx1"/>
                </a:solidFill>
                <a:latin typeface="Times New Roman" panose="02020603050405020304" pitchFamily="18" charset="0"/>
              </a:defRPr>
            </a:lvl2pPr>
            <a:lvl3pPr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30000"/>
              </a:spcBef>
            </a:pPr>
            <a:endParaRPr lang="en-US" sz="1800" b="1"/>
          </a:p>
          <a:p>
            <a:pPr>
              <a:spcBef>
                <a:spcPct val="30000"/>
              </a:spcBef>
            </a:pPr>
            <a:r>
              <a:rPr lang="en-US" sz="2800" b="1"/>
              <a:t>Three main types:</a:t>
            </a:r>
          </a:p>
          <a:p>
            <a:pPr lvl="1">
              <a:spcBef>
                <a:spcPct val="30000"/>
              </a:spcBef>
            </a:pPr>
            <a:r>
              <a:rPr lang="en-US" sz="2800" b="1">
                <a:solidFill>
                  <a:srgbClr val="FFFFFF"/>
                </a:solidFill>
              </a:rPr>
              <a:t>Black tea</a:t>
            </a:r>
            <a:r>
              <a:rPr lang="en-US" sz="2800" b="1"/>
              <a:t>—fermented tea </a:t>
            </a:r>
          </a:p>
          <a:p>
            <a:pPr lvl="1">
              <a:spcBef>
                <a:spcPct val="30000"/>
              </a:spcBef>
            </a:pPr>
            <a:r>
              <a:rPr lang="en-US" sz="2800" b="1">
                <a:solidFill>
                  <a:srgbClr val="FFFFFF"/>
                </a:solidFill>
              </a:rPr>
              <a:t>Green tea</a:t>
            </a:r>
            <a:r>
              <a:rPr lang="en-US" sz="2800" b="1"/>
              <a:t>—low volume, high quality, not fermented but heated first </a:t>
            </a:r>
          </a:p>
          <a:p>
            <a:pPr lvl="1">
              <a:spcBef>
                <a:spcPct val="30000"/>
              </a:spcBef>
            </a:pPr>
            <a:r>
              <a:rPr lang="en-US" sz="2800" b="1">
                <a:solidFill>
                  <a:srgbClr val="FFFFFF"/>
                </a:solidFill>
              </a:rPr>
              <a:t>Oolong</a:t>
            </a:r>
            <a:r>
              <a:rPr lang="en-US" sz="2800" b="1"/>
              <a:t>—partially fermented.</a:t>
            </a:r>
          </a:p>
        </p:txBody>
      </p:sp>
      <p:sp>
        <p:nvSpPr>
          <p:cNvPr id="206852" name="Rectangle 4"/>
          <p:cNvSpPr>
            <a:spLocks noGrp="1" noChangeArrowheads="1"/>
          </p:cNvSpPr>
          <p:nvPr>
            <p:ph type="title" idx="4294967295"/>
          </p:nvPr>
        </p:nvSpPr>
        <p:spPr/>
        <p:txBody>
          <a:bodyPr/>
          <a:lstStyle/>
          <a:p>
            <a:r>
              <a:rPr lang="en-US"/>
              <a:t>Processing</a:t>
            </a:r>
          </a:p>
        </p:txBody>
      </p:sp>
    </p:spTree>
    <p:custDataLst>
      <p:tags r:id="rId1"/>
    </p:custDataLst>
    <p:extLst>
      <p:ext uri="{BB962C8B-B14F-4D97-AF65-F5344CB8AC3E}">
        <p14:creationId xmlns:p14="http://schemas.microsoft.com/office/powerpoint/2010/main" val="6339891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08899" name="Text Box 3"/>
          <p:cNvSpPr txBox="1">
            <a:spLocks noChangeArrowheads="1"/>
          </p:cNvSpPr>
          <p:nvPr/>
        </p:nvSpPr>
        <p:spPr bwMode="auto">
          <a:xfrm>
            <a:off x="228600" y="500063"/>
            <a:ext cx="8686800" cy="590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8138" indent="-338138" defTabSz="339725">
              <a:defRPr sz="2400">
                <a:solidFill>
                  <a:schemeClr val="tx1"/>
                </a:solidFill>
                <a:latin typeface="Times New Roman" panose="02020603050405020304" pitchFamily="18" charset="0"/>
              </a:defRPr>
            </a:lvl1pPr>
            <a:lvl2pPr marL="744538" indent="-234950" defTabSz="339725">
              <a:defRPr sz="2400">
                <a:solidFill>
                  <a:schemeClr val="tx1"/>
                </a:solidFill>
                <a:latin typeface="Times New Roman" panose="02020603050405020304" pitchFamily="18" charset="0"/>
              </a:defRPr>
            </a:lvl2pPr>
            <a:lvl3pPr marL="1538288" indent="-457200" defTabSz="339725">
              <a:defRPr sz="2400">
                <a:solidFill>
                  <a:schemeClr val="tx1"/>
                </a:solidFill>
                <a:latin typeface="Times New Roman" panose="02020603050405020304" pitchFamily="18" charset="0"/>
              </a:defRPr>
            </a:lvl3pPr>
            <a:lvl4pPr marL="2109788" indent="-457200" defTabSz="339725">
              <a:defRPr sz="2400">
                <a:solidFill>
                  <a:schemeClr val="tx1"/>
                </a:solidFill>
                <a:latin typeface="Times New Roman" panose="02020603050405020304" pitchFamily="18" charset="0"/>
              </a:defRPr>
            </a:lvl4pPr>
            <a:lvl5pPr marL="2681288" indent="-457200" defTabSz="339725">
              <a:defRPr sz="2400">
                <a:solidFill>
                  <a:schemeClr val="tx1"/>
                </a:solidFill>
                <a:latin typeface="Times New Roman" panose="02020603050405020304" pitchFamily="18" charset="0"/>
              </a:defRPr>
            </a:lvl5pPr>
            <a:lvl6pPr marL="3138488" indent="-457200" defTabSz="339725" eaLnBrk="0" fontAlgn="base" hangingPunct="0">
              <a:spcBef>
                <a:spcPct val="0"/>
              </a:spcBef>
              <a:spcAft>
                <a:spcPct val="0"/>
              </a:spcAft>
              <a:defRPr sz="2400">
                <a:solidFill>
                  <a:schemeClr val="tx1"/>
                </a:solidFill>
                <a:latin typeface="Times New Roman" panose="02020603050405020304" pitchFamily="18" charset="0"/>
              </a:defRPr>
            </a:lvl6pPr>
            <a:lvl7pPr marL="3595688" indent="-457200" defTabSz="339725" eaLnBrk="0" fontAlgn="base" hangingPunct="0">
              <a:spcBef>
                <a:spcPct val="0"/>
              </a:spcBef>
              <a:spcAft>
                <a:spcPct val="0"/>
              </a:spcAft>
              <a:defRPr sz="2400">
                <a:solidFill>
                  <a:schemeClr val="tx1"/>
                </a:solidFill>
                <a:latin typeface="Times New Roman" panose="02020603050405020304" pitchFamily="18" charset="0"/>
              </a:defRPr>
            </a:lvl7pPr>
            <a:lvl8pPr marL="4052888" indent="-457200" defTabSz="339725" eaLnBrk="0" fontAlgn="base" hangingPunct="0">
              <a:spcBef>
                <a:spcPct val="0"/>
              </a:spcBef>
              <a:spcAft>
                <a:spcPct val="0"/>
              </a:spcAft>
              <a:defRPr sz="2400">
                <a:solidFill>
                  <a:schemeClr val="tx1"/>
                </a:solidFill>
                <a:latin typeface="Times New Roman" panose="02020603050405020304" pitchFamily="18" charset="0"/>
              </a:defRPr>
            </a:lvl8pPr>
            <a:lvl9pPr marL="4510088" indent="-457200" defTabSz="339725"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sz="2800" b="1"/>
          </a:p>
          <a:p>
            <a:pPr>
              <a:spcBef>
                <a:spcPct val="30000"/>
              </a:spcBef>
              <a:buFontTx/>
              <a:buAutoNum type="arabicPeriod"/>
            </a:pPr>
            <a:r>
              <a:rPr lang="en-US" sz="2800" b="1">
                <a:solidFill>
                  <a:srgbClr val="FFFFFF"/>
                </a:solidFill>
              </a:rPr>
              <a:t>Withering and drying.</a:t>
            </a:r>
            <a:endParaRPr lang="en-US" sz="2800" b="1"/>
          </a:p>
          <a:p>
            <a:pPr lvl="1"/>
            <a:r>
              <a:rPr lang="en-US" sz="2800" b="1"/>
              <a:t>Fresh shoots are 75–80% water, spread on trays, may be heated. </a:t>
            </a:r>
          </a:p>
          <a:p>
            <a:pPr>
              <a:spcBef>
                <a:spcPct val="30000"/>
              </a:spcBef>
              <a:buFontTx/>
              <a:buAutoNum type="arabicPeriod"/>
            </a:pPr>
            <a:r>
              <a:rPr lang="en-US" sz="2800" b="1">
                <a:solidFill>
                  <a:srgbClr val="FFFFFF"/>
                </a:solidFill>
              </a:rPr>
              <a:t>Rolling and sorting.</a:t>
            </a:r>
            <a:endParaRPr lang="en-US" sz="2800" b="1"/>
          </a:p>
          <a:p>
            <a:pPr lvl="1"/>
            <a:r>
              <a:rPr lang="en-US" sz="2800" b="1"/>
              <a:t>Leaves are separated from the tips and crushed to distribute sap using a corrugated table and cylindrical rollers.</a:t>
            </a:r>
          </a:p>
          <a:p>
            <a:pPr lvl="1"/>
            <a:r>
              <a:rPr lang="en-US" sz="2800" b="1"/>
              <a:t>First rolling without pressure for 1 hr; later rollings with increasing pressure and higher speed 45 to 60 min. (longer rollings stronger teas; less rolling lighter and more flavorful teas) followed by sifting and grading. </a:t>
            </a:r>
          </a:p>
        </p:txBody>
      </p:sp>
      <p:sp>
        <p:nvSpPr>
          <p:cNvPr id="208900" name="Rectangle 4"/>
          <p:cNvSpPr>
            <a:spLocks noGrp="1" noChangeArrowheads="1"/>
          </p:cNvSpPr>
          <p:nvPr>
            <p:ph type="title" idx="4294967295"/>
          </p:nvPr>
        </p:nvSpPr>
        <p:spPr>
          <a:xfrm>
            <a:off x="685800" y="0"/>
            <a:ext cx="7772400" cy="1143000"/>
          </a:xfrm>
        </p:spPr>
        <p:txBody>
          <a:bodyPr/>
          <a:lstStyle/>
          <a:p>
            <a:r>
              <a:rPr lang="en-US"/>
              <a:t>Four steps:</a:t>
            </a:r>
          </a:p>
        </p:txBody>
      </p:sp>
    </p:spTree>
    <p:custDataLst>
      <p:tags r:id="rId1"/>
    </p:custDataLst>
    <p:extLst>
      <p:ext uri="{BB962C8B-B14F-4D97-AF65-F5344CB8AC3E}">
        <p14:creationId xmlns:p14="http://schemas.microsoft.com/office/powerpoint/2010/main" val="18685508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 Box 2"/>
          <p:cNvSpPr txBox="1">
            <a:spLocks noChangeArrowheads="1"/>
          </p:cNvSpPr>
          <p:nvPr/>
        </p:nvSpPr>
        <p:spPr bwMode="auto">
          <a:xfrm>
            <a:off x="3733800" y="6172200"/>
            <a:ext cx="163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19139" name="Text Box 3"/>
          <p:cNvSpPr txBox="1">
            <a:spLocks noChangeArrowheads="1"/>
          </p:cNvSpPr>
          <p:nvPr/>
        </p:nvSpPr>
        <p:spPr bwMode="auto">
          <a:xfrm>
            <a:off x="228600" y="896938"/>
            <a:ext cx="8686800" cy="504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defTabSz="339725">
              <a:defRPr sz="2400">
                <a:solidFill>
                  <a:schemeClr val="tx1"/>
                </a:solidFill>
                <a:latin typeface="Times New Roman" panose="02020603050405020304" pitchFamily="18" charset="0"/>
              </a:defRPr>
            </a:lvl1pPr>
            <a:lvl2pPr marL="744538" indent="-285750" defTabSz="339725">
              <a:defRPr sz="2400">
                <a:solidFill>
                  <a:schemeClr val="tx1"/>
                </a:solidFill>
                <a:latin typeface="Times New Roman" panose="02020603050405020304" pitchFamily="18" charset="0"/>
              </a:defRPr>
            </a:lvl2pPr>
            <a:lvl3pPr marL="915988"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a:solidFill>
                  <a:srgbClr val="FFFFFF"/>
                </a:solidFill>
              </a:rPr>
              <a:t>3.</a:t>
            </a:r>
            <a:r>
              <a:rPr lang="en-US" sz="2800" b="1"/>
              <a:t> </a:t>
            </a:r>
            <a:r>
              <a:rPr lang="en-US" sz="2800" b="1">
                <a:solidFill>
                  <a:srgbClr val="FFFFFF"/>
                </a:solidFill>
              </a:rPr>
              <a:t>Fermentation.</a:t>
            </a:r>
            <a:r>
              <a:rPr lang="en-US" sz="2800" b="1"/>
              <a:t> 21°–25°C, 90% humidity.</a:t>
            </a:r>
            <a:br>
              <a:rPr lang="en-US" sz="2800" b="1"/>
            </a:br>
            <a:r>
              <a:rPr lang="en-US" sz="2800" b="1"/>
              <a:t>Complex biochemical changes; requires oxygen.</a:t>
            </a:r>
          </a:p>
          <a:p>
            <a:pPr>
              <a:spcBef>
                <a:spcPct val="30000"/>
              </a:spcBef>
            </a:pPr>
            <a:r>
              <a:rPr lang="en-US" sz="2800" b="1">
                <a:solidFill>
                  <a:srgbClr val="FFFFFF"/>
                </a:solidFill>
              </a:rPr>
              <a:t>4.</a:t>
            </a:r>
            <a:r>
              <a:rPr lang="en-US" sz="2800" b="1"/>
              <a:t> </a:t>
            </a:r>
            <a:r>
              <a:rPr lang="en-US" sz="2800" b="1">
                <a:solidFill>
                  <a:srgbClr val="FFFFFF"/>
                </a:solidFill>
              </a:rPr>
              <a:t>Drying.</a:t>
            </a:r>
            <a:r>
              <a:rPr lang="en-US" sz="2800" b="1"/>
              <a:t> 20–25 minutes at 90</a:t>
            </a:r>
            <a:r>
              <a:rPr lang="en-US" sz="2800" b="1">
                <a:cs typeface="Times New Roman" panose="02020603050405020304" pitchFamily="18" charset="0"/>
              </a:rPr>
              <a:t>°</a:t>
            </a:r>
            <a:r>
              <a:rPr lang="en-US" sz="2800" b="1"/>
              <a:t> to 100°C, moisture reduces to 3–6%; sorting on screens.</a:t>
            </a:r>
          </a:p>
          <a:p>
            <a:pPr>
              <a:spcBef>
                <a:spcPct val="30000"/>
              </a:spcBef>
            </a:pPr>
            <a:r>
              <a:rPr lang="en-US" sz="2800" b="1">
                <a:solidFill>
                  <a:srgbClr val="FFFFFF"/>
                </a:solidFill>
              </a:rPr>
              <a:t>5. Grading.</a:t>
            </a:r>
            <a:r>
              <a:rPr lang="en-US" sz="2800" b="1"/>
              <a:t> Teas are graded on appearance, uniformity, and aroma.</a:t>
            </a:r>
          </a:p>
          <a:p>
            <a:pPr lvl="1"/>
            <a:r>
              <a:rPr lang="en-US" sz="2800" b="1"/>
              <a:t>There are 3 grades: </a:t>
            </a:r>
          </a:p>
          <a:p>
            <a:pPr lvl="1"/>
            <a:r>
              <a:rPr lang="en-US" sz="2800" b="1"/>
              <a:t>Leaf teas (orange pekoe—regular pieces with orange tip; pekoe; pekoe souchon; souchon)</a:t>
            </a:r>
          </a:p>
          <a:p>
            <a:pPr lvl="1"/>
            <a:r>
              <a:rPr lang="en-US" sz="2800" b="1"/>
              <a:t>Broken teas </a:t>
            </a:r>
          </a:p>
          <a:p>
            <a:pPr lvl="1"/>
            <a:r>
              <a:rPr lang="en-US" sz="2800" b="1"/>
              <a:t>Lower grades</a:t>
            </a:r>
          </a:p>
        </p:txBody>
      </p:sp>
    </p:spTree>
    <p:custDataLst>
      <p:tags r:id="rId1"/>
    </p:custDataLst>
    <p:extLst>
      <p:ext uri="{BB962C8B-B14F-4D97-AF65-F5344CB8AC3E}">
        <p14:creationId xmlns:p14="http://schemas.microsoft.com/office/powerpoint/2010/main" val="23542823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 descr="05"/>
          <p:cNvPicPr>
            <a:picLocks noChangeAspect="1" noChangeArrowheads="1"/>
          </p:cNvPicPr>
          <p:nvPr/>
        </p:nvPicPr>
        <p:blipFill>
          <a:blip r:embed="rId3">
            <a:extLst>
              <a:ext uri="{28A0092B-C50C-407E-A947-70E740481C1C}">
                <a14:useLocalDpi xmlns:a14="http://schemas.microsoft.com/office/drawing/2010/main" val="0"/>
              </a:ext>
            </a:extLst>
          </a:blip>
          <a:srcRect t="3865"/>
          <a:stretch>
            <a:fillRect/>
          </a:stretch>
        </p:blipFill>
        <p:spPr bwMode="auto">
          <a:xfrm>
            <a:off x="0" y="0"/>
            <a:ext cx="9144000" cy="5830888"/>
          </a:xfrm>
          <a:prstGeom prst="rect">
            <a:avLst/>
          </a:prstGeom>
          <a:noFill/>
          <a:extLst>
            <a:ext uri="{909E8E84-426E-40DD-AFC4-6F175D3DCCD1}">
              <a14:hiddenFill xmlns:a14="http://schemas.microsoft.com/office/drawing/2010/main">
                <a:solidFill>
                  <a:srgbClr val="FFFFFF"/>
                </a:solidFill>
              </a14:hiddenFill>
            </a:ext>
          </a:extLst>
        </p:spPr>
      </p:pic>
      <p:sp>
        <p:nvSpPr>
          <p:cNvPr id="234500" name="Rectangle 4"/>
          <p:cNvSpPr>
            <a:spLocks noGrp="1" noChangeArrowheads="1"/>
          </p:cNvSpPr>
          <p:nvPr>
            <p:ph type="title" idx="4294967295"/>
          </p:nvPr>
        </p:nvSpPr>
        <p:spPr>
          <a:xfrm>
            <a:off x="685800" y="5721350"/>
            <a:ext cx="7772400" cy="1143000"/>
          </a:xfrm>
        </p:spPr>
        <p:txBody>
          <a:bodyPr/>
          <a:lstStyle/>
          <a:p>
            <a:r>
              <a:rPr lang="en-US" sz="2800"/>
              <a:t>Tea factory in Registro, wilting room</a:t>
            </a:r>
          </a:p>
        </p:txBody>
      </p:sp>
    </p:spTree>
    <p:custDataLst>
      <p:tags r:id="rId1"/>
    </p:custDataLst>
    <p:extLst>
      <p:ext uri="{BB962C8B-B14F-4D97-AF65-F5344CB8AC3E}">
        <p14:creationId xmlns:p14="http://schemas.microsoft.com/office/powerpoint/2010/main" val="2933356683"/>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descr="06"/>
          <p:cNvPicPr>
            <a:picLocks noChangeAspect="1" noChangeArrowheads="1"/>
          </p:cNvPicPr>
          <p:nvPr/>
        </p:nvPicPr>
        <p:blipFill>
          <a:blip r:embed="rId3">
            <a:extLst>
              <a:ext uri="{28A0092B-C50C-407E-A947-70E740481C1C}">
                <a14:useLocalDpi xmlns:a14="http://schemas.microsoft.com/office/drawing/2010/main" val="0"/>
              </a:ext>
            </a:extLst>
          </a:blip>
          <a:srcRect b="3850"/>
          <a:stretch>
            <a:fillRect/>
          </a:stretch>
        </p:blipFill>
        <p:spPr bwMode="auto">
          <a:xfrm>
            <a:off x="1485900" y="0"/>
            <a:ext cx="6172200" cy="5867400"/>
          </a:xfrm>
          <a:prstGeom prst="rect">
            <a:avLst/>
          </a:prstGeom>
          <a:noFill/>
          <a:extLst>
            <a:ext uri="{909E8E84-426E-40DD-AFC4-6F175D3DCCD1}">
              <a14:hiddenFill xmlns:a14="http://schemas.microsoft.com/office/drawing/2010/main">
                <a:solidFill>
                  <a:srgbClr val="FFFFFF"/>
                </a:solidFill>
              </a14:hiddenFill>
            </a:ext>
          </a:extLst>
        </p:spPr>
      </p:pic>
      <p:sp>
        <p:nvSpPr>
          <p:cNvPr id="235524" name="Rectangle 4"/>
          <p:cNvSpPr>
            <a:spLocks noGrp="1" noChangeArrowheads="1"/>
          </p:cNvSpPr>
          <p:nvPr>
            <p:ph type="title" idx="4294967295"/>
          </p:nvPr>
        </p:nvSpPr>
        <p:spPr>
          <a:xfrm>
            <a:off x="685800" y="5721350"/>
            <a:ext cx="7772400" cy="1143000"/>
          </a:xfrm>
        </p:spPr>
        <p:txBody>
          <a:bodyPr/>
          <a:lstStyle/>
          <a:p>
            <a:r>
              <a:rPr lang="en-US" sz="2800"/>
              <a:t>Rolling tea leaves before fermentation, Ceylon</a:t>
            </a:r>
          </a:p>
        </p:txBody>
      </p:sp>
    </p:spTree>
    <p:custDataLst>
      <p:tags r:id="rId1"/>
    </p:custDataLst>
    <p:extLst>
      <p:ext uri="{BB962C8B-B14F-4D97-AF65-F5344CB8AC3E}">
        <p14:creationId xmlns:p14="http://schemas.microsoft.com/office/powerpoint/2010/main" val="11400011"/>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25"/>
            <a:ext cx="3697288" cy="5489575"/>
          </a:xfrm>
          <a:prstGeom prst="rect">
            <a:avLst/>
          </a:prstGeom>
          <a:noFill/>
          <a:extLst>
            <a:ext uri="{909E8E84-426E-40DD-AFC4-6F175D3DCCD1}">
              <a14:hiddenFill xmlns:a14="http://schemas.microsoft.com/office/drawing/2010/main">
                <a:solidFill>
                  <a:srgbClr val="FFFFFF"/>
                </a:solidFill>
              </a14:hiddenFill>
            </a:ext>
          </a:extLst>
        </p:spPr>
      </p:pic>
      <p:sp>
        <p:nvSpPr>
          <p:cNvPr id="237576" name="Rectangle 8"/>
          <p:cNvSpPr>
            <a:spLocks noGrp="1" noChangeArrowheads="1"/>
          </p:cNvSpPr>
          <p:nvPr>
            <p:ph type="title" idx="4294967295"/>
          </p:nvPr>
        </p:nvSpPr>
        <p:spPr>
          <a:xfrm>
            <a:off x="228600" y="5715000"/>
            <a:ext cx="3276600" cy="1143000"/>
          </a:xfrm>
        </p:spPr>
        <p:txBody>
          <a:bodyPr/>
          <a:lstStyle/>
          <a:p>
            <a:r>
              <a:rPr lang="en-US" sz="2800"/>
              <a:t>Black tea after fermentation</a:t>
            </a:r>
          </a:p>
        </p:txBody>
      </p:sp>
    </p:spTree>
    <p:custDataLst>
      <p:tags r:id="rId1"/>
    </p:custDataLst>
    <p:extLst>
      <p:ext uri="{BB962C8B-B14F-4D97-AF65-F5344CB8AC3E}">
        <p14:creationId xmlns:p14="http://schemas.microsoft.com/office/powerpoint/2010/main" val="62326799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Text Box 3"/>
          <p:cNvSpPr txBox="1">
            <a:spLocks noChangeArrowheads="1"/>
          </p:cNvSpPr>
          <p:nvPr>
            <p:custDataLst>
              <p:tags r:id="rId2"/>
            </p:custDataLst>
          </p:nvPr>
        </p:nvSpPr>
        <p:spPr bwMode="auto">
          <a:xfrm>
            <a:off x="228600" y="331788"/>
            <a:ext cx="8915400" cy="590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defTabSz="339725">
              <a:defRPr sz="2400">
                <a:solidFill>
                  <a:schemeClr val="tx1"/>
                </a:solidFill>
                <a:latin typeface="Times New Roman" panose="02020603050405020304" pitchFamily="18" charset="0"/>
              </a:defRPr>
            </a:lvl1pPr>
            <a:lvl2pPr marL="696913" indent="-290513" defTabSz="339725">
              <a:defRPr sz="2400">
                <a:solidFill>
                  <a:schemeClr val="tx1"/>
                </a:solidFill>
                <a:latin typeface="Times New Roman" panose="02020603050405020304" pitchFamily="18" charset="0"/>
              </a:defRPr>
            </a:lvl2pPr>
            <a:lvl3pPr marL="915988" defTabSz="339725">
              <a:defRPr sz="2400">
                <a:solidFill>
                  <a:schemeClr val="tx1"/>
                </a:solidFill>
                <a:latin typeface="Times New Roman" panose="02020603050405020304" pitchFamily="18" charset="0"/>
              </a:defRPr>
            </a:lvl3pPr>
            <a:lvl4pPr defTabSz="339725">
              <a:defRPr sz="2400">
                <a:solidFill>
                  <a:schemeClr val="tx1"/>
                </a:solidFill>
                <a:latin typeface="Times New Roman" panose="02020603050405020304" pitchFamily="18" charset="0"/>
              </a:defRPr>
            </a:lvl4pPr>
            <a:lvl5pPr defTabSz="339725">
              <a:defRPr sz="2400">
                <a:solidFill>
                  <a:schemeClr val="tx1"/>
                </a:solidFill>
                <a:latin typeface="Times New Roman" panose="02020603050405020304" pitchFamily="18" charset="0"/>
              </a:defRPr>
            </a:lvl5pPr>
            <a:lvl6pPr defTabSz="339725" eaLnBrk="0" fontAlgn="base" hangingPunct="0">
              <a:spcBef>
                <a:spcPct val="0"/>
              </a:spcBef>
              <a:spcAft>
                <a:spcPct val="0"/>
              </a:spcAft>
              <a:defRPr sz="2400">
                <a:solidFill>
                  <a:schemeClr val="tx1"/>
                </a:solidFill>
                <a:latin typeface="Times New Roman" panose="02020603050405020304" pitchFamily="18" charset="0"/>
              </a:defRPr>
            </a:lvl6pPr>
            <a:lvl7pPr defTabSz="339725" eaLnBrk="0" fontAlgn="base" hangingPunct="0">
              <a:spcBef>
                <a:spcPct val="0"/>
              </a:spcBef>
              <a:spcAft>
                <a:spcPct val="0"/>
              </a:spcAft>
              <a:defRPr sz="2400">
                <a:solidFill>
                  <a:schemeClr val="tx1"/>
                </a:solidFill>
                <a:latin typeface="Times New Roman" panose="02020603050405020304" pitchFamily="18" charset="0"/>
              </a:defRPr>
            </a:lvl7pPr>
            <a:lvl8pPr defTabSz="339725" eaLnBrk="0" fontAlgn="base" hangingPunct="0">
              <a:spcBef>
                <a:spcPct val="0"/>
              </a:spcBef>
              <a:spcAft>
                <a:spcPct val="0"/>
              </a:spcAft>
              <a:defRPr sz="2400">
                <a:solidFill>
                  <a:schemeClr val="tx1"/>
                </a:solidFill>
                <a:latin typeface="Times New Roman" panose="02020603050405020304" pitchFamily="18" charset="0"/>
              </a:defRPr>
            </a:lvl8pPr>
            <a:lvl9pPr defTabSz="3397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b="1" i="1"/>
              <a:t>C. canephora</a:t>
            </a:r>
            <a:endParaRPr lang="en-US" sz="2800" b="1"/>
          </a:p>
          <a:p>
            <a:pPr lvl="1"/>
            <a:r>
              <a:rPr lang="en-US" sz="2800" b="1"/>
              <a:t>Known as Robusta coffee; 9% of world’s coffee;</a:t>
            </a:r>
            <a:br>
              <a:rPr lang="en-US" sz="2800" b="1"/>
            </a:br>
            <a:r>
              <a:rPr lang="en-US" sz="2800" b="1"/>
              <a:t>9–11 months from bloom to ripening; self sterile;</a:t>
            </a:r>
            <a:br>
              <a:rPr lang="en-US" sz="2800" b="1"/>
            </a:br>
            <a:r>
              <a:rPr lang="en-US" sz="2800" b="1"/>
              <a:t>indigenous to African equatorial forests and thus a lowland coffee; vigorous growth, productivity and disease resistance.</a:t>
            </a:r>
          </a:p>
          <a:p>
            <a:pPr lvl="1"/>
            <a:r>
              <a:rPr lang="en-US" sz="2800" b="1"/>
              <a:t>Quality inferior to </a:t>
            </a:r>
            <a:r>
              <a:rPr lang="en-US" sz="2800" b="1" i="1"/>
              <a:t>C. arabica</a:t>
            </a:r>
            <a:r>
              <a:rPr lang="en-US" sz="2800" b="1"/>
              <a:t> in flavor and aroma, but seems to be increasing with production of instant coffees.</a:t>
            </a:r>
            <a:endParaRPr lang="en-US" sz="1800" b="1"/>
          </a:p>
          <a:p>
            <a:pPr>
              <a:spcBef>
                <a:spcPct val="30000"/>
              </a:spcBef>
            </a:pPr>
            <a:r>
              <a:rPr lang="en-US" sz="2800" b="1" i="1"/>
              <a:t>C. excelsa</a:t>
            </a:r>
            <a:r>
              <a:rPr lang="en-US" sz="2800" b="1"/>
              <a:t/>
            </a:r>
            <a:br>
              <a:rPr lang="en-US" sz="2800" b="1"/>
            </a:br>
            <a:r>
              <a:rPr lang="en-US" sz="2800" b="1"/>
              <a:t>Vigorous; ripens 11–12 months from bloom. </a:t>
            </a:r>
          </a:p>
          <a:p>
            <a:pPr>
              <a:spcBef>
                <a:spcPct val="30000"/>
              </a:spcBef>
            </a:pPr>
            <a:r>
              <a:rPr lang="en-US" sz="2800" b="1" i="1"/>
              <a:t>C. Liberica</a:t>
            </a:r>
            <a:r>
              <a:rPr lang="en-US" sz="2800" b="1"/>
              <a:t/>
            </a:r>
            <a:br>
              <a:rPr lang="en-US" sz="2800" b="1"/>
            </a:br>
            <a:r>
              <a:rPr lang="en-US" sz="2800" b="1"/>
              <a:t>Ripens 14 months from bloom; 1% of world’s coffee.</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THEME_BG_IMAGE" val=""/>
  <p:tag name="MMPROD_UIDATA" val="&lt;database version=&quot;8.0&quot;&gt;&lt;object type=&quot;1&quot; unique_id=&quot;10001&quot;&gt;&lt;property id=&quot;20141&quot; value=&quot;lecture_17&quot;/&gt;&lt;property id=&quot;20148&quot; value=&quot;5&quot;/&gt;&lt;property id=&quot;20184&quot; value=&quot;7&quot;/&gt;&lt;property id=&quot;20224&quot; value=&quot;X:\hort403\powerpoint_files\zip files&quot;/&gt;&lt;property id=&quot;20227&quot; value=&quot;X:\hort403\powerpoint_files\lecture_17\lecture_17_Package.prpkg&quot;/&gt;&lt;property id=&quot;20250&quot; value=&quot;0&quot;/&gt;&lt;property id=&quot;20251&quot; value=&quot;1&quot;/&gt;&lt;property id=&quot;20259&quot; value=&quot;0&quot;/&gt;&lt;object type=&quot;8&quot; unique_id=&quot;11201&quot;&gt;&lt;/object&gt;&lt;object type=&quot;2&quot; unique_id=&quot;11202&quot;&gt;&lt;object type=&quot;3&quot; unique_id=&quot;11203&quot;&gt;&lt;property id=&quot;20148&quot; value=&quot;5&quot;/&gt;&lt;property id=&quot;20300&quot; value=&quot;Slide 1 - &amp;quot;Lecture 17 Tropical Beverage Crops—Coffee Family: Rubiaceae&amp;quot;&quot;/&gt;&lt;property id=&quot;20307&quot; value=&quot;288&quot;/&gt;&lt;property id=&quot;20309&quot; value=&quot;-1&quot;/&gt;&lt;/object&gt;&lt;object type=&quot;3&quot; unique_id=&quot;11204&quot;&gt;&lt;property id=&quot;20148&quot; value=&quot;5&quot;/&gt;&lt;property id=&quot;20300&quot; value=&quot;Slide 2&quot;/&gt;&lt;property id=&quot;20307&quot; value=&quot;360&quot;/&gt;&lt;property id=&quot;20309&quot; value=&quot;-1&quot;/&gt;&lt;/object&gt;&lt;object type=&quot;3&quot; unique_id=&quot;11205&quot;&gt;&lt;property id=&quot;20148&quot; value=&quot;5&quot;/&gt;&lt;property id=&quot;20300&quot; value=&quot;Slide 3 - &amp;quot;History&amp;quot;&quot;/&gt;&lt;property id=&quot;20307&quot; value=&quot;328&quot;/&gt;&lt;property id=&quot;20309&quot; value=&quot;-1&quot;/&gt;&lt;/object&gt;&lt;object type=&quot;3&quot; unique_id=&quot;11206&quot;&gt;&lt;property id=&quot;20148&quot; value=&quot;5&quot;/&gt;&lt;property id=&quot;20300&quot; value=&quot;Slide 4&quot;/&gt;&lt;property id=&quot;20307&quot; value=&quot;334&quot;/&gt;&lt;property id=&quot;20309&quot; value=&quot;-1&quot;/&gt;&lt;/object&gt;&lt;object type=&quot;3&quot; unique_id=&quot;11207&quot;&gt;&lt;property id=&quot;20148&quot; value=&quot;5&quot;/&gt;&lt;property id=&quot;20300&quot; value=&quot;Slide 5&quot;/&gt;&lt;property id=&quot;20307&quot; value=&quot;330&quot;/&gt;&lt;property id=&quot;20309&quot; value=&quot;-1&quot;/&gt;&lt;/object&gt;&lt;object type=&quot;3&quot; unique_id=&quot;11208&quot;&gt;&lt;property id=&quot;20148&quot; value=&quot;5&quot;/&gt;&lt;property id=&quot;20300&quot; value=&quot;Slide 6&quot;/&gt;&lt;property id=&quot;20307&quot; value=&quot;329&quot;/&gt;&lt;property id=&quot;20309&quot; value=&quot;-1&quot;/&gt;&lt;/object&gt;&lt;object type=&quot;3&quot; unique_id=&quot;11209&quot;&gt;&lt;property id=&quot;20148&quot; value=&quot;5&quot;/&gt;&lt;property id=&quot;20300&quot; value=&quot;Slide 7 - &amp;quot;Per Capita Consumption&amp;quot;&quot;/&gt;&lt;property id=&quot;20307&quot; value=&quot;331&quot;/&gt;&lt;property id=&quot;20309&quot; value=&quot;-1&quot;/&gt;&lt;/object&gt;&lt;object type=&quot;3&quot; unique_id=&quot;11210&quot;&gt;&lt;property id=&quot;20148&quot; value=&quot;5&quot;/&gt;&lt;property id=&quot;20300&quot; value=&quot;Slide 8&quot;/&gt;&lt;property id=&quot;20307&quot; value=&quot;335&quot;/&gt;&lt;property id=&quot;20309&quot; value=&quot;-1&quot;/&gt;&lt;/object&gt;&lt;object type=&quot;3&quot; unique_id=&quot;11211&quot;&gt;&lt;property id=&quot;20148&quot; value=&quot;5&quot;/&gt;&lt;property id=&quot;20300&quot; value=&quot;Slide 9 - &amp;quot;2001 World Production&amp;quot;&quot;/&gt;&lt;property id=&quot;20307&quot; value=&quot;332&quot;/&gt;&lt;property id=&quot;20309&quot; value=&quot;-1&quot;/&gt;&lt;/object&gt;&lt;object type=&quot;3&quot; unique_id=&quot;11212&quot;&gt;&lt;property id=&quot;20148&quot; value=&quot;5&quot;/&gt;&lt;property id=&quot;20300&quot; value=&quot;Slide 10 - &amp;quot;Botany&amp;quot;&quot;/&gt;&lt;property id=&quot;20307&quot; value=&quot;342&quot;/&gt;&lt;property id=&quot;20309&quot; value=&quot;-1&quot;/&gt;&lt;/object&gt;&lt;object type=&quot;3&quot; unique_id=&quot;11213&quot;&gt;&lt;property id=&quot;20148&quot; value=&quot;5&quot;/&gt;&lt;property id=&quot;20300&quot; value=&quot;Slide 11&quot;/&gt;&lt;property id=&quot;20307&quot; value=&quot;336&quot;/&gt;&lt;property id=&quot;20309&quot; value=&quot;-1&quot;/&gt;&lt;/object&gt;&lt;object type=&quot;3&quot; unique_id=&quot;11214&quot;&gt;&lt;property id=&quot;20148&quot; value=&quot;5&quot;/&gt;&lt;property id=&quot;20300&quot; value=&quot;Slide 12 - &amp;quot;Arabica–robusta hybrid&amp;quot;&quot;/&gt;&lt;property id=&quot;20307&quot; value=&quot;353&quot;/&gt;&lt;property id=&quot;20309&quot; value=&quot;-1&quot;/&gt;&lt;/object&gt;&lt;object type=&quot;3&quot; unique_id=&quot;11215&quot;&gt;&lt;property id=&quot;20148&quot; value=&quot;5&quot;/&gt;&lt;property id=&quot;20300&quot; value=&quot;Slide 13&quot;/&gt;&lt;property id=&quot;20307&quot; value=&quot;337&quot;/&gt;&lt;property id=&quot;20309&quot; value=&quot;-1&quot;/&gt;&lt;/object&gt;&lt;object type=&quot;3&quot; unique_id=&quot;11216&quot;&gt;&lt;property id=&quot;20148&quot; value=&quot;5&quot;/&gt;&lt;property id=&quot;20300&quot; value=&quot;Slide 14 - &amp;quot;Shade&amp;quot;&quot;/&gt;&lt;property id=&quot;20307&quot; value=&quot;338&quot;/&gt;&lt;property id=&quot;20309&quot; value=&quot;-1&quot;/&gt;&lt;/object&gt;&lt;object type=&quot;3&quot; unique_id=&quot;11217&quot;&gt;&lt;property id=&quot;20148&quot; value=&quot;5&quot;/&gt;&lt;property id=&quot;20300&quot; value=&quot;Slide 15 - &amp;quot;Shaded Coffee&amp;quot;&quot;/&gt;&lt;property id=&quot;20307&quot; value=&quot;354&quot;/&gt;&lt;property id=&quot;20309&quot; value=&quot;-1&quot;/&gt;&lt;/object&gt;&lt;object type=&quot;3&quot; unique_id=&quot;11218&quot;&gt;&lt;property id=&quot;20148&quot; value=&quot;5&quot;/&gt;&lt;property id=&quot;20300&quot; value=&quot;Slide 16 - &amp;quot;Flowering&amp;quot;&quot;/&gt;&lt;property id=&quot;20307&quot; value=&quot;339&quot;/&gt;&lt;property id=&quot;20309&quot; value=&quot;-1&quot;/&gt;&lt;/object&gt;&lt;object type=&quot;3&quot; unique_id=&quot;11219&quot;&gt;&lt;property id=&quot;20148&quot; value=&quot;5&quot;/&gt;&lt;property id=&quot;20300&quot; value=&quot;Slide 17 - &amp;quot;Culture&amp;quot;&quot;/&gt;&lt;property id=&quot;20307&quot; value=&quot;340&quot;/&gt;&lt;property id=&quot;20309&quot; value=&quot;-1&quot;/&gt;&lt;/object&gt;&lt;object type=&quot;3&quot; unique_id=&quot;11220&quot;&gt;&lt;property id=&quot;20148&quot; value=&quot;5&quot;/&gt;&lt;property id=&quot;20300&quot; value=&quot;Slide 18&quot;/&gt;&lt;property id=&quot;20307&quot; value=&quot;363&quot;/&gt;&lt;property id=&quot;20309&quot; value=&quot;-1&quot;/&gt;&lt;/object&gt;&lt;object type=&quot;3&quot; unique_id=&quot;11221&quot;&gt;&lt;property id=&quot;20148&quot; value=&quot;5&quot;/&gt;&lt;property id=&quot;20300&quot; value=&quot;Slide 19 - &amp;quot;Morphology&amp;quot;&quot;/&gt;&lt;property id=&quot;20307&quot; value=&quot;343&quot;/&gt;&lt;property id=&quot;20309&quot; value=&quot;-1&quot;/&gt;&lt;/object&gt;&lt;object type=&quot;3&quot; unique_id=&quot;11222&quot;&gt;&lt;property id=&quot;20148&quot; value=&quot;5&quot;/&gt;&lt;property id=&quot;20300&quot; value=&quot;Slide 20 - &amp;quot;Plagiotropic Growth&amp;quot;&quot;/&gt;&lt;property id=&quot;20307&quot; value=&quot;361&quot;/&gt;&lt;property id=&quot;20309&quot; value=&quot;-1&quot;/&gt;&lt;/object&gt;&lt;object type=&quot;3&quot; unique_id=&quot;11223&quot;&gt;&lt;property id=&quot;20148&quot; value=&quot;5&quot;/&gt;&lt;property id=&quot;20300&quot; value=&quot;Slide 21&quot;/&gt;&lt;property id=&quot;20307&quot; value=&quot;344&quot;/&gt;&lt;property id=&quot;20309&quot; value=&quot;-1&quot;/&gt;&lt;/object&gt;&lt;object type=&quot;3&quot; unique_id=&quot;11224&quot;&gt;&lt;property id=&quot;20148&quot; value=&quot;5&quot;/&gt;&lt;property id=&quot;20300&quot; value=&quot;Slide 22 - &amp;quot;Yields&amp;quot;&quot;/&gt;&lt;property id=&quot;20307&quot; value=&quot;345&quot;/&gt;&lt;property id=&quot;20309&quot; value=&quot;-1&quot;/&gt;&lt;/object&gt;&lt;object type=&quot;3&quot; unique_id=&quot;11225&quot;&gt;&lt;property id=&quot;20148&quot; value=&quot;5&quot;/&gt;&lt;property id=&quot;20300&quot; value=&quot;Slide 23 - &amp;quot;Diseases&amp;quot;&quot;/&gt;&lt;property id=&quot;20307&quot; value=&quot;346&quot;/&gt;&lt;property id=&quot;20309&quot; value=&quot;-1&quot;/&gt;&lt;/object&gt;&lt;object type=&quot;3&quot; unique_id=&quot;11226&quot;&gt;&lt;property id=&quot;20148&quot; value=&quot;5&quot;/&gt;&lt;property id=&quot;20300&quot; value=&quot;Slide 24 - &amp;quot;Coffee in bloom&amp;quot;&quot;/&gt;&lt;property id=&quot;20307&quot; value=&quot;356&quot;/&gt;&lt;property id=&quot;20309&quot; value=&quot;-1&quot;/&gt;&lt;/object&gt;&lt;object type=&quot;3&quot; unique_id=&quot;11227&quot;&gt;&lt;property id=&quot;20148&quot; value=&quot;5&quot;/&gt;&lt;property id=&quot;20300&quot; value=&quot;Slide 25 - &amp;quot;Ripening Coffee&amp;quot;&quot;/&gt;&lt;property id=&quot;20307&quot; value=&quot;357&quot;/&gt;&lt;property id=&quot;20309&quot; value=&quot;-1&quot;/&gt;&lt;/object&gt;&lt;object type=&quot;3&quot; unique_id=&quot;11228&quot;&gt;&lt;property id=&quot;20148&quot; value=&quot;5&quot;/&gt;&lt;property id=&quot;20300&quot; value=&quot;Slide 26 - &amp;quot;Ripening Coffee&amp;quot;&quot;/&gt;&lt;property id=&quot;20307&quot; value=&quot;358&quot;/&gt;&lt;property id=&quot;20309&quot; value=&quot;-1&quot;/&gt;&lt;/object&gt;&lt;object type=&quot;3&quot; unique_id=&quot;11229&quot;&gt;&lt;property id=&quot;20148&quot; value=&quot;5&quot;/&gt;&lt;property id=&quot;20300&quot; value=&quot;Slide 28 - &amp;quot;Processing&amp;quot;&quot;/&gt;&lt;property id=&quot;20307&quot; value=&quot;347&quot;/&gt;&lt;property id=&quot;20309&quot; value=&quot;-1&quot;/&gt;&lt;/object&gt;&lt;object type=&quot;3&quot; unique_id=&quot;11230&quot;&gt;&lt;property id=&quot;20148&quot; value=&quot;5&quot;/&gt;&lt;property id=&quot;20300&quot; value=&quot;Slide 29&quot;/&gt;&lt;property id=&quot;20307&quot; value=&quot;362&quot;/&gt;&lt;property id=&quot;20309&quot; value=&quot;-1&quot;/&gt;&lt;/object&gt;&lt;object type=&quot;3&quot; unique_id=&quot;11231&quot;&gt;&lt;property id=&quot;20148&quot; value=&quot;5&quot;/&gt;&lt;property id=&quot;20300&quot; value=&quot;Slide 30 - &amp;quot;Two main types:&amp;quot;&quot;/&gt;&lt;property id=&quot;20307&quot; value=&quot;348&quot;/&gt;&lt;property id=&quot;20309&quot; value=&quot;-1&quot;/&gt;&lt;/object&gt;&lt;object type=&quot;3&quot; unique_id=&quot;11232&quot;&gt;&lt;property id=&quot;20148&quot; value=&quot;5&quot;/&gt;&lt;property id=&quot;20300&quot; value=&quot;Slide 31&quot;/&gt;&lt;property id=&quot;20307&quot; value=&quot;352&quot;/&gt;&lt;property id=&quot;20309&quot; value=&quot;-1&quot;/&gt;&lt;/object&gt;&lt;object type=&quot;3&quot; unique_id=&quot;11233&quot;&gt;&lt;property id=&quot;20148&quot; value=&quot;5&quot;/&gt;&lt;property id=&quot;20300&quot; value=&quot;Slide 32 - &amp;quot;Dry Processing&amp;quot;&quot;/&gt;&lt;property id=&quot;20307&quot; value=&quot;349&quot;/&gt;&lt;property id=&quot;20309&quot; value=&quot;-1&quot;/&gt;&lt;/object&gt;&lt;object type=&quot;3&quot; unique_id=&quot;11234&quot;&gt;&lt;property id=&quot;20148&quot; value=&quot;5&quot;/&gt;&lt;property id=&quot;20300&quot; value=&quot;Slide 33 - &amp;quot;Economics&amp;quot;&quot;/&gt;&lt;property id=&quot;20307&quot; value=&quot;350&quot;/&gt;&lt;property id=&quot;20309&quot; value=&quot;-1&quot;/&gt;&lt;/object&gt;&lt;object type=&quot;3&quot; unique_id=&quot;11541&quot;&gt;&lt;property id=&quot;20148&quot; value=&quot;5&quot;/&gt;&lt;property id=&quot;20300&quot; value=&quot;Slide 27&quot;/&gt;&lt;property id=&quot;20307&quot; value=&quot;364&quot;/&gt;&lt;property id=&quot;20309&quot; value=&quot;-1&quot;/&gt;&lt;/object&gt;&lt;/object&gt;&lt;object type=&quot;4&quot; unique_id=&quot;11808&quot;&gt;&lt;/object&gt;&lt;object type=&quot;10&quot; unique_id=&quot;11989&quot;&gt;&lt;object type=&quot;11&quot; unique_id=&quot;11990&quot;&gt;&lt;/object&gt;&lt;object type=&quot;12&quot; unique_id=&quot;11991&quot;&gt;&lt;/object&gt;&lt;object type=&quot;13&quot; unique_id=&quot;11992&quot;&gt;&lt;/object&gt;&lt;/object&gt;&lt;/object&gt;&lt;/database&gt;"/>
  <p:tag name="MMPROD_TAG_VCONFIG" val="PD94bWwgdmVyc2lvbj0iMS4wIj8+DQo8Y29uZmlndXJhdGlvbj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mVwbGFjZSBuYW1lPSJsb2dvIiB2YWx1ZT0iIi8+DQoJCTx1aXJlcGxhY2UgbmFtZT0iYmdpbWFnZSIgdmFsdWU9IiIvPg0KCQk8dWlyZXBsYWNlIG5hbWU9ImluaXRpYWx0YWIiIHZhbHVlPSJvdXRsaW5lIi8+DQoJCTx1aXNob3cgbmFtZT0icXVpeiIgdmFsdWU9InRydW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PSNARRATION" val="37,-406420680,X:\hort403\powerpoint_files\lecture_18\lecture_18.ppc"/>
</p:tagLst>
</file>

<file path=ppt/tags/tag101.xml><?xml version="1.0" encoding="utf-8"?>
<p:tagLst xmlns:a="http://schemas.openxmlformats.org/drawingml/2006/main" xmlns:r="http://schemas.openxmlformats.org/officeDocument/2006/relationships" xmlns:p="http://schemas.openxmlformats.org/presentationml/2006/main">
  <p:tag name="PPSNARRATION" val="39,-406420680,X:\hort403\powerpoint_files\lecture_18\lecture_18.ppc"/>
</p:tagLst>
</file>

<file path=ppt/tags/tag102.xml><?xml version="1.0" encoding="utf-8"?>
<p:tagLst xmlns:a="http://schemas.openxmlformats.org/drawingml/2006/main" xmlns:r="http://schemas.openxmlformats.org/officeDocument/2006/relationships" xmlns:p="http://schemas.openxmlformats.org/presentationml/2006/main">
  <p:tag name="PPSNARRATION" val="40,-406420680,X:\hort403\powerpoint_files\lecture_18\lecture_18.ppc"/>
</p:tagLst>
</file>

<file path=ppt/tags/tag103.xml><?xml version="1.0" encoding="utf-8"?>
<p:tagLst xmlns:a="http://schemas.openxmlformats.org/drawingml/2006/main" xmlns:r="http://schemas.openxmlformats.org/officeDocument/2006/relationships" xmlns:p="http://schemas.openxmlformats.org/presentationml/2006/main">
  <p:tag name="PPSNARRATION" val="41,-406420680,X:\hort403\powerpoint_files\lecture_18\lecture_18.ppc"/>
</p:tagLst>
</file>

<file path=ppt/tags/tag104.xml><?xml version="1.0" encoding="utf-8"?>
<p:tagLst xmlns:a="http://schemas.openxmlformats.org/drawingml/2006/main" xmlns:r="http://schemas.openxmlformats.org/officeDocument/2006/relationships" xmlns:p="http://schemas.openxmlformats.org/presentationml/2006/main">
  <p:tag name="PPSNARRATION" val="42,-406420680,X:\hort403\powerpoint_files\lecture_18\lecture_18.ppc"/>
</p:tagLst>
</file>

<file path=ppt/tags/tag105.xml><?xml version="1.0" encoding="utf-8"?>
<p:tagLst xmlns:a="http://schemas.openxmlformats.org/drawingml/2006/main" xmlns:r="http://schemas.openxmlformats.org/officeDocument/2006/relationships" xmlns:p="http://schemas.openxmlformats.org/presentationml/2006/main">
  <p:tag name="PPSNARRATION" val="45,-406420680,X:\hort403\powerpoint_files\lecture_18\lecture_18.ppc"/>
</p:tagLst>
</file>

<file path=ppt/tags/tag106.xml><?xml version="1.0" encoding="utf-8"?>
<p:tagLst xmlns:a="http://schemas.openxmlformats.org/drawingml/2006/main" xmlns:r="http://schemas.openxmlformats.org/officeDocument/2006/relationships" xmlns:p="http://schemas.openxmlformats.org/presentationml/2006/main">
  <p:tag name="PPSNARRATION" val="47,-406420680,X:\hort403\powerpoint_files\lecture_18\lecture_18.ppc"/>
</p:tagLst>
</file>

<file path=ppt/tags/tag107.xml><?xml version="1.0" encoding="utf-8"?>
<p:tagLst xmlns:a="http://schemas.openxmlformats.org/drawingml/2006/main" xmlns:r="http://schemas.openxmlformats.org/officeDocument/2006/relationships" xmlns:p="http://schemas.openxmlformats.org/presentationml/2006/main">
  <p:tag name="PPSNARRATION" val="48,-406420680,X:\hort403\powerpoint_files\lecture_18\lecture_18.ppc"/>
</p:tagLst>
</file>

<file path=ppt/tags/tag108.xml><?xml version="1.0" encoding="utf-8"?>
<p:tagLst xmlns:a="http://schemas.openxmlformats.org/drawingml/2006/main" xmlns:r="http://schemas.openxmlformats.org/officeDocument/2006/relationships" xmlns:p="http://schemas.openxmlformats.org/presentationml/2006/main">
  <p:tag name="PPSNARRATION" val="49,-406420680,X:\hort403\powerpoint_files\lecture_18\lecture_18.ppc"/>
</p:tagLst>
</file>

<file path=ppt/tags/tag109.xml><?xml version="1.0" encoding="utf-8"?>
<p:tagLst xmlns:a="http://schemas.openxmlformats.org/drawingml/2006/main" xmlns:r="http://schemas.openxmlformats.org/officeDocument/2006/relationships" xmlns:p="http://schemas.openxmlformats.org/presentationml/2006/main">
  <p:tag name="PPSNARRATION" val="50,-406420680,X:\hort403\powerpoint_files\lecture_18\lecture_18.ppc"/>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PSNARRATION" val="51,-406420680,X:\hort403\powerpoint_files\lecture_18\lecture_18.ppc"/>
</p:tagLst>
</file>

<file path=ppt/tags/tag111.xml><?xml version="1.0" encoding="utf-8"?>
<p:tagLst xmlns:a="http://schemas.openxmlformats.org/drawingml/2006/main" xmlns:r="http://schemas.openxmlformats.org/officeDocument/2006/relationships" xmlns:p="http://schemas.openxmlformats.org/presentationml/2006/main">
  <p:tag name="PPSNARRATION" val="52,-406420680,X:\hort403\powerpoint_files\lecture_18\lecture_18.ppc"/>
</p:tagLst>
</file>

<file path=ppt/tags/tag112.xml><?xml version="1.0" encoding="utf-8"?>
<p:tagLst xmlns:a="http://schemas.openxmlformats.org/drawingml/2006/main" xmlns:r="http://schemas.openxmlformats.org/officeDocument/2006/relationships" xmlns:p="http://schemas.openxmlformats.org/presentationml/2006/main">
  <p:tag name="PPSNARRATION" val="53,-406420680,X:\hort403\powerpoint_files\lecture_18\lecture_18.ppc"/>
</p:tagLst>
</file>

<file path=ppt/tags/tag113.xml><?xml version="1.0" encoding="utf-8"?>
<p:tagLst xmlns:a="http://schemas.openxmlformats.org/drawingml/2006/main" xmlns:r="http://schemas.openxmlformats.org/officeDocument/2006/relationships" xmlns:p="http://schemas.openxmlformats.org/presentationml/2006/main">
  <p:tag name="PPSNARRATION" val="54,-406420680,X:\hort403\powerpoint_files\lecture_18\lecture_18.ppc"/>
</p:tagLst>
</file>

<file path=ppt/tags/tag114.xml><?xml version="1.0" encoding="utf-8"?>
<p:tagLst xmlns:a="http://schemas.openxmlformats.org/drawingml/2006/main" xmlns:r="http://schemas.openxmlformats.org/officeDocument/2006/relationships" xmlns:p="http://schemas.openxmlformats.org/presentationml/2006/main">
  <p:tag name="PPSNARRATION" val="80,-406420680,X:\hort403\powerpoint_files\lecture_18\lecture_18.ppc"/>
</p:tagLst>
</file>

<file path=ppt/tags/tag115.xml><?xml version="1.0" encoding="utf-8"?>
<p:tagLst xmlns:a="http://schemas.openxmlformats.org/drawingml/2006/main" xmlns:r="http://schemas.openxmlformats.org/officeDocument/2006/relationships" xmlns:p="http://schemas.openxmlformats.org/presentationml/2006/main">
  <p:tag name="PPSNARRATION" val="32,872010084,X:\hort403\powerpoint_files\lecture_19\lecture_19_pptx\Media.ppcx"/>
</p:tagLst>
</file>

<file path=ppt/tags/tag116.xml><?xml version="1.0" encoding="utf-8"?>
<p:tagLst xmlns:a="http://schemas.openxmlformats.org/drawingml/2006/main" xmlns:r="http://schemas.openxmlformats.org/officeDocument/2006/relationships" xmlns:p="http://schemas.openxmlformats.org/presentationml/2006/main">
  <p:tag name="PPSNARRATION" val="2,872010084,X:\hort403\powerpoint_files\lecture_19\lecture_19_pptx\Media.ppcx"/>
</p:tagLst>
</file>

<file path=ppt/tags/tag117.xml><?xml version="1.0" encoding="utf-8"?>
<p:tagLst xmlns:a="http://schemas.openxmlformats.org/drawingml/2006/main" xmlns:r="http://schemas.openxmlformats.org/officeDocument/2006/relationships" xmlns:p="http://schemas.openxmlformats.org/presentationml/2006/main">
  <p:tag name="PPSNARRATION" val="3,872010084,X:\hort403\powerpoint_files\lecture_19\lecture_19_pptx\Media.ppcx"/>
</p:tagLst>
</file>

<file path=ppt/tags/tag118.xml><?xml version="1.0" encoding="utf-8"?>
<p:tagLst xmlns:a="http://schemas.openxmlformats.org/drawingml/2006/main" xmlns:r="http://schemas.openxmlformats.org/officeDocument/2006/relationships" xmlns:p="http://schemas.openxmlformats.org/presentationml/2006/main">
  <p:tag name="PPSNARRATION" val="4,872010084,X:\hort403\powerpoint_files\lecture_19\lecture_19_pptx\Media.ppcx"/>
</p:tagLst>
</file>

<file path=ppt/tags/tag119.xml><?xml version="1.0" encoding="utf-8"?>
<p:tagLst xmlns:a="http://schemas.openxmlformats.org/drawingml/2006/main" xmlns:r="http://schemas.openxmlformats.org/officeDocument/2006/relationships" xmlns:p="http://schemas.openxmlformats.org/presentationml/2006/main">
  <p:tag name="PPSNARRATION" val="5,872010084,X:\hort403\powerpoint_files\lecture_19\lecture_19_pptx\Media.ppcx"/>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PSNARRATION" val="7,872010084,X:\hort403\powerpoint_files\lecture_19\lecture_19_pptx\Media.ppcx"/>
</p:tagLst>
</file>

<file path=ppt/tags/tag121.xml><?xml version="1.0" encoding="utf-8"?>
<p:tagLst xmlns:a="http://schemas.openxmlformats.org/drawingml/2006/main" xmlns:r="http://schemas.openxmlformats.org/officeDocument/2006/relationships" xmlns:p="http://schemas.openxmlformats.org/presentationml/2006/main">
  <p:tag name="PPSNARRATION" val="8,872010084,X:\hort403\powerpoint_files\lecture_19\lecture_19_pptx\Media.ppcx"/>
</p:tagLst>
</file>

<file path=ppt/tags/tag122.xml><?xml version="1.0" encoding="utf-8"?>
<p:tagLst xmlns:a="http://schemas.openxmlformats.org/drawingml/2006/main" xmlns:r="http://schemas.openxmlformats.org/officeDocument/2006/relationships" xmlns:p="http://schemas.openxmlformats.org/presentationml/2006/main">
  <p:tag name="PPSNARRATION" val="9,872010084,X:\hort403\powerpoint_files\lecture_19\lecture_19_pptx\Media.ppcx"/>
</p:tagLst>
</file>

<file path=ppt/tags/tag123.xml><?xml version="1.0" encoding="utf-8"?>
<p:tagLst xmlns:a="http://schemas.openxmlformats.org/drawingml/2006/main" xmlns:r="http://schemas.openxmlformats.org/officeDocument/2006/relationships" xmlns:p="http://schemas.openxmlformats.org/presentationml/2006/main">
  <p:tag name="PPSNARRATION" val="11,872010084,X:\hort403\powerpoint_files\lecture_19\lecture_19_pptx\Media.ppcx"/>
</p:tagLst>
</file>

<file path=ppt/tags/tag124.xml><?xml version="1.0" encoding="utf-8"?>
<p:tagLst xmlns:a="http://schemas.openxmlformats.org/drawingml/2006/main" xmlns:r="http://schemas.openxmlformats.org/officeDocument/2006/relationships" xmlns:p="http://schemas.openxmlformats.org/presentationml/2006/main">
  <p:tag name="PPSNARRATION" val="14,872010084,X:\hort403\powerpoint_files\lecture_19\lecture_19_pptx\Media.ppcx"/>
</p:tagLst>
</file>

<file path=ppt/tags/tag125.xml><?xml version="1.0" encoding="utf-8"?>
<p:tagLst xmlns:a="http://schemas.openxmlformats.org/drawingml/2006/main" xmlns:r="http://schemas.openxmlformats.org/officeDocument/2006/relationships" xmlns:p="http://schemas.openxmlformats.org/presentationml/2006/main">
  <p:tag name="PPSNARRATION" val="17,872010084,X:\hort403\powerpoint_files\lecture_19\lecture_19_pptx\Media.ppcx"/>
</p:tagLst>
</file>

<file path=ppt/tags/tag126.xml><?xml version="1.0" encoding="utf-8"?>
<p:tagLst xmlns:a="http://schemas.openxmlformats.org/drawingml/2006/main" xmlns:r="http://schemas.openxmlformats.org/officeDocument/2006/relationships" xmlns:p="http://schemas.openxmlformats.org/presentationml/2006/main">
  <p:tag name="PPSNARRATION" val="18,872010084,X:\hort403\powerpoint_files\lecture_19\lecture_19_pptx\Media.ppcx"/>
</p:tagLst>
</file>

<file path=ppt/tags/tag127.xml><?xml version="1.0" encoding="utf-8"?>
<p:tagLst xmlns:a="http://schemas.openxmlformats.org/drawingml/2006/main" xmlns:r="http://schemas.openxmlformats.org/officeDocument/2006/relationships" xmlns:p="http://schemas.openxmlformats.org/presentationml/2006/main">
  <p:tag name="PPSNARRATION" val="20,872010084,X:\hort403\powerpoint_files\lecture_19\lecture_19_pptx\Media.ppcx"/>
</p:tagLst>
</file>

<file path=ppt/tags/tag128.xml><?xml version="1.0" encoding="utf-8"?>
<p:tagLst xmlns:a="http://schemas.openxmlformats.org/drawingml/2006/main" xmlns:r="http://schemas.openxmlformats.org/officeDocument/2006/relationships" xmlns:p="http://schemas.openxmlformats.org/presentationml/2006/main">
  <p:tag name="PPSNARRATION" val="21,872010084,X:\hort403\powerpoint_files\lecture_19\lecture_19_pptx\Media.ppcx"/>
</p:tagLst>
</file>

<file path=ppt/tags/tag129.xml><?xml version="1.0" encoding="utf-8"?>
<p:tagLst xmlns:a="http://schemas.openxmlformats.org/drawingml/2006/main" xmlns:r="http://schemas.openxmlformats.org/officeDocument/2006/relationships" xmlns:p="http://schemas.openxmlformats.org/presentationml/2006/main">
  <p:tag name="PPSNARRATION" val="22,872010084,X:\hort403\powerpoint_files\lecture_19\lecture_19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PSNARRATION" val="23,872010084,X:\hort403\powerpoint_files\lecture_19\lecture_19_pptx\Media.ppcx"/>
</p:tagLst>
</file>

<file path=ppt/tags/tag131.xml><?xml version="1.0" encoding="utf-8"?>
<p:tagLst xmlns:a="http://schemas.openxmlformats.org/drawingml/2006/main" xmlns:r="http://schemas.openxmlformats.org/officeDocument/2006/relationships" xmlns:p="http://schemas.openxmlformats.org/presentationml/2006/main">
  <p:tag name="PPSNARRATION" val="24,872010084,X:\hort403\powerpoint_files\lecture_19\lecture_19_pptx\Media.ppcx"/>
</p:tagLst>
</file>

<file path=ppt/tags/tag132.xml><?xml version="1.0" encoding="utf-8"?>
<p:tagLst xmlns:a="http://schemas.openxmlformats.org/drawingml/2006/main" xmlns:r="http://schemas.openxmlformats.org/officeDocument/2006/relationships" xmlns:p="http://schemas.openxmlformats.org/presentationml/2006/main">
  <p:tag name="PPSNARRATION" val="25,872010084,X:\hort403\powerpoint_files\lecture_19\lecture_19_pptx\Media.ppcx"/>
</p:tagLst>
</file>

<file path=ppt/tags/tag133.xml><?xml version="1.0" encoding="utf-8"?>
<p:tagLst xmlns:a="http://schemas.openxmlformats.org/drawingml/2006/main" xmlns:r="http://schemas.openxmlformats.org/officeDocument/2006/relationships" xmlns:p="http://schemas.openxmlformats.org/presentationml/2006/main">
  <p:tag name="PPSNARRATION" val="26,872010084,X:\hort403\powerpoint_files\lecture_19\lecture_19_pptx\Media.ppcx"/>
</p:tagLst>
</file>

<file path=ppt/tags/tag134.xml><?xml version="1.0" encoding="utf-8"?>
<p:tagLst xmlns:a="http://schemas.openxmlformats.org/drawingml/2006/main" xmlns:r="http://schemas.openxmlformats.org/officeDocument/2006/relationships" xmlns:p="http://schemas.openxmlformats.org/presentationml/2006/main">
  <p:tag name="PPSNARRATION" val="27,872010084,X:\hort403\powerpoint_files\lecture_19\lecture_19_pptx\Media.ppcx"/>
</p:tagLst>
</file>

<file path=ppt/tags/tag135.xml><?xml version="1.0" encoding="utf-8"?>
<p:tagLst xmlns:a="http://schemas.openxmlformats.org/drawingml/2006/main" xmlns:r="http://schemas.openxmlformats.org/officeDocument/2006/relationships" xmlns:p="http://schemas.openxmlformats.org/presentationml/2006/main">
  <p:tag name="PPSNARRATION" val="28,872010084,X:\hort403\powerpoint_files\lecture_19\lecture_19_pptx\Media.ppcx"/>
</p:tagLst>
</file>

<file path=ppt/tags/tag136.xml><?xml version="1.0" encoding="utf-8"?>
<p:tagLst xmlns:a="http://schemas.openxmlformats.org/drawingml/2006/main" xmlns:r="http://schemas.openxmlformats.org/officeDocument/2006/relationships" xmlns:p="http://schemas.openxmlformats.org/presentationml/2006/main">
  <p:tag name="PPSNARRATION" val="29,872010084,X:\hort403\powerpoint_files\lecture_19\lecture_19_pptx\Media.ppcx"/>
</p:tagLst>
</file>

<file path=ppt/tags/tag137.xml><?xml version="1.0" encoding="utf-8"?>
<p:tagLst xmlns:a="http://schemas.openxmlformats.org/drawingml/2006/main" xmlns:r="http://schemas.openxmlformats.org/officeDocument/2006/relationships" xmlns:p="http://schemas.openxmlformats.org/presentationml/2006/main">
  <p:tag name="PPSNARRATION" val="30,872010084,X:\hort403\powerpoint_files\lecture_19\lecture_19_pptx\Media.ppcx"/>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PSNARRATION" val="2,560861278,X:\hort403\powerpoint_files\lecture_17\lecture_17_pptx\Media.ppcx"/>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0&quot;/&gt;&lt;lineCharCount val=&quot;52&quot;/&gt;&lt;lineCharCount val=&quot;26&quot;/&gt;&lt;lineCharCount val=&quot;56&quot;/&gt;&lt;lineCharCount val=&quot;52&quot;/&gt;&lt;lineCharCount val=&quot;50&quot;/&gt;&lt;lineCharCount val=&quot;55&quot;/&gt;&lt;lineCharCount val=&quot;54&quot;/&gt;&lt;lineCharCount val=&quot;18&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PSNARRATION" val="1,560861278,X:\hort403\powerpoint_files\lecture_17\lecture_17_pptx\Media.ppcx"/>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31&quot;/&gt;&lt;lineCharCount val=&quot;17&quot;/&gt;&lt;/TableIndex&gt;&lt;/ShapeTextInfo&gt;"/>
  <p:tag name="PRESENTER_SHAPEINFO" val="&lt;ThreeDShapeInfo&gt;&lt;uuid val=&quot;{E45952F5-080C-4D27-80A5-1E9A41AF9AF0}&quot;/&gt;&lt;isInvalidForFieldText val=&quot;0&quot;/&gt;&lt;Image&gt;&lt;filename val=&quot;C:\Users\awhipkey\AppData\Local\Temp\PR\data\asimages\{E45952F5-080C-4D27-80A5-1E9A41AF9AF0}_1.png&quot;/&gt;&lt;left val=&quot;53&quot;/&gt;&lt;top val=&quot;-5&quot;/&gt;&lt;width val=&quot;612&quot;/&gt;&lt;height val=&quot;16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PSNARRATION" val="3,560861278,X:\hort403\powerpoint_files\lecture_17\lecture_17_pptx\Media.ppcx"/>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2&quot;/&gt;&lt;lineCharCount val=&quot;49&quot;/&gt;&lt;lineCharCount val=&quot;52&quot;/&gt;&lt;lineCharCount val=&quot;51&quot;/&gt;&lt;lineCharCount val=&quot;47&quot;/&gt;&lt;lineCharCount val=&quot;52&quot;/&gt;&lt;lineCharCount val=&quot;47&quot;/&gt;&lt;lineCharCount val=&quot;2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PSNARRATION" val="4,560861278,X:\hort403\powerpoint_files\lecture_17\lecture_17_pptx\Media.ppcx"/>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7&quot;/&gt;&lt;lineCharCount val=&quot;11&quot;/&gt;&lt;lineCharCount val=&quot;55&quot;/&gt;&lt;lineCharCount val=&quot;27&quot;/&gt;&lt;lineCharCount val=&quot;50&quot;/&gt;&lt;lineCharCount val=&quot;53&quot;/&gt;&lt;lineCharCount val=&quot;14&quot;/&gt;&lt;lineCharCount val=&quot;51&quot;/&gt;&lt;lineCharCount val=&quot;51&quot;/&gt;&lt;lineCharCount val=&quot;50&quot;/&gt;&lt;lineCharCount val=&quot;52&quot;/&gt;&lt;lineCharCount val=&quot;7&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PSNARRATION" val="5,560861278,X:\hort403\powerpoint_files\lecture_17\lecture_17_pptx\Media.ppcx"/>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7&quot;/&gt;&lt;lineCharCount val=&quot;45&quot;/&gt;&lt;lineCharCount val=&quot;44&quot;/&gt;&lt;lineCharCount val=&quot;53&quot;/&gt;&lt;lineCharCount val=&quot;49&quot;/&gt;&lt;lineCharCount val=&quot;8&quot;/&gt;&lt;lineCharCount val=&quot;59&quot;/&gt;&lt;lineCharCount val=&quot;52&quot;/&gt;&lt;lineCharCount val=&quot;24&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PSNARRATION" val="9,560861278,X:\hort403\powerpoint_files\lecture_17\lecture_17_pptx\Media.ppcx"/>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TableIndex row=&quot;1&quot; col=&quot;2&quot;&gt;&lt;linesCount val=&quot;2&quot;/&gt;&lt;lineCharCount val=&quot;5&quot;/&gt;&lt;lineCharCount val=&quot;6&quot;/&gt;&lt;/TableIndex&gt;&lt;TableIndex row=&quot;1&quot; col=&quot;3&quot;&gt;&lt;linesCount val=&quot;1&quot;/&gt;&lt;lineCharCount val=&quot;15&quot;/&gt;&lt;/TableIndex&gt;&lt;TableIndex row=&quot;2&quot; col=&quot;1&quot;&gt;&lt;linesCount val=&quot;1&quot;/&gt;&lt;lineCharCount val=&quot;11&quot;/&gt;&lt;/TableIndex&gt;&lt;TableIndex row=&quot;2&quot; col=&quot;2&quot;&gt;&lt;linesCount val=&quot;1&quot;/&gt;&lt;lineCharCount val=&quot;6&quot;/&gt;&lt;/TableIndex&gt;&lt;TableIndex row=&quot;2&quot; col=&quot;3&quot;&gt;&lt;linesCount val=&quot;0&quot;/&gt;&lt;/TableIndex&gt;&lt;TableIndex row=&quot;3&quot; col=&quot;1&quot;&gt;&lt;linesCount val=&quot;1&quot;/&gt;&lt;lineCharCount val=&quot;6&quot;/&gt;&lt;/TableIndex&gt;&lt;TableIndex row=&quot;3&quot; col=&quot;2&quot;&gt;&lt;linesCount val=&quot;1&quot;/&gt;&lt;lineCharCount val=&quot;6&quot;/&gt;&lt;/TableIndex&gt;&lt;TableIndex row=&quot;3&quot; col=&quot;3&quot;&gt;&lt;linesCount val=&quot;2&quot;/&gt;&lt;lineCharCount val=&quot;35&quot;/&gt;&lt;lineCharCount val=&quot;12&quot;/&gt;&lt;/TableIndex&gt;&lt;TableIndex row=&quot;4&quot; col=&quot;1&quot;&gt;&lt;linesCount val=&quot;1&quot;/&gt;&lt;lineCharCount val=&quot;13&quot;/&gt;&lt;/TableIndex&gt;&lt;TableIndex row=&quot;4&quot; col=&quot;2&quot;&gt;&lt;linesCount val=&quot;1&quot;/&gt;&lt;lineCharCount val=&quot;6&quot;/&gt;&lt;/TableIndex&gt;&lt;TableIndex row=&quot;4&quot; col=&quot;3&quot;&gt;&lt;linesCount val=&quot;2&quot;/&gt;&lt;lineCharCount val=&quot;31&quot;/&gt;&lt;lineCharCount val=&quot;14&quot;/&gt;&lt;/TableIndex&gt;&lt;TableIndex row=&quot;5&quot; col=&quot;1&quot;&gt;&lt;linesCount val=&quot;1&quot;/&gt;&lt;lineCharCount val=&quot;13&quot;/&gt;&lt;/TableIndex&gt;&lt;TableIndex row=&quot;5&quot; col=&quot;2&quot;&gt;&lt;linesCount val=&quot;1&quot;/&gt;&lt;lineCharCount val=&quot;6&quot;/&gt;&lt;/TableIndex&gt;&lt;TableIndex row=&quot;5&quot; col=&quot;3&quot;&gt;&lt;linesCount val=&quot;2&quot;/&gt;&lt;lineCharCount val=&quot;31&quot;/&gt;&lt;lineCharCount val=&quot;10&quot;/&gt;&lt;/TableIndex&gt;&lt;TableIndex row=&quot;6&quot; col=&quot;1&quot;&gt;&lt;linesCount val=&quot;1&quot;/&gt;&lt;lineCharCount val=&quot;4&quot;/&gt;&lt;/TableIndex&gt;&lt;TableIndex row=&quot;6&quot; col=&quot;2&quot;&gt;&lt;linesCount val=&quot;1&quot;/&gt;&lt;lineCharCount val=&quot;6&quot;/&gt;&lt;/TableIndex&gt;&lt;TableIndex row=&quot;6&quot; col=&quot;3&quot;&gt;&lt;linesCount val=&quot;2&quot;/&gt;&lt;lineCharCount val=&quot;33&quot;/&gt;&lt;lineCharCount val=&quot;11&quot;/&gt;&lt;/TableIndex&gt;&lt;TableIndex row=&quot;7&quot; col=&quot;1&quot;&gt;&lt;linesCount val=&quot;1&quot;/&gt;&lt;lineCharCount val=&quot;7&quot;/&gt;&lt;/TableIndex&gt;&lt;TableIndex row=&quot;7&quot; col=&quot;2&quot;&gt;&lt;linesCount val=&quot;1&quot;/&gt;&lt;lineCharCount val=&quot;3&quot;/&gt;&lt;/TableIndex&gt;&lt;TableIndex row=&quot;7&quot; col=&quot;3&quot;&gt;&lt;linesCount val=&quot;1&quot;/&gt;&lt;lineCharCount val=&quot;21&quot;/&gt;&lt;/TableIndex&gt;&lt;/ShapeTextInfo&gt;"/>
  <p:tag name="PRESENTER_SHAPEINFO" val="&lt;ThreeDShapeInfo&gt;&lt;uuid val=&quot;{ADE51A37-5DA4-4F64-9CB1-D7B823817B06}&quot;/&gt;&lt;isInvalidForFieldText val=&quot;0&quot;/&gt;&lt;Image&gt;&lt;filename val=&quot;C:\Users\awhipkey\AppData\Local\Temp\PR\data\asimages\{ADE51A37-5DA4-4F64-9CB1-D7B823817B06}_9.png&quot;/&gt;&lt;left val=&quot;6&quot;/&gt;&lt;top val=&quot;78&quot;/&gt;&lt;width val=&quot;703&quot;/&gt;&lt;height val=&quot;427&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PSNARRATION" val="10,560861278,X:\hort403\powerpoint_files\lecture_17\lecture_17_pptx\Media.ppcx"/>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quot;/&gt;&lt;lineCharCount val=&quot;50&quot;/&gt;&lt;lineCharCount val=&quot;21&quot;/&gt;&lt;lineCharCount val=&quot;54&quot;/&gt;&lt;lineCharCount val=&quot;1&quot;/&gt;&lt;lineCharCount val=&quot;34&quot;/&gt;&lt;lineCharCount val=&quot;50&quot;/&gt;&lt;lineCharCount val=&quot;35&quot;/&gt;&lt;lineCharCount val=&quot;17&quot;/&gt;&lt;lineCharCount val=&quot;47&quot;/&gt;&lt;lineCharCount val=&quot;23&quot;/&gt;&lt;lineCharCount val=&quot;46&quot;/&gt;&lt;lineCharCount val=&quot;40&quot;/&gt;&lt;lineCharCount val=&quot;2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PSNARRATION" val="11,560861278,X:\hort403\powerpoint_files\lecture_17\lecture_17_pptx\Media.ppcx"/>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3&quot;/&gt;&lt;lineCharCount val=&quot;47&quot;/&gt;&lt;lineCharCount val=&quot;50&quot;/&gt;&lt;lineCharCount val=&quot;52&quot;/&gt;&lt;lineCharCount val=&quot;50&quot;/&gt;&lt;lineCharCount val=&quot;20&quot;/&gt;&lt;lineCharCount val=&quot;56&quot;/&gt;&lt;lineCharCount val=&quot;50&quot;/&gt;&lt;lineCharCount val=&quot;9&quot;/&gt;&lt;lineCharCount val=&quot;11&quot;/&gt;&lt;lineCharCount val=&quot;43&quot;/&gt;&lt;lineCharCount val=&quot;12&quot;/&gt;&lt;lineCharCount val=&quot;5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PSNARRATION" val="13,560861278,X:\hort403\powerpoint_files\lecture_17\lecture_17_pptx\Media.ppcx"/>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0&quot;/&gt;&lt;lineCharCount val=&quot;67&quot;/&gt;&lt;lineCharCount val=&quot;37&quot;/&gt;&lt;lineCharCount val=&quot;57&quot;/&gt;&lt;lineCharCount val=&quot;48&quot;/&gt;&lt;lineCharCount val=&quot;22&quot;/&gt;&lt;lineCharCount val=&quot;36&quot;/&gt;&lt;lineCharCount val=&quot;5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PSNARRATION" val="19,560861278,X:\hort403\powerpoint_files\lecture_17\lecture_17_pptx\Media.ppcx"/>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3&quot;/&gt;&lt;lineCharCount val=&quot;51&quot;/&gt;&lt;lineCharCount val=&quot;50&quot;/&gt;&lt;lineCharCount val=&quot;41&quot;/&gt;&lt;lineCharCount val=&quot;52&quot;/&gt;&lt;lineCharCount val=&quot;26&quot;/&gt;&lt;lineCharCount val=&quot;52&quot;/&gt;&lt;lineCharCount val=&quot;6&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PSNARRATION" val="20,560861278,X:\hort403\powerpoint_files\lecture_17\lecture_17_pptx\Media.ppcx"/>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PSNARRATION" val="22,560861278,X:\hort403\powerpoint_files\lecture_17\lecture_17_pptx\Media.ppcx"/>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0&quot;/&gt;&lt;lineCharCount val=&quot;15&quot;/&gt;&lt;lineCharCount val=&quot;51&quot;/&gt;&lt;lineCharCount val=&quot;43&quot;/&gt;&lt;lineCharCount val=&quot;49&quot;/&gt;&lt;lineCharCount val=&quot;18&quot;/&gt;&lt;lineCharCount val=&quot;51&quot;/&gt;&lt;lineCharCount val=&quot;24&quot;/&gt;&lt;lineCharCount val=&quot;50&quot;/&gt;&lt;lineCharCount val=&quot;30&quot;/&gt;&lt;lineCharCount val=&quot;41&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PSNARRATION" val="23,560861278,X:\hort403\powerpoint_files\lecture_17\lecture_17_pptx\Media.ppcx"/>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4&quot;/&gt;&lt;lineCharCount val=&quot;27&quot;/&gt;&lt;lineCharCount val=&quot;55&quot;/&gt;&lt;lineCharCount val=&quot;47&quot;/&gt;&lt;lineCharCount val=&quot;26&quot;/&gt;&lt;lineCharCount val=&quot;38&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PSNARRATION" val="24,560861278,X:\hort403\powerpoint_files\lecture_17\lecture_17_pptx\Media.ppcx"/>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PSNARRATION" val="25,560861278,X:\hort403\powerpoint_files\lecture_17\lecture_17_pptx\Media.ppcx"/>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PSNARRATION" val="27,560861278,X:\hort403\powerpoint_files\lecture_17\lecture_17_pptx\Media.ppcx"/>
</p:tagLst>
</file>

<file path=ppt/tags/tag56.xml><?xml version="1.0" encoding="utf-8"?>
<p:tagLst xmlns:a="http://schemas.openxmlformats.org/drawingml/2006/main" xmlns:r="http://schemas.openxmlformats.org/officeDocument/2006/relationships" xmlns:p="http://schemas.openxmlformats.org/presentationml/2006/main">
  <p:tag name="PPSNARRATION" val="28,560861278,X:\hort403\powerpoint_files\lecture_17\lecture_17_pptx\Media.ppcx"/>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59&quot;/&gt;&lt;lineCharCount val=&quot;52&quot;/&gt;&lt;lineCharCount val=&quot;17&quot;/&gt;&lt;lineCharCount val=&quot;54&quot;/&gt;&lt;lineCharCount val=&quot;48&quot;/&gt;&lt;lineCharCount val=&quot;55&quot;/&gt;&lt;lineCharCount val=&quot;21&quot;/&gt;&lt;lineCharCount val=&quot;55&quot;/&gt;&lt;lineCharCount val=&quot;30&quot;/&gt;&lt;lineCharCount val=&quot;53&quot;/&gt;&lt;lineCharCount val=&quot;44&quot;/&gt;&lt;lineCharCount val=&quot;52&quot;/&gt;&lt;lineCharCount val=&quot;15&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PSNARRATION" val="29,560861278,X:\hort403\powerpoint_files\lecture_17\lecture_17_pptx\Media.ppcx"/>
</p:tagLst>
</file>

<file path=ppt/tags/tag61.xml><?xml version="1.0" encoding="utf-8"?>
<p:tagLst xmlns:a="http://schemas.openxmlformats.org/drawingml/2006/main" xmlns:r="http://schemas.openxmlformats.org/officeDocument/2006/relationships" xmlns:p="http://schemas.openxmlformats.org/presentationml/2006/main">
  <p:tag name="PPSNARRATION" val="30,560861278,X:\hort403\powerpoint_files\lecture_17\lecture_17_pptx\Media.ppcx"/>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9&quot;/&gt;&lt;lineCharCount val=&quot;32&quot;/&gt;&lt;lineCharCount val=&quot;52&quot;/&gt;&lt;lineCharCount val=&quot;29&quot;/&gt;&lt;lineCharCount val=&quot;49&quot;/&gt;&lt;lineCharCount val=&quot;45&quot;/&gt;&lt;lineCharCount val=&quot;8&quot;/&gt;&lt;lineCharCount val=&quot;48&quot;/&gt;&lt;lineCharCount val=&quot;45&quot;/&gt;&lt;lineCharCount val=&quot;27&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PSNARRATION" val="31,560861278,X:\hort403\powerpoint_files\lecture_17\lecture_17_pptx\Media.ppcx"/>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5&quot;/&gt;&lt;lineCharCount val=&quot;54&quot;/&gt;&lt;lineCharCount val=&quot;55&quot;/&gt;&lt;lineCharCount val=&quot;33&quot;/&gt;&lt;lineCharCount val=&quot;9&quot;/&gt;&lt;lineCharCount val=&quot;7&quot;/&gt;&lt;lineCharCount val=&quot;54&quot;/&gt;&lt;lineCharCount val=&quot;14&quot;/&gt;&lt;lineCharCount val=&quot;47&quot;/&gt;&lt;lineCharCount val=&quot;14&quot;/&gt;&lt;lineCharCount val=&quot;28&quot;/&gt;&lt;lineCharCount val=&quot;50&quot;/&gt;&lt;lineCharCount val=&quot;11&quot;/&gt;&lt;lineCharCount val=&quot;49&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PSNARRATION" val="32,560861278,X:\hort403\powerpoint_files\lecture_17\lecture_17_pptx\Media.ppcx"/>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3&quot;/&gt;&lt;lineCharCount val=&quot;41&quot;/&gt;&lt;lineCharCount val=&quot;27&quot;/&gt;&lt;lineCharCount val=&quot;38&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PSNARRATION" val="33,560861278,X:\hort403\powerpoint_files\lecture_17\lecture_17_pptx\Media.ppcx"/>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9&quot;/&gt;&lt;lineCharCount val=&quot;16&quot;/&gt;&lt;lineCharCount val=&quot;51&quot;/&gt;&lt;lineCharCount val=&quot;51&quot;/&gt;&lt;lineCharCount val=&quot;52&quot;/&gt;&lt;lineCharCount val=&quot;9&quot;/&gt;&lt;lineCharCount val=&quot;50&quot;/&gt;&lt;lineCharCount val=&quot;13&quot;/&gt;&lt;lineCharCount val=&quot;56&quot;/&gt;&lt;lineCharCount val=&quot;3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PSNARRATION" val="1,-406420680,X:\hort403\powerpoint_files\lecture_18\lecture_18.ppc"/>
</p:tagLst>
</file>

<file path=ppt/tags/tag77.xml><?xml version="1.0" encoding="utf-8"?>
<p:tagLst xmlns:a="http://schemas.openxmlformats.org/drawingml/2006/main" xmlns:r="http://schemas.openxmlformats.org/officeDocument/2006/relationships" xmlns:p="http://schemas.openxmlformats.org/presentationml/2006/main">
  <p:tag name="PPSNARRATION" val="2,-406420680,X:\hort403\powerpoint_files\lecture_18\lecture_18.ppc"/>
</p:tagLst>
</file>

<file path=ppt/tags/tag78.xml><?xml version="1.0" encoding="utf-8"?>
<p:tagLst xmlns:a="http://schemas.openxmlformats.org/drawingml/2006/main" xmlns:r="http://schemas.openxmlformats.org/officeDocument/2006/relationships" xmlns:p="http://schemas.openxmlformats.org/presentationml/2006/main">
  <p:tag name="PPSNARRATION" val="3,-406420680,X:\hort403\powerpoint_files\lecture_18\lecture_18.ppc"/>
</p:tagLst>
</file>

<file path=ppt/tags/tag79.xml><?xml version="1.0" encoding="utf-8"?>
<p:tagLst xmlns:a="http://schemas.openxmlformats.org/drawingml/2006/main" xmlns:r="http://schemas.openxmlformats.org/officeDocument/2006/relationships" xmlns:p="http://schemas.openxmlformats.org/presentationml/2006/main">
  <p:tag name="PPSNARRATION" val="4,-406420680,X:\hort403\powerpoint_files\lecture_18\lecture_18.ppc"/>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PSNARRATION" val="5,-406420680,X:\hort403\powerpoint_files\lecture_18\lecture_18.ppc"/>
</p:tagLst>
</file>

<file path=ppt/tags/tag81.xml><?xml version="1.0" encoding="utf-8"?>
<p:tagLst xmlns:a="http://schemas.openxmlformats.org/drawingml/2006/main" xmlns:r="http://schemas.openxmlformats.org/officeDocument/2006/relationships" xmlns:p="http://schemas.openxmlformats.org/presentationml/2006/main">
  <p:tag name="PPSNARRATION" val="6,-406420680,X:\hort403\powerpoint_files\lecture_18\lecture_18.ppc"/>
</p:tagLst>
</file>

<file path=ppt/tags/tag82.xml><?xml version="1.0" encoding="utf-8"?>
<p:tagLst xmlns:a="http://schemas.openxmlformats.org/drawingml/2006/main" xmlns:r="http://schemas.openxmlformats.org/officeDocument/2006/relationships" xmlns:p="http://schemas.openxmlformats.org/presentationml/2006/main">
  <p:tag name="PPSNARRATION" val="7,-406420680,X:\hort403\powerpoint_files\lecture_18\lecture_18.ppc"/>
</p:tagLst>
</file>

<file path=ppt/tags/tag83.xml><?xml version="1.0" encoding="utf-8"?>
<p:tagLst xmlns:a="http://schemas.openxmlformats.org/drawingml/2006/main" xmlns:r="http://schemas.openxmlformats.org/officeDocument/2006/relationships" xmlns:p="http://schemas.openxmlformats.org/presentationml/2006/main">
  <p:tag name="PPSNARRATION" val="8,-406420680,X:\hort403\powerpoint_files\lecture_18\lecture_18.ppc"/>
</p:tagLst>
</file>

<file path=ppt/tags/tag84.xml><?xml version="1.0" encoding="utf-8"?>
<p:tagLst xmlns:a="http://schemas.openxmlformats.org/drawingml/2006/main" xmlns:r="http://schemas.openxmlformats.org/officeDocument/2006/relationships" xmlns:p="http://schemas.openxmlformats.org/presentationml/2006/main">
  <p:tag name="PPSNARRATION" val="9,-406420680,X:\hort403\powerpoint_files\lecture_18\lecture_18.ppc"/>
</p:tagLst>
</file>

<file path=ppt/tags/tag85.xml><?xml version="1.0" encoding="utf-8"?>
<p:tagLst xmlns:a="http://schemas.openxmlformats.org/drawingml/2006/main" xmlns:r="http://schemas.openxmlformats.org/officeDocument/2006/relationships" xmlns:p="http://schemas.openxmlformats.org/presentationml/2006/main">
  <p:tag name="PPSNARRATION" val="10,-406420680,X:\hort403\powerpoint_files\lecture_18\lecture_18.ppc"/>
</p:tagLst>
</file>

<file path=ppt/tags/tag86.xml><?xml version="1.0" encoding="utf-8"?>
<p:tagLst xmlns:a="http://schemas.openxmlformats.org/drawingml/2006/main" xmlns:r="http://schemas.openxmlformats.org/officeDocument/2006/relationships" xmlns:p="http://schemas.openxmlformats.org/presentationml/2006/main">
  <p:tag name="PPSNARRATION" val="11,-406420680,X:\hort403\powerpoint_files\lecture_18\lecture_18.ppc"/>
</p:tagLst>
</file>

<file path=ppt/tags/tag87.xml><?xml version="1.0" encoding="utf-8"?>
<p:tagLst xmlns:a="http://schemas.openxmlformats.org/drawingml/2006/main" xmlns:r="http://schemas.openxmlformats.org/officeDocument/2006/relationships" xmlns:p="http://schemas.openxmlformats.org/presentationml/2006/main">
  <p:tag name="PPSNARRATION" val="12,-406420680,X:\hort403\powerpoint_files\lecture_18\lecture_18.ppc"/>
</p:tagLst>
</file>

<file path=ppt/tags/tag88.xml><?xml version="1.0" encoding="utf-8"?>
<p:tagLst xmlns:a="http://schemas.openxmlformats.org/drawingml/2006/main" xmlns:r="http://schemas.openxmlformats.org/officeDocument/2006/relationships" xmlns:p="http://schemas.openxmlformats.org/presentationml/2006/main">
  <p:tag name="PPSNARRATION" val="13,-406420680,X:\hort403\powerpoint_files\lecture_18\lecture_18.ppc"/>
</p:tagLst>
</file>

<file path=ppt/tags/tag89.xml><?xml version="1.0" encoding="utf-8"?>
<p:tagLst xmlns:a="http://schemas.openxmlformats.org/drawingml/2006/main" xmlns:r="http://schemas.openxmlformats.org/officeDocument/2006/relationships" xmlns:p="http://schemas.openxmlformats.org/presentationml/2006/main">
  <p:tag name="PPSNARRATION" val="14,-406420680,X:\hort403\powerpoint_files\lecture_18\lecture_18.ppc"/>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PSNARRATION" val="15,-406420680,X:\hort403\powerpoint_files\lecture_18\lecture_18.ppc"/>
</p:tagLst>
</file>

<file path=ppt/tags/tag91.xml><?xml version="1.0" encoding="utf-8"?>
<p:tagLst xmlns:a="http://schemas.openxmlformats.org/drawingml/2006/main" xmlns:r="http://schemas.openxmlformats.org/officeDocument/2006/relationships" xmlns:p="http://schemas.openxmlformats.org/presentationml/2006/main">
  <p:tag name="PPSNARRATION" val="18,-406420680,X:\hort403\powerpoint_files\lecture_18\lecture_18.ppc"/>
</p:tagLst>
</file>

<file path=ppt/tags/tag92.xml><?xml version="1.0" encoding="utf-8"?>
<p:tagLst xmlns:a="http://schemas.openxmlformats.org/drawingml/2006/main" xmlns:r="http://schemas.openxmlformats.org/officeDocument/2006/relationships" xmlns:p="http://schemas.openxmlformats.org/presentationml/2006/main">
  <p:tag name="PPSNARRATION" val="19,-406420680,X:\hort403\powerpoint_files\lecture_18\lecture_18.ppc"/>
</p:tagLst>
</file>

<file path=ppt/tags/tag93.xml><?xml version="1.0" encoding="utf-8"?>
<p:tagLst xmlns:a="http://schemas.openxmlformats.org/drawingml/2006/main" xmlns:r="http://schemas.openxmlformats.org/officeDocument/2006/relationships" xmlns:p="http://schemas.openxmlformats.org/presentationml/2006/main">
  <p:tag name="PPSNARRATION" val="20,-406420680,X:\hort403\powerpoint_files\lecture_18\lecture_18.ppc"/>
</p:tagLst>
</file>

<file path=ppt/tags/tag94.xml><?xml version="1.0" encoding="utf-8"?>
<p:tagLst xmlns:a="http://schemas.openxmlformats.org/drawingml/2006/main" xmlns:r="http://schemas.openxmlformats.org/officeDocument/2006/relationships" xmlns:p="http://schemas.openxmlformats.org/presentationml/2006/main">
  <p:tag name="PPSNARRATION" val="21,-406420680,X:\hort403\powerpoint_files\lecture_18\lecture_18.ppc"/>
</p:tagLst>
</file>

<file path=ppt/tags/tag95.xml><?xml version="1.0" encoding="utf-8"?>
<p:tagLst xmlns:a="http://schemas.openxmlformats.org/drawingml/2006/main" xmlns:r="http://schemas.openxmlformats.org/officeDocument/2006/relationships" xmlns:p="http://schemas.openxmlformats.org/presentationml/2006/main">
  <p:tag name="PPSNARRATION" val="22,-406420680,X:\hort403\powerpoint_files\lecture_18\lecture_18.ppc"/>
</p:tagLst>
</file>

<file path=ppt/tags/tag96.xml><?xml version="1.0" encoding="utf-8"?>
<p:tagLst xmlns:a="http://schemas.openxmlformats.org/drawingml/2006/main" xmlns:r="http://schemas.openxmlformats.org/officeDocument/2006/relationships" xmlns:p="http://schemas.openxmlformats.org/presentationml/2006/main">
  <p:tag name="PPSNARRATION" val="24,-406420680,X:\hort403\powerpoint_files\lecture_18\lecture_18.ppc"/>
</p:tagLst>
</file>

<file path=ppt/tags/tag97.xml><?xml version="1.0" encoding="utf-8"?>
<p:tagLst xmlns:a="http://schemas.openxmlformats.org/drawingml/2006/main" xmlns:r="http://schemas.openxmlformats.org/officeDocument/2006/relationships" xmlns:p="http://schemas.openxmlformats.org/presentationml/2006/main">
  <p:tag name="PPSNARRATION" val="25,-406420680,X:\hort403\powerpoint_files\lecture_18\lecture_18.ppc"/>
</p:tagLst>
</file>

<file path=ppt/tags/tag98.xml><?xml version="1.0" encoding="utf-8"?>
<p:tagLst xmlns:a="http://schemas.openxmlformats.org/drawingml/2006/main" xmlns:r="http://schemas.openxmlformats.org/officeDocument/2006/relationships" xmlns:p="http://schemas.openxmlformats.org/presentationml/2006/main">
  <p:tag name="PPSNARRATION" val="26,-406420680,X:\hort403\powerpoint_files\lecture_18\lecture_18.ppc"/>
</p:tagLst>
</file>

<file path=ppt/tags/tag99.xml><?xml version="1.0" encoding="utf-8"?>
<p:tagLst xmlns:a="http://schemas.openxmlformats.org/drawingml/2006/main" xmlns:r="http://schemas.openxmlformats.org/officeDocument/2006/relationships" xmlns:p="http://schemas.openxmlformats.org/presentationml/2006/main">
  <p:tag name="PPSNARRATION" val="36,-406420680,X:\hort403\powerpoint_files\lecture_18\lecture_18.ppc"/>
</p:tagLst>
</file>

<file path=ppt/theme/theme1.xml><?xml version="1.0" encoding="utf-8"?>
<a:theme xmlns:a="http://schemas.openxmlformats.org/drawingml/2006/main" name="Blank Presentation.pot">
  <a:themeElements>
    <a:clrScheme name="Blank Presentation.pot 8">
      <a:dk1>
        <a:srgbClr val="808080"/>
      </a:dk1>
      <a:lt1>
        <a:srgbClr val="FFFF66"/>
      </a:lt1>
      <a:dk2>
        <a:srgbClr val="000099"/>
      </a:dk2>
      <a:lt2>
        <a:srgbClr val="000000"/>
      </a:lt2>
      <a:accent1>
        <a:srgbClr val="00CC99"/>
      </a:accent1>
      <a:accent2>
        <a:srgbClr val="3333CC"/>
      </a:accent2>
      <a:accent3>
        <a:srgbClr val="AAAACA"/>
      </a:accent3>
      <a:accent4>
        <a:srgbClr val="DADA56"/>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8">
        <a:dk1>
          <a:srgbClr val="808080"/>
        </a:dk1>
        <a:lt1>
          <a:srgbClr val="FFFF66"/>
        </a:lt1>
        <a:dk2>
          <a:srgbClr val="000099"/>
        </a:dk2>
        <a:lt2>
          <a:srgbClr val="000000"/>
        </a:lt2>
        <a:accent1>
          <a:srgbClr val="00CC99"/>
        </a:accent1>
        <a:accent2>
          <a:srgbClr val="3333CC"/>
        </a:accent2>
        <a:accent3>
          <a:srgbClr val="AAAACA"/>
        </a:accent3>
        <a:accent4>
          <a:srgbClr val="DADA56"/>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1177</TotalTime>
  <Words>3330</Words>
  <Application>Microsoft Office PowerPoint</Application>
  <PresentationFormat>On-screen Show (4:3)</PresentationFormat>
  <Paragraphs>424</Paragraphs>
  <Slides>85</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85</vt:i4>
      </vt:variant>
    </vt:vector>
  </HeadingPairs>
  <TitlesOfParts>
    <vt:vector size="88" baseType="lpstr">
      <vt:lpstr>Arial</vt:lpstr>
      <vt:lpstr>Times New Roman</vt:lpstr>
      <vt:lpstr>Blank Presentation.pot</vt:lpstr>
      <vt:lpstr>Human Beverages</vt:lpstr>
      <vt:lpstr>PowerPoint Presentation</vt:lpstr>
      <vt:lpstr>Coffee</vt:lpstr>
      <vt:lpstr>History of Coffee</vt:lpstr>
      <vt:lpstr>PowerPoint Presentation</vt:lpstr>
      <vt:lpstr>PowerPoint Presentation</vt:lpstr>
      <vt:lpstr>2001 World Production</vt:lpstr>
      <vt:lpstr>Botany</vt:lpstr>
      <vt:lpstr>PowerPoint Presentation</vt:lpstr>
      <vt:lpstr>PowerPoint Presentation</vt:lpstr>
      <vt:lpstr>Morphology</vt:lpstr>
      <vt:lpstr>Plagiotropic Growth</vt:lpstr>
      <vt:lpstr>Yields</vt:lpstr>
      <vt:lpstr>Diseases</vt:lpstr>
      <vt:lpstr>Coffee in bloom</vt:lpstr>
      <vt:lpstr>Ripening Coffee</vt:lpstr>
      <vt:lpstr>PowerPoint Presentation</vt:lpstr>
      <vt:lpstr>Processing</vt:lpstr>
      <vt:lpstr>PowerPoint Presentation</vt:lpstr>
      <vt:lpstr>Two main types:</vt:lpstr>
      <vt:lpstr>PowerPoint Presentation</vt:lpstr>
      <vt:lpstr>Dry Processing</vt:lpstr>
      <vt:lpstr>Economics</vt:lpstr>
      <vt:lpstr>Cacao</vt:lpstr>
      <vt:lpstr>Cacao (Theobroma cacao, Sterculiaceae)</vt:lpstr>
      <vt:lpstr>History</vt:lpstr>
      <vt:lpstr>PowerPoint Presentation</vt:lpstr>
      <vt:lpstr>PowerPoint Presentation</vt:lpstr>
      <vt:lpstr>The typical French chocolatiere can be seen in this painting by Francois Boucher, Le Dejeuner, 1739.</vt:lpstr>
      <vt:lpstr>PowerPoint Presentation</vt:lpstr>
      <vt:lpstr>Cacao World Production (2005–2006)</vt:lpstr>
      <vt:lpstr>Botany</vt:lpstr>
      <vt:lpstr>Ecology</vt:lpstr>
      <vt:lpstr>PowerPoint Presentation</vt:lpstr>
      <vt:lpstr>Cacao</vt:lpstr>
      <vt:lpstr>Traditionally Cacao is Classified into Two Races</vt:lpstr>
      <vt:lpstr>PowerPoint Presentation</vt:lpstr>
      <vt:lpstr>Cauliferous Flowering in Cacao</vt:lpstr>
      <vt:lpstr>Cacao, Orthotropic Tree</vt:lpstr>
      <vt:lpstr>Cacao, Plagiotropic Tree</vt:lpstr>
      <vt:lpstr>Budded Cacao showing plagiotropic growth </vt:lpstr>
      <vt:lpstr>PowerPoint Presentation</vt:lpstr>
      <vt:lpstr>PowerPoint Presentation</vt:lpstr>
      <vt:lpstr>Cacao</vt:lpstr>
      <vt:lpstr>Cacao fruit and dry beans</vt:lpstr>
      <vt:lpstr>Cacao fruit</vt:lpstr>
      <vt:lpstr>Cacao Diseases</vt:lpstr>
      <vt:lpstr>Witches’ broom</vt:lpstr>
      <vt:lpstr>Field Processing</vt:lpstr>
      <vt:lpstr>PowerPoint Presentation</vt:lpstr>
      <vt:lpstr>PowerPoint Presentation</vt:lpstr>
      <vt:lpstr>Drying cacao</vt:lpstr>
      <vt:lpstr>Raking cacao while drying</vt:lpstr>
      <vt:lpstr>Bagging cacao</vt:lpstr>
      <vt:lpstr>Cacao drying</vt:lpstr>
      <vt:lpstr>Cacao Processing</vt:lpstr>
      <vt:lpstr>PowerPoint Presentation</vt:lpstr>
      <vt:lpstr>Production of Cocoa Powder</vt:lpstr>
      <vt:lpstr>PowerPoint Presentation</vt:lpstr>
      <vt:lpstr>Through fermentation and drying, the cacao pod’s pulp-surrounded seeds are converted into nibs ready for roasting and grinding into chocolate liquor. </vt:lpstr>
      <vt:lpstr>PowerPoint Presentation</vt:lpstr>
      <vt:lpstr>PowerPoint Presentation</vt:lpstr>
      <vt:lpstr>Tea</vt:lpstr>
      <vt:lpstr>Tea History</vt:lpstr>
      <vt:lpstr>Current Uses</vt:lpstr>
      <vt:lpstr>2001 World Production</vt:lpstr>
      <vt:lpstr>Botany</vt:lpstr>
      <vt:lpstr>Ecology</vt:lpstr>
      <vt:lpstr>PowerPoint Presentation</vt:lpstr>
      <vt:lpstr>Tea estate, Ceylon, 1968</vt:lpstr>
      <vt:lpstr>Propagation of tea, Ceylon</vt:lpstr>
      <vt:lpstr>Tea on the road to Bandung, Java, Indonesia</vt:lpstr>
      <vt:lpstr>Asian tea propagated from seed</vt:lpstr>
      <vt:lpstr>Harvest</vt:lpstr>
      <vt:lpstr>Tea plucker, Ceylon, 1968</vt:lpstr>
      <vt:lpstr>Tupi tea company, Registro, Sao Paolo, Brazil, 1965</vt:lpstr>
      <vt:lpstr>Tea fields</vt:lpstr>
      <vt:lpstr>Shirley at tea farm</vt:lpstr>
      <vt:lpstr>Harvesting tea</vt:lpstr>
      <vt:lpstr>Processing</vt:lpstr>
      <vt:lpstr>Four steps:</vt:lpstr>
      <vt:lpstr>PowerPoint Presentation</vt:lpstr>
      <vt:lpstr>Tea factory in Registro, wilting room</vt:lpstr>
      <vt:lpstr>Rolling tea leaves before fermentation, Ceylon</vt:lpstr>
      <vt:lpstr>Black tea after fermentation</vt:lpstr>
    </vt:vector>
  </TitlesOfParts>
  <Company>New Crop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Anna Whipkey</dc:creator>
  <cp:lastModifiedBy>Whipkey, Anna L</cp:lastModifiedBy>
  <cp:revision>75</cp:revision>
  <dcterms:created xsi:type="dcterms:W3CDTF">2001-12-21T17:39:12Z</dcterms:created>
  <dcterms:modified xsi:type="dcterms:W3CDTF">2016-11-30T19:39:02Z</dcterms:modified>
</cp:coreProperties>
</file>