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297" r:id="rId3"/>
    <p:sldId id="279" r:id="rId4"/>
    <p:sldId id="280" r:id="rId5"/>
    <p:sldId id="281" r:id="rId6"/>
    <p:sldId id="282" r:id="rId7"/>
    <p:sldId id="283" r:id="rId8"/>
    <p:sldId id="298" r:id="rId9"/>
    <p:sldId id="296" r:id="rId10"/>
    <p:sldId id="285" r:id="rId11"/>
    <p:sldId id="300" r:id="rId12"/>
    <p:sldId id="284" r:id="rId13"/>
    <p:sldId id="313" r:id="rId14"/>
    <p:sldId id="324" r:id="rId15"/>
    <p:sldId id="286" r:id="rId16"/>
    <p:sldId id="292" r:id="rId17"/>
    <p:sldId id="299" r:id="rId18"/>
    <p:sldId id="326" r:id="rId19"/>
    <p:sldId id="291" r:id="rId20"/>
    <p:sldId id="289" r:id="rId21"/>
    <p:sldId id="332" r:id="rId22"/>
    <p:sldId id="333" r:id="rId23"/>
    <p:sldId id="355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4" r:id="rId42"/>
    <p:sldId id="351" r:id="rId43"/>
    <p:sldId id="290" r:id="rId44"/>
    <p:sldId id="352" r:id="rId45"/>
    <p:sldId id="303" r:id="rId46"/>
    <p:sldId id="310" r:id="rId47"/>
    <p:sldId id="353" r:id="rId48"/>
  </p:sldIdLst>
  <p:sldSz cx="9144000" cy="6858000" type="screen4x3"/>
  <p:notesSz cx="7010400" cy="9296400"/>
  <p:custDataLst>
    <p:tags r:id="rId51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EF9100"/>
    <a:srgbClr val="A3F25F"/>
    <a:srgbClr val="09409E"/>
    <a:srgbClr val="F6BF69"/>
    <a:srgbClr val="B50069"/>
    <a:srgbClr val="E70086"/>
    <a:srgbClr val="FCE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2" autoAdjust="0"/>
    <p:restoredTop sz="86433" autoAdjust="0"/>
  </p:normalViewPr>
  <p:slideViewPr>
    <p:cSldViewPr snapToGrid="0" showGuides="1">
      <p:cViewPr varScale="1">
        <p:scale>
          <a:sx n="84" d="100"/>
          <a:sy n="84" d="100"/>
        </p:scale>
        <p:origin x="8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-2802" y="-84"/>
      </p:cViewPr>
      <p:guideLst>
        <p:guide orient="horz" pos="2928"/>
        <p:guide pos="2208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273D30-49BD-4DF6-8F3B-EBB86FD5BFEA}" type="datetime1">
              <a:rPr lang="en-US" altLang="en-US"/>
              <a:pPr>
                <a:defRPr/>
              </a:pPr>
              <a:t>5/14/2019</a:t>
            </a:fld>
            <a:endParaRPr lang="en-US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9095585-93FC-4094-AE25-B30D81E84E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7" tIns="45295" rIns="92207" bIns="452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1" name="Rectangle 3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2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It is a pleasured to be here in Providence at this celebration of the ASHS Centennial.  I have been a member of ASHS for 51 years, and I am proud to be affiliated with this venerable Society.  Now, 100 Years is a long time but yet I feel a connection to 1903.  When I was a student at Cornell University Liberty Hyde Bailey was brought in to speak to my Vegetable Crops class, taught by Bob Sweet. Think of it; Bailey was born in 1858. The mystic chords of memory will be stretched today.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3B5A39-72A3-4331-8549-D140A167C0EB}" type="slidenum">
              <a:rPr lang="zh-CN" altLang="en-US">
                <a:cs typeface="等线"/>
              </a:rPr>
              <a:pPr/>
              <a:t>29</a:t>
            </a:fld>
            <a:endParaRPr lang="en-US" altLang="zh-CN">
              <a:cs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9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6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450850"/>
            <a:ext cx="2149475" cy="564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1463" y="450850"/>
            <a:ext cx="6299200" cy="56451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4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9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5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981200"/>
            <a:ext cx="33782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3782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0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6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71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308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867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623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1463" y="450850"/>
            <a:ext cx="8601075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981200"/>
            <a:ext cx="6908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09538" y="442913"/>
            <a:ext cx="892333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5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4689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48037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9180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5375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5832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6289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6746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Loquat Improvement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958850" y="2168525"/>
            <a:ext cx="72263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5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46894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48037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49180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5375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5832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6289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6746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Jules Janick</a:t>
            </a:r>
          </a:p>
          <a:p>
            <a:pPr algn="ctr">
              <a:defRPr/>
            </a:pPr>
            <a:r>
              <a:rPr lang="en-US" altLang="en-US" sz="3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Purdue University</a:t>
            </a:r>
          </a:p>
          <a:p>
            <a:pPr algn="ctr">
              <a:defRPr/>
            </a:pPr>
            <a:r>
              <a:rPr lang="en-US" altLang="en-US" sz="3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West Lafayette, Indiana, USA</a:t>
            </a:r>
            <a:br>
              <a:rPr lang="en-US" altLang="en-US" sz="3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3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janick@purdue.edu</a:t>
            </a:r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3829050" y="4813300"/>
            <a:ext cx="1530350" cy="1481138"/>
            <a:chOff x="1103" y="83"/>
            <a:chExt cx="4273" cy="4153"/>
          </a:xfrm>
        </p:grpSpPr>
        <p:sp>
          <p:nvSpPr>
            <p:cNvPr id="4133" name="Freeform 5"/>
            <p:cNvSpPr>
              <a:spLocks/>
            </p:cNvSpPr>
            <p:nvPr/>
          </p:nvSpPr>
          <p:spPr bwMode="auto">
            <a:xfrm>
              <a:off x="2759" y="83"/>
              <a:ext cx="489" cy="376"/>
            </a:xfrm>
            <a:custGeom>
              <a:avLst/>
              <a:gdLst>
                <a:gd name="T0" fmla="*/ 360 w 489"/>
                <a:gd name="T1" fmla="*/ 0 h 376"/>
                <a:gd name="T2" fmla="*/ 440 w 489"/>
                <a:gd name="T3" fmla="*/ 16 h 376"/>
                <a:gd name="T4" fmla="*/ 472 w 489"/>
                <a:gd name="T5" fmla="*/ 40 h 376"/>
                <a:gd name="T6" fmla="*/ 481 w 489"/>
                <a:gd name="T7" fmla="*/ 80 h 376"/>
                <a:gd name="T8" fmla="*/ 472 w 489"/>
                <a:gd name="T9" fmla="*/ 112 h 376"/>
                <a:gd name="T10" fmla="*/ 440 w 489"/>
                <a:gd name="T11" fmla="*/ 136 h 376"/>
                <a:gd name="T12" fmla="*/ 368 w 489"/>
                <a:gd name="T13" fmla="*/ 168 h 376"/>
                <a:gd name="T14" fmla="*/ 392 w 489"/>
                <a:gd name="T15" fmla="*/ 176 h 376"/>
                <a:gd name="T16" fmla="*/ 489 w 489"/>
                <a:gd name="T17" fmla="*/ 160 h 376"/>
                <a:gd name="T18" fmla="*/ 464 w 489"/>
                <a:gd name="T19" fmla="*/ 192 h 376"/>
                <a:gd name="T20" fmla="*/ 432 w 489"/>
                <a:gd name="T21" fmla="*/ 208 h 376"/>
                <a:gd name="T22" fmla="*/ 368 w 489"/>
                <a:gd name="T23" fmla="*/ 216 h 376"/>
                <a:gd name="T24" fmla="*/ 216 w 489"/>
                <a:gd name="T25" fmla="*/ 216 h 376"/>
                <a:gd name="T26" fmla="*/ 152 w 489"/>
                <a:gd name="T27" fmla="*/ 224 h 376"/>
                <a:gd name="T28" fmla="*/ 128 w 489"/>
                <a:gd name="T29" fmla="*/ 232 h 376"/>
                <a:gd name="T30" fmla="*/ 120 w 489"/>
                <a:gd name="T31" fmla="*/ 256 h 376"/>
                <a:gd name="T32" fmla="*/ 128 w 489"/>
                <a:gd name="T33" fmla="*/ 296 h 376"/>
                <a:gd name="T34" fmla="*/ 160 w 489"/>
                <a:gd name="T35" fmla="*/ 320 h 376"/>
                <a:gd name="T36" fmla="*/ 248 w 489"/>
                <a:gd name="T37" fmla="*/ 344 h 376"/>
                <a:gd name="T38" fmla="*/ 360 w 489"/>
                <a:gd name="T39" fmla="*/ 320 h 376"/>
                <a:gd name="T40" fmla="*/ 448 w 489"/>
                <a:gd name="T41" fmla="*/ 256 h 376"/>
                <a:gd name="T42" fmla="*/ 400 w 489"/>
                <a:gd name="T43" fmla="*/ 328 h 376"/>
                <a:gd name="T44" fmla="*/ 360 w 489"/>
                <a:gd name="T45" fmla="*/ 344 h 376"/>
                <a:gd name="T46" fmla="*/ 320 w 489"/>
                <a:gd name="T47" fmla="*/ 360 h 376"/>
                <a:gd name="T48" fmla="*/ 232 w 489"/>
                <a:gd name="T49" fmla="*/ 376 h 376"/>
                <a:gd name="T50" fmla="*/ 136 w 489"/>
                <a:gd name="T51" fmla="*/ 376 h 376"/>
                <a:gd name="T52" fmla="*/ 80 w 489"/>
                <a:gd name="T53" fmla="*/ 360 h 376"/>
                <a:gd name="T54" fmla="*/ 40 w 489"/>
                <a:gd name="T55" fmla="*/ 328 h 376"/>
                <a:gd name="T56" fmla="*/ 8 w 489"/>
                <a:gd name="T57" fmla="*/ 280 h 376"/>
                <a:gd name="T58" fmla="*/ 0 w 489"/>
                <a:gd name="T59" fmla="*/ 216 h 376"/>
                <a:gd name="T60" fmla="*/ 8 w 489"/>
                <a:gd name="T61" fmla="*/ 160 h 376"/>
                <a:gd name="T62" fmla="*/ 32 w 489"/>
                <a:gd name="T63" fmla="*/ 112 h 376"/>
                <a:gd name="T64" fmla="*/ 72 w 489"/>
                <a:gd name="T65" fmla="*/ 72 h 376"/>
                <a:gd name="T66" fmla="*/ 120 w 489"/>
                <a:gd name="T67" fmla="*/ 48 h 376"/>
                <a:gd name="T68" fmla="*/ 176 w 489"/>
                <a:gd name="T69" fmla="*/ 24 h 376"/>
                <a:gd name="T70" fmla="*/ 240 w 489"/>
                <a:gd name="T71" fmla="*/ 8 h 376"/>
                <a:gd name="T72" fmla="*/ 360 w 489"/>
                <a:gd name="T73" fmla="*/ 0 h 3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89" h="376">
                  <a:moveTo>
                    <a:pt x="360" y="0"/>
                  </a:moveTo>
                  <a:lnTo>
                    <a:pt x="440" y="16"/>
                  </a:lnTo>
                  <a:lnTo>
                    <a:pt x="472" y="40"/>
                  </a:lnTo>
                  <a:lnTo>
                    <a:pt x="481" y="80"/>
                  </a:lnTo>
                  <a:lnTo>
                    <a:pt x="472" y="112"/>
                  </a:lnTo>
                  <a:lnTo>
                    <a:pt x="440" y="136"/>
                  </a:lnTo>
                  <a:lnTo>
                    <a:pt x="368" y="168"/>
                  </a:lnTo>
                  <a:lnTo>
                    <a:pt x="392" y="176"/>
                  </a:lnTo>
                  <a:lnTo>
                    <a:pt x="489" y="160"/>
                  </a:lnTo>
                  <a:lnTo>
                    <a:pt x="464" y="192"/>
                  </a:lnTo>
                  <a:lnTo>
                    <a:pt x="432" y="208"/>
                  </a:lnTo>
                  <a:lnTo>
                    <a:pt x="368" y="216"/>
                  </a:lnTo>
                  <a:lnTo>
                    <a:pt x="216" y="216"/>
                  </a:lnTo>
                  <a:lnTo>
                    <a:pt x="152" y="224"/>
                  </a:lnTo>
                  <a:lnTo>
                    <a:pt x="128" y="232"/>
                  </a:lnTo>
                  <a:lnTo>
                    <a:pt x="120" y="256"/>
                  </a:lnTo>
                  <a:lnTo>
                    <a:pt x="128" y="296"/>
                  </a:lnTo>
                  <a:lnTo>
                    <a:pt x="160" y="320"/>
                  </a:lnTo>
                  <a:lnTo>
                    <a:pt x="248" y="344"/>
                  </a:lnTo>
                  <a:lnTo>
                    <a:pt x="360" y="320"/>
                  </a:lnTo>
                  <a:lnTo>
                    <a:pt x="448" y="256"/>
                  </a:lnTo>
                  <a:lnTo>
                    <a:pt x="400" y="328"/>
                  </a:lnTo>
                  <a:lnTo>
                    <a:pt x="360" y="344"/>
                  </a:lnTo>
                  <a:lnTo>
                    <a:pt x="320" y="360"/>
                  </a:lnTo>
                  <a:lnTo>
                    <a:pt x="232" y="376"/>
                  </a:lnTo>
                  <a:lnTo>
                    <a:pt x="136" y="376"/>
                  </a:lnTo>
                  <a:lnTo>
                    <a:pt x="80" y="360"/>
                  </a:lnTo>
                  <a:lnTo>
                    <a:pt x="40" y="328"/>
                  </a:lnTo>
                  <a:lnTo>
                    <a:pt x="8" y="280"/>
                  </a:lnTo>
                  <a:lnTo>
                    <a:pt x="0" y="216"/>
                  </a:lnTo>
                  <a:lnTo>
                    <a:pt x="8" y="160"/>
                  </a:lnTo>
                  <a:lnTo>
                    <a:pt x="32" y="112"/>
                  </a:lnTo>
                  <a:lnTo>
                    <a:pt x="72" y="72"/>
                  </a:lnTo>
                  <a:lnTo>
                    <a:pt x="120" y="48"/>
                  </a:lnTo>
                  <a:lnTo>
                    <a:pt x="176" y="24"/>
                  </a:lnTo>
                  <a:lnTo>
                    <a:pt x="240" y="8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Freeform 6"/>
            <p:cNvSpPr>
              <a:spLocks/>
            </p:cNvSpPr>
            <p:nvPr/>
          </p:nvSpPr>
          <p:spPr bwMode="auto">
            <a:xfrm>
              <a:off x="2879" y="107"/>
              <a:ext cx="232" cy="176"/>
            </a:xfrm>
            <a:custGeom>
              <a:avLst/>
              <a:gdLst>
                <a:gd name="T0" fmla="*/ 160 w 232"/>
                <a:gd name="T1" fmla="*/ 0 h 176"/>
                <a:gd name="T2" fmla="*/ 208 w 232"/>
                <a:gd name="T3" fmla="*/ 16 h 176"/>
                <a:gd name="T4" fmla="*/ 224 w 232"/>
                <a:gd name="T5" fmla="*/ 40 h 176"/>
                <a:gd name="T6" fmla="*/ 232 w 232"/>
                <a:gd name="T7" fmla="*/ 64 h 176"/>
                <a:gd name="T8" fmla="*/ 216 w 232"/>
                <a:gd name="T9" fmla="*/ 112 h 176"/>
                <a:gd name="T10" fmla="*/ 168 w 232"/>
                <a:gd name="T11" fmla="*/ 136 h 176"/>
                <a:gd name="T12" fmla="*/ 48 w 232"/>
                <a:gd name="T13" fmla="*/ 176 h 176"/>
                <a:gd name="T14" fmla="*/ 0 w 232"/>
                <a:gd name="T15" fmla="*/ 176 h 176"/>
                <a:gd name="T16" fmla="*/ 0 w 232"/>
                <a:gd name="T17" fmla="*/ 152 h 176"/>
                <a:gd name="T18" fmla="*/ 64 w 232"/>
                <a:gd name="T19" fmla="*/ 48 h 176"/>
                <a:gd name="T20" fmla="*/ 104 w 232"/>
                <a:gd name="T21" fmla="*/ 16 h 176"/>
                <a:gd name="T22" fmla="*/ 160 w 232"/>
                <a:gd name="T23" fmla="*/ 0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2" h="176">
                  <a:moveTo>
                    <a:pt x="160" y="0"/>
                  </a:moveTo>
                  <a:lnTo>
                    <a:pt x="208" y="16"/>
                  </a:lnTo>
                  <a:lnTo>
                    <a:pt x="224" y="40"/>
                  </a:lnTo>
                  <a:lnTo>
                    <a:pt x="232" y="64"/>
                  </a:lnTo>
                  <a:lnTo>
                    <a:pt x="216" y="112"/>
                  </a:lnTo>
                  <a:lnTo>
                    <a:pt x="168" y="136"/>
                  </a:lnTo>
                  <a:lnTo>
                    <a:pt x="48" y="176"/>
                  </a:lnTo>
                  <a:lnTo>
                    <a:pt x="0" y="176"/>
                  </a:lnTo>
                  <a:lnTo>
                    <a:pt x="0" y="152"/>
                  </a:lnTo>
                  <a:lnTo>
                    <a:pt x="64" y="48"/>
                  </a:lnTo>
                  <a:lnTo>
                    <a:pt x="104" y="16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5" name="Freeform 7"/>
            <p:cNvSpPr>
              <a:spLocks/>
            </p:cNvSpPr>
            <p:nvPr/>
          </p:nvSpPr>
          <p:spPr bwMode="auto">
            <a:xfrm>
              <a:off x="3504" y="131"/>
              <a:ext cx="600" cy="456"/>
            </a:xfrm>
            <a:custGeom>
              <a:avLst/>
              <a:gdLst>
                <a:gd name="T0" fmla="*/ 112 w 600"/>
                <a:gd name="T1" fmla="*/ 0 h 456"/>
                <a:gd name="T2" fmla="*/ 168 w 600"/>
                <a:gd name="T3" fmla="*/ 0 h 456"/>
                <a:gd name="T4" fmla="*/ 272 w 600"/>
                <a:gd name="T5" fmla="*/ 40 h 456"/>
                <a:gd name="T6" fmla="*/ 376 w 600"/>
                <a:gd name="T7" fmla="*/ 72 h 456"/>
                <a:gd name="T8" fmla="*/ 200 w 600"/>
                <a:gd name="T9" fmla="*/ 128 h 456"/>
                <a:gd name="T10" fmla="*/ 144 w 600"/>
                <a:gd name="T11" fmla="*/ 176 h 456"/>
                <a:gd name="T12" fmla="*/ 120 w 600"/>
                <a:gd name="T13" fmla="*/ 256 h 456"/>
                <a:gd name="T14" fmla="*/ 144 w 600"/>
                <a:gd name="T15" fmla="*/ 320 h 456"/>
                <a:gd name="T16" fmla="*/ 168 w 600"/>
                <a:gd name="T17" fmla="*/ 344 h 456"/>
                <a:gd name="T18" fmla="*/ 208 w 600"/>
                <a:gd name="T19" fmla="*/ 352 h 456"/>
                <a:gd name="T20" fmla="*/ 296 w 600"/>
                <a:gd name="T21" fmla="*/ 352 h 456"/>
                <a:gd name="T22" fmla="*/ 376 w 600"/>
                <a:gd name="T23" fmla="*/ 328 h 456"/>
                <a:gd name="T24" fmla="*/ 424 w 600"/>
                <a:gd name="T25" fmla="*/ 272 h 456"/>
                <a:gd name="T26" fmla="*/ 504 w 600"/>
                <a:gd name="T27" fmla="*/ 112 h 456"/>
                <a:gd name="T28" fmla="*/ 600 w 600"/>
                <a:gd name="T29" fmla="*/ 144 h 456"/>
                <a:gd name="T30" fmla="*/ 536 w 600"/>
                <a:gd name="T31" fmla="*/ 296 h 456"/>
                <a:gd name="T32" fmla="*/ 512 w 600"/>
                <a:gd name="T33" fmla="*/ 368 h 456"/>
                <a:gd name="T34" fmla="*/ 504 w 600"/>
                <a:gd name="T35" fmla="*/ 456 h 456"/>
                <a:gd name="T36" fmla="*/ 472 w 600"/>
                <a:gd name="T37" fmla="*/ 456 h 456"/>
                <a:gd name="T38" fmla="*/ 424 w 600"/>
                <a:gd name="T39" fmla="*/ 448 h 456"/>
                <a:gd name="T40" fmla="*/ 392 w 600"/>
                <a:gd name="T41" fmla="*/ 424 h 456"/>
                <a:gd name="T42" fmla="*/ 392 w 600"/>
                <a:gd name="T43" fmla="*/ 392 h 456"/>
                <a:gd name="T44" fmla="*/ 376 w 600"/>
                <a:gd name="T45" fmla="*/ 368 h 456"/>
                <a:gd name="T46" fmla="*/ 344 w 600"/>
                <a:gd name="T47" fmla="*/ 384 h 456"/>
                <a:gd name="T48" fmla="*/ 272 w 600"/>
                <a:gd name="T49" fmla="*/ 384 h 456"/>
                <a:gd name="T50" fmla="*/ 176 w 600"/>
                <a:gd name="T51" fmla="*/ 376 h 456"/>
                <a:gd name="T52" fmla="*/ 88 w 600"/>
                <a:gd name="T53" fmla="*/ 344 h 456"/>
                <a:gd name="T54" fmla="*/ 24 w 600"/>
                <a:gd name="T55" fmla="*/ 296 h 456"/>
                <a:gd name="T56" fmla="*/ 8 w 600"/>
                <a:gd name="T57" fmla="*/ 256 h 456"/>
                <a:gd name="T58" fmla="*/ 0 w 600"/>
                <a:gd name="T59" fmla="*/ 216 h 456"/>
                <a:gd name="T60" fmla="*/ 8 w 600"/>
                <a:gd name="T61" fmla="*/ 184 h 456"/>
                <a:gd name="T62" fmla="*/ 24 w 600"/>
                <a:gd name="T63" fmla="*/ 152 h 456"/>
                <a:gd name="T64" fmla="*/ 72 w 600"/>
                <a:gd name="T65" fmla="*/ 112 h 456"/>
                <a:gd name="T66" fmla="*/ 224 w 600"/>
                <a:gd name="T67" fmla="*/ 56 h 456"/>
                <a:gd name="T68" fmla="*/ 168 w 600"/>
                <a:gd name="T69" fmla="*/ 32 h 456"/>
                <a:gd name="T70" fmla="*/ 112 w 600"/>
                <a:gd name="T71" fmla="*/ 24 h 456"/>
                <a:gd name="T72" fmla="*/ 112 w 600"/>
                <a:gd name="T73" fmla="*/ 0 h 4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00" h="456">
                  <a:moveTo>
                    <a:pt x="112" y="0"/>
                  </a:moveTo>
                  <a:lnTo>
                    <a:pt x="168" y="0"/>
                  </a:lnTo>
                  <a:lnTo>
                    <a:pt x="272" y="40"/>
                  </a:lnTo>
                  <a:lnTo>
                    <a:pt x="376" y="72"/>
                  </a:lnTo>
                  <a:lnTo>
                    <a:pt x="200" y="128"/>
                  </a:lnTo>
                  <a:lnTo>
                    <a:pt x="144" y="176"/>
                  </a:lnTo>
                  <a:lnTo>
                    <a:pt x="120" y="256"/>
                  </a:lnTo>
                  <a:lnTo>
                    <a:pt x="144" y="320"/>
                  </a:lnTo>
                  <a:lnTo>
                    <a:pt x="168" y="344"/>
                  </a:lnTo>
                  <a:lnTo>
                    <a:pt x="208" y="352"/>
                  </a:lnTo>
                  <a:lnTo>
                    <a:pt x="296" y="352"/>
                  </a:lnTo>
                  <a:lnTo>
                    <a:pt x="376" y="328"/>
                  </a:lnTo>
                  <a:lnTo>
                    <a:pt x="424" y="272"/>
                  </a:lnTo>
                  <a:lnTo>
                    <a:pt x="504" y="112"/>
                  </a:lnTo>
                  <a:lnTo>
                    <a:pt x="600" y="144"/>
                  </a:lnTo>
                  <a:lnTo>
                    <a:pt x="536" y="296"/>
                  </a:lnTo>
                  <a:lnTo>
                    <a:pt x="512" y="368"/>
                  </a:lnTo>
                  <a:lnTo>
                    <a:pt x="504" y="456"/>
                  </a:lnTo>
                  <a:lnTo>
                    <a:pt x="472" y="456"/>
                  </a:lnTo>
                  <a:lnTo>
                    <a:pt x="424" y="448"/>
                  </a:lnTo>
                  <a:lnTo>
                    <a:pt x="392" y="424"/>
                  </a:lnTo>
                  <a:lnTo>
                    <a:pt x="392" y="392"/>
                  </a:lnTo>
                  <a:lnTo>
                    <a:pt x="376" y="368"/>
                  </a:lnTo>
                  <a:lnTo>
                    <a:pt x="344" y="384"/>
                  </a:lnTo>
                  <a:lnTo>
                    <a:pt x="272" y="384"/>
                  </a:lnTo>
                  <a:lnTo>
                    <a:pt x="176" y="376"/>
                  </a:lnTo>
                  <a:lnTo>
                    <a:pt x="88" y="344"/>
                  </a:lnTo>
                  <a:lnTo>
                    <a:pt x="24" y="296"/>
                  </a:lnTo>
                  <a:lnTo>
                    <a:pt x="8" y="256"/>
                  </a:lnTo>
                  <a:lnTo>
                    <a:pt x="0" y="216"/>
                  </a:lnTo>
                  <a:lnTo>
                    <a:pt x="8" y="184"/>
                  </a:lnTo>
                  <a:lnTo>
                    <a:pt x="24" y="152"/>
                  </a:lnTo>
                  <a:lnTo>
                    <a:pt x="72" y="112"/>
                  </a:lnTo>
                  <a:lnTo>
                    <a:pt x="224" y="56"/>
                  </a:lnTo>
                  <a:lnTo>
                    <a:pt x="168" y="32"/>
                  </a:lnTo>
                  <a:lnTo>
                    <a:pt x="112" y="2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Freeform 8"/>
            <p:cNvSpPr>
              <a:spLocks/>
            </p:cNvSpPr>
            <p:nvPr/>
          </p:nvSpPr>
          <p:spPr bwMode="auto">
            <a:xfrm>
              <a:off x="2135" y="187"/>
              <a:ext cx="592" cy="488"/>
            </a:xfrm>
            <a:custGeom>
              <a:avLst/>
              <a:gdLst>
                <a:gd name="T0" fmla="*/ 480 w 592"/>
                <a:gd name="T1" fmla="*/ 0 h 488"/>
                <a:gd name="T2" fmla="*/ 488 w 592"/>
                <a:gd name="T3" fmla="*/ 88 h 488"/>
                <a:gd name="T4" fmla="*/ 504 w 592"/>
                <a:gd name="T5" fmla="*/ 168 h 488"/>
                <a:gd name="T6" fmla="*/ 536 w 592"/>
                <a:gd name="T7" fmla="*/ 240 h 488"/>
                <a:gd name="T8" fmla="*/ 592 w 592"/>
                <a:gd name="T9" fmla="*/ 304 h 488"/>
                <a:gd name="T10" fmla="*/ 552 w 592"/>
                <a:gd name="T11" fmla="*/ 344 h 488"/>
                <a:gd name="T12" fmla="*/ 496 w 592"/>
                <a:gd name="T13" fmla="*/ 360 h 488"/>
                <a:gd name="T14" fmla="*/ 480 w 592"/>
                <a:gd name="T15" fmla="*/ 352 h 488"/>
                <a:gd name="T16" fmla="*/ 464 w 592"/>
                <a:gd name="T17" fmla="*/ 328 h 488"/>
                <a:gd name="T18" fmla="*/ 392 w 592"/>
                <a:gd name="T19" fmla="*/ 384 h 488"/>
                <a:gd name="T20" fmla="*/ 328 w 592"/>
                <a:gd name="T21" fmla="*/ 440 h 488"/>
                <a:gd name="T22" fmla="*/ 264 w 592"/>
                <a:gd name="T23" fmla="*/ 472 h 488"/>
                <a:gd name="T24" fmla="*/ 176 w 592"/>
                <a:gd name="T25" fmla="*/ 488 h 488"/>
                <a:gd name="T26" fmla="*/ 80 w 592"/>
                <a:gd name="T27" fmla="*/ 464 h 488"/>
                <a:gd name="T28" fmla="*/ 48 w 592"/>
                <a:gd name="T29" fmla="*/ 432 h 488"/>
                <a:gd name="T30" fmla="*/ 32 w 592"/>
                <a:gd name="T31" fmla="*/ 384 h 488"/>
                <a:gd name="T32" fmla="*/ 32 w 592"/>
                <a:gd name="T33" fmla="*/ 320 h 488"/>
                <a:gd name="T34" fmla="*/ 48 w 592"/>
                <a:gd name="T35" fmla="*/ 256 h 488"/>
                <a:gd name="T36" fmla="*/ 96 w 592"/>
                <a:gd name="T37" fmla="*/ 200 h 488"/>
                <a:gd name="T38" fmla="*/ 40 w 592"/>
                <a:gd name="T39" fmla="*/ 200 h 488"/>
                <a:gd name="T40" fmla="*/ 16 w 592"/>
                <a:gd name="T41" fmla="*/ 216 h 488"/>
                <a:gd name="T42" fmla="*/ 0 w 592"/>
                <a:gd name="T43" fmla="*/ 232 h 488"/>
                <a:gd name="T44" fmla="*/ 0 w 592"/>
                <a:gd name="T45" fmla="*/ 200 h 488"/>
                <a:gd name="T46" fmla="*/ 232 w 592"/>
                <a:gd name="T47" fmla="*/ 104 h 488"/>
                <a:gd name="T48" fmla="*/ 168 w 592"/>
                <a:gd name="T49" fmla="*/ 200 h 488"/>
                <a:gd name="T50" fmla="*/ 144 w 592"/>
                <a:gd name="T51" fmla="*/ 248 h 488"/>
                <a:gd name="T52" fmla="*/ 136 w 592"/>
                <a:gd name="T53" fmla="*/ 304 h 488"/>
                <a:gd name="T54" fmla="*/ 144 w 592"/>
                <a:gd name="T55" fmla="*/ 352 h 488"/>
                <a:gd name="T56" fmla="*/ 168 w 592"/>
                <a:gd name="T57" fmla="*/ 400 h 488"/>
                <a:gd name="T58" fmla="*/ 208 w 592"/>
                <a:gd name="T59" fmla="*/ 432 h 488"/>
                <a:gd name="T60" fmla="*/ 256 w 592"/>
                <a:gd name="T61" fmla="*/ 440 h 488"/>
                <a:gd name="T62" fmla="*/ 328 w 592"/>
                <a:gd name="T63" fmla="*/ 424 h 488"/>
                <a:gd name="T64" fmla="*/ 376 w 592"/>
                <a:gd name="T65" fmla="*/ 368 h 488"/>
                <a:gd name="T66" fmla="*/ 408 w 592"/>
                <a:gd name="T67" fmla="*/ 304 h 488"/>
                <a:gd name="T68" fmla="*/ 416 w 592"/>
                <a:gd name="T69" fmla="*/ 224 h 488"/>
                <a:gd name="T70" fmla="*/ 392 w 592"/>
                <a:gd name="T71" fmla="*/ 144 h 488"/>
                <a:gd name="T72" fmla="*/ 376 w 592"/>
                <a:gd name="T73" fmla="*/ 104 h 488"/>
                <a:gd name="T74" fmla="*/ 368 w 592"/>
                <a:gd name="T75" fmla="*/ 56 h 488"/>
                <a:gd name="T76" fmla="*/ 376 w 592"/>
                <a:gd name="T77" fmla="*/ 32 h 488"/>
                <a:gd name="T78" fmla="*/ 408 w 592"/>
                <a:gd name="T79" fmla="*/ 16 h 488"/>
                <a:gd name="T80" fmla="*/ 480 w 592"/>
                <a:gd name="T81" fmla="*/ 0 h 48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92" h="488">
                  <a:moveTo>
                    <a:pt x="480" y="0"/>
                  </a:moveTo>
                  <a:lnTo>
                    <a:pt x="488" y="88"/>
                  </a:lnTo>
                  <a:lnTo>
                    <a:pt x="504" y="168"/>
                  </a:lnTo>
                  <a:lnTo>
                    <a:pt x="536" y="240"/>
                  </a:lnTo>
                  <a:lnTo>
                    <a:pt x="592" y="304"/>
                  </a:lnTo>
                  <a:lnTo>
                    <a:pt x="552" y="344"/>
                  </a:lnTo>
                  <a:lnTo>
                    <a:pt x="496" y="360"/>
                  </a:lnTo>
                  <a:lnTo>
                    <a:pt x="480" y="352"/>
                  </a:lnTo>
                  <a:lnTo>
                    <a:pt x="464" y="328"/>
                  </a:lnTo>
                  <a:lnTo>
                    <a:pt x="392" y="384"/>
                  </a:lnTo>
                  <a:lnTo>
                    <a:pt x="328" y="440"/>
                  </a:lnTo>
                  <a:lnTo>
                    <a:pt x="264" y="472"/>
                  </a:lnTo>
                  <a:lnTo>
                    <a:pt x="176" y="488"/>
                  </a:lnTo>
                  <a:lnTo>
                    <a:pt x="80" y="464"/>
                  </a:lnTo>
                  <a:lnTo>
                    <a:pt x="48" y="432"/>
                  </a:lnTo>
                  <a:lnTo>
                    <a:pt x="32" y="384"/>
                  </a:lnTo>
                  <a:lnTo>
                    <a:pt x="32" y="320"/>
                  </a:lnTo>
                  <a:lnTo>
                    <a:pt x="48" y="256"/>
                  </a:lnTo>
                  <a:lnTo>
                    <a:pt x="96" y="200"/>
                  </a:lnTo>
                  <a:lnTo>
                    <a:pt x="40" y="200"/>
                  </a:lnTo>
                  <a:lnTo>
                    <a:pt x="16" y="216"/>
                  </a:lnTo>
                  <a:lnTo>
                    <a:pt x="0" y="232"/>
                  </a:lnTo>
                  <a:lnTo>
                    <a:pt x="0" y="200"/>
                  </a:lnTo>
                  <a:lnTo>
                    <a:pt x="232" y="104"/>
                  </a:lnTo>
                  <a:lnTo>
                    <a:pt x="168" y="200"/>
                  </a:lnTo>
                  <a:lnTo>
                    <a:pt x="144" y="248"/>
                  </a:lnTo>
                  <a:lnTo>
                    <a:pt x="136" y="304"/>
                  </a:lnTo>
                  <a:lnTo>
                    <a:pt x="144" y="352"/>
                  </a:lnTo>
                  <a:lnTo>
                    <a:pt x="168" y="400"/>
                  </a:lnTo>
                  <a:lnTo>
                    <a:pt x="208" y="432"/>
                  </a:lnTo>
                  <a:lnTo>
                    <a:pt x="256" y="440"/>
                  </a:lnTo>
                  <a:lnTo>
                    <a:pt x="328" y="424"/>
                  </a:lnTo>
                  <a:lnTo>
                    <a:pt x="376" y="368"/>
                  </a:lnTo>
                  <a:lnTo>
                    <a:pt x="408" y="304"/>
                  </a:lnTo>
                  <a:lnTo>
                    <a:pt x="416" y="224"/>
                  </a:lnTo>
                  <a:lnTo>
                    <a:pt x="392" y="144"/>
                  </a:lnTo>
                  <a:lnTo>
                    <a:pt x="376" y="104"/>
                  </a:lnTo>
                  <a:lnTo>
                    <a:pt x="368" y="56"/>
                  </a:lnTo>
                  <a:lnTo>
                    <a:pt x="376" y="32"/>
                  </a:lnTo>
                  <a:lnTo>
                    <a:pt x="408" y="16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Freeform 9"/>
            <p:cNvSpPr>
              <a:spLocks/>
            </p:cNvSpPr>
            <p:nvPr/>
          </p:nvSpPr>
          <p:spPr bwMode="auto">
            <a:xfrm>
              <a:off x="4072" y="371"/>
              <a:ext cx="616" cy="568"/>
            </a:xfrm>
            <a:custGeom>
              <a:avLst/>
              <a:gdLst>
                <a:gd name="T0" fmla="*/ 208 w 616"/>
                <a:gd name="T1" fmla="*/ 0 h 568"/>
                <a:gd name="T2" fmla="*/ 272 w 616"/>
                <a:gd name="T3" fmla="*/ 32 h 568"/>
                <a:gd name="T4" fmla="*/ 288 w 616"/>
                <a:gd name="T5" fmla="*/ 56 h 568"/>
                <a:gd name="T6" fmla="*/ 296 w 616"/>
                <a:gd name="T7" fmla="*/ 88 h 568"/>
                <a:gd name="T8" fmla="*/ 304 w 616"/>
                <a:gd name="T9" fmla="*/ 112 h 568"/>
                <a:gd name="T10" fmla="*/ 328 w 616"/>
                <a:gd name="T11" fmla="*/ 120 h 568"/>
                <a:gd name="T12" fmla="*/ 392 w 616"/>
                <a:gd name="T13" fmla="*/ 128 h 568"/>
                <a:gd name="T14" fmla="*/ 544 w 616"/>
                <a:gd name="T15" fmla="*/ 216 h 568"/>
                <a:gd name="T16" fmla="*/ 592 w 616"/>
                <a:gd name="T17" fmla="*/ 280 h 568"/>
                <a:gd name="T18" fmla="*/ 608 w 616"/>
                <a:gd name="T19" fmla="*/ 312 h 568"/>
                <a:gd name="T20" fmla="*/ 616 w 616"/>
                <a:gd name="T21" fmla="*/ 360 h 568"/>
                <a:gd name="T22" fmla="*/ 608 w 616"/>
                <a:gd name="T23" fmla="*/ 392 h 568"/>
                <a:gd name="T24" fmla="*/ 592 w 616"/>
                <a:gd name="T25" fmla="*/ 424 h 568"/>
                <a:gd name="T26" fmla="*/ 544 w 616"/>
                <a:gd name="T27" fmla="*/ 472 h 568"/>
                <a:gd name="T28" fmla="*/ 472 w 616"/>
                <a:gd name="T29" fmla="*/ 496 h 568"/>
                <a:gd name="T30" fmla="*/ 400 w 616"/>
                <a:gd name="T31" fmla="*/ 488 h 568"/>
                <a:gd name="T32" fmla="*/ 360 w 616"/>
                <a:gd name="T33" fmla="*/ 496 h 568"/>
                <a:gd name="T34" fmla="*/ 448 w 616"/>
                <a:gd name="T35" fmla="*/ 560 h 568"/>
                <a:gd name="T36" fmla="*/ 424 w 616"/>
                <a:gd name="T37" fmla="*/ 568 h 568"/>
                <a:gd name="T38" fmla="*/ 400 w 616"/>
                <a:gd name="T39" fmla="*/ 560 h 568"/>
                <a:gd name="T40" fmla="*/ 376 w 616"/>
                <a:gd name="T41" fmla="*/ 544 h 568"/>
                <a:gd name="T42" fmla="*/ 336 w 616"/>
                <a:gd name="T43" fmla="*/ 504 h 568"/>
                <a:gd name="T44" fmla="*/ 264 w 616"/>
                <a:gd name="T45" fmla="*/ 456 h 568"/>
                <a:gd name="T46" fmla="*/ 200 w 616"/>
                <a:gd name="T47" fmla="*/ 400 h 568"/>
                <a:gd name="T48" fmla="*/ 264 w 616"/>
                <a:gd name="T49" fmla="*/ 424 h 568"/>
                <a:gd name="T50" fmla="*/ 328 w 616"/>
                <a:gd name="T51" fmla="*/ 432 h 568"/>
                <a:gd name="T52" fmla="*/ 400 w 616"/>
                <a:gd name="T53" fmla="*/ 424 h 568"/>
                <a:gd name="T54" fmla="*/ 456 w 616"/>
                <a:gd name="T55" fmla="*/ 392 h 568"/>
                <a:gd name="T56" fmla="*/ 488 w 616"/>
                <a:gd name="T57" fmla="*/ 376 h 568"/>
                <a:gd name="T58" fmla="*/ 504 w 616"/>
                <a:gd name="T59" fmla="*/ 352 h 568"/>
                <a:gd name="T60" fmla="*/ 520 w 616"/>
                <a:gd name="T61" fmla="*/ 288 h 568"/>
                <a:gd name="T62" fmla="*/ 504 w 616"/>
                <a:gd name="T63" fmla="*/ 232 h 568"/>
                <a:gd name="T64" fmla="*/ 472 w 616"/>
                <a:gd name="T65" fmla="*/ 192 h 568"/>
                <a:gd name="T66" fmla="*/ 416 w 616"/>
                <a:gd name="T67" fmla="*/ 160 h 568"/>
                <a:gd name="T68" fmla="*/ 360 w 616"/>
                <a:gd name="T69" fmla="*/ 152 h 568"/>
                <a:gd name="T70" fmla="*/ 296 w 616"/>
                <a:gd name="T71" fmla="*/ 160 h 568"/>
                <a:gd name="T72" fmla="*/ 248 w 616"/>
                <a:gd name="T73" fmla="*/ 176 h 568"/>
                <a:gd name="T74" fmla="*/ 152 w 616"/>
                <a:gd name="T75" fmla="*/ 248 h 568"/>
                <a:gd name="T76" fmla="*/ 120 w 616"/>
                <a:gd name="T77" fmla="*/ 288 h 568"/>
                <a:gd name="T78" fmla="*/ 104 w 616"/>
                <a:gd name="T79" fmla="*/ 304 h 568"/>
                <a:gd name="T80" fmla="*/ 80 w 616"/>
                <a:gd name="T81" fmla="*/ 312 h 568"/>
                <a:gd name="T82" fmla="*/ 40 w 616"/>
                <a:gd name="T83" fmla="*/ 296 h 568"/>
                <a:gd name="T84" fmla="*/ 0 w 616"/>
                <a:gd name="T85" fmla="*/ 256 h 568"/>
                <a:gd name="T86" fmla="*/ 56 w 616"/>
                <a:gd name="T87" fmla="*/ 192 h 568"/>
                <a:gd name="T88" fmla="*/ 112 w 616"/>
                <a:gd name="T89" fmla="*/ 136 h 568"/>
                <a:gd name="T90" fmla="*/ 168 w 616"/>
                <a:gd name="T91" fmla="*/ 80 h 568"/>
                <a:gd name="T92" fmla="*/ 208 w 616"/>
                <a:gd name="T93" fmla="*/ 0 h 56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16" h="568">
                  <a:moveTo>
                    <a:pt x="208" y="0"/>
                  </a:moveTo>
                  <a:lnTo>
                    <a:pt x="272" y="32"/>
                  </a:lnTo>
                  <a:lnTo>
                    <a:pt x="288" y="56"/>
                  </a:lnTo>
                  <a:lnTo>
                    <a:pt x="296" y="88"/>
                  </a:lnTo>
                  <a:lnTo>
                    <a:pt x="304" y="112"/>
                  </a:lnTo>
                  <a:lnTo>
                    <a:pt x="328" y="120"/>
                  </a:lnTo>
                  <a:lnTo>
                    <a:pt x="392" y="128"/>
                  </a:lnTo>
                  <a:lnTo>
                    <a:pt x="544" y="216"/>
                  </a:lnTo>
                  <a:lnTo>
                    <a:pt x="592" y="280"/>
                  </a:lnTo>
                  <a:lnTo>
                    <a:pt x="608" y="312"/>
                  </a:lnTo>
                  <a:lnTo>
                    <a:pt x="616" y="360"/>
                  </a:lnTo>
                  <a:lnTo>
                    <a:pt x="608" y="392"/>
                  </a:lnTo>
                  <a:lnTo>
                    <a:pt x="592" y="424"/>
                  </a:lnTo>
                  <a:lnTo>
                    <a:pt x="544" y="472"/>
                  </a:lnTo>
                  <a:lnTo>
                    <a:pt x="472" y="496"/>
                  </a:lnTo>
                  <a:lnTo>
                    <a:pt x="400" y="488"/>
                  </a:lnTo>
                  <a:lnTo>
                    <a:pt x="360" y="496"/>
                  </a:lnTo>
                  <a:lnTo>
                    <a:pt x="448" y="560"/>
                  </a:lnTo>
                  <a:lnTo>
                    <a:pt x="424" y="568"/>
                  </a:lnTo>
                  <a:lnTo>
                    <a:pt x="400" y="560"/>
                  </a:lnTo>
                  <a:lnTo>
                    <a:pt x="376" y="544"/>
                  </a:lnTo>
                  <a:lnTo>
                    <a:pt x="336" y="504"/>
                  </a:lnTo>
                  <a:lnTo>
                    <a:pt x="264" y="456"/>
                  </a:lnTo>
                  <a:lnTo>
                    <a:pt x="200" y="400"/>
                  </a:lnTo>
                  <a:lnTo>
                    <a:pt x="264" y="424"/>
                  </a:lnTo>
                  <a:lnTo>
                    <a:pt x="328" y="432"/>
                  </a:lnTo>
                  <a:lnTo>
                    <a:pt x="400" y="424"/>
                  </a:lnTo>
                  <a:lnTo>
                    <a:pt x="456" y="392"/>
                  </a:lnTo>
                  <a:lnTo>
                    <a:pt x="488" y="376"/>
                  </a:lnTo>
                  <a:lnTo>
                    <a:pt x="504" y="352"/>
                  </a:lnTo>
                  <a:lnTo>
                    <a:pt x="520" y="288"/>
                  </a:lnTo>
                  <a:lnTo>
                    <a:pt x="504" y="232"/>
                  </a:lnTo>
                  <a:lnTo>
                    <a:pt x="472" y="192"/>
                  </a:lnTo>
                  <a:lnTo>
                    <a:pt x="416" y="160"/>
                  </a:lnTo>
                  <a:lnTo>
                    <a:pt x="360" y="152"/>
                  </a:lnTo>
                  <a:lnTo>
                    <a:pt x="296" y="160"/>
                  </a:lnTo>
                  <a:lnTo>
                    <a:pt x="248" y="176"/>
                  </a:lnTo>
                  <a:lnTo>
                    <a:pt x="152" y="248"/>
                  </a:lnTo>
                  <a:lnTo>
                    <a:pt x="120" y="288"/>
                  </a:lnTo>
                  <a:lnTo>
                    <a:pt x="104" y="304"/>
                  </a:lnTo>
                  <a:lnTo>
                    <a:pt x="80" y="312"/>
                  </a:lnTo>
                  <a:lnTo>
                    <a:pt x="40" y="296"/>
                  </a:lnTo>
                  <a:lnTo>
                    <a:pt x="0" y="256"/>
                  </a:lnTo>
                  <a:lnTo>
                    <a:pt x="56" y="192"/>
                  </a:lnTo>
                  <a:lnTo>
                    <a:pt x="112" y="136"/>
                  </a:lnTo>
                  <a:lnTo>
                    <a:pt x="168" y="80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Freeform 10"/>
            <p:cNvSpPr>
              <a:spLocks/>
            </p:cNvSpPr>
            <p:nvPr/>
          </p:nvSpPr>
          <p:spPr bwMode="auto">
            <a:xfrm>
              <a:off x="1239" y="547"/>
              <a:ext cx="912" cy="1048"/>
            </a:xfrm>
            <a:custGeom>
              <a:avLst/>
              <a:gdLst>
                <a:gd name="T0" fmla="*/ 744 w 912"/>
                <a:gd name="T1" fmla="*/ 0 h 1048"/>
                <a:gd name="T2" fmla="*/ 808 w 912"/>
                <a:gd name="T3" fmla="*/ 16 h 1048"/>
                <a:gd name="T4" fmla="*/ 864 w 912"/>
                <a:gd name="T5" fmla="*/ 56 h 1048"/>
                <a:gd name="T6" fmla="*/ 896 w 912"/>
                <a:gd name="T7" fmla="*/ 104 h 1048"/>
                <a:gd name="T8" fmla="*/ 912 w 912"/>
                <a:gd name="T9" fmla="*/ 176 h 1048"/>
                <a:gd name="T10" fmla="*/ 904 w 912"/>
                <a:gd name="T11" fmla="*/ 240 h 1048"/>
                <a:gd name="T12" fmla="*/ 880 w 912"/>
                <a:gd name="T13" fmla="*/ 288 h 1048"/>
                <a:gd name="T14" fmla="*/ 792 w 912"/>
                <a:gd name="T15" fmla="*/ 368 h 1048"/>
                <a:gd name="T16" fmla="*/ 688 w 912"/>
                <a:gd name="T17" fmla="*/ 448 h 1048"/>
                <a:gd name="T18" fmla="*/ 640 w 912"/>
                <a:gd name="T19" fmla="*/ 488 h 1048"/>
                <a:gd name="T20" fmla="*/ 600 w 912"/>
                <a:gd name="T21" fmla="*/ 544 h 1048"/>
                <a:gd name="T22" fmla="*/ 536 w 912"/>
                <a:gd name="T23" fmla="*/ 664 h 1048"/>
                <a:gd name="T24" fmla="*/ 504 w 912"/>
                <a:gd name="T25" fmla="*/ 720 h 1048"/>
                <a:gd name="T26" fmla="*/ 456 w 912"/>
                <a:gd name="T27" fmla="*/ 760 h 1048"/>
                <a:gd name="T28" fmla="*/ 328 w 912"/>
                <a:gd name="T29" fmla="*/ 808 h 1048"/>
                <a:gd name="T30" fmla="*/ 280 w 912"/>
                <a:gd name="T31" fmla="*/ 840 h 1048"/>
                <a:gd name="T32" fmla="*/ 264 w 912"/>
                <a:gd name="T33" fmla="*/ 896 h 1048"/>
                <a:gd name="T34" fmla="*/ 272 w 912"/>
                <a:gd name="T35" fmla="*/ 920 h 1048"/>
                <a:gd name="T36" fmla="*/ 288 w 912"/>
                <a:gd name="T37" fmla="*/ 936 h 1048"/>
                <a:gd name="T38" fmla="*/ 344 w 912"/>
                <a:gd name="T39" fmla="*/ 952 h 1048"/>
                <a:gd name="T40" fmla="*/ 288 w 912"/>
                <a:gd name="T41" fmla="*/ 1048 h 1048"/>
                <a:gd name="T42" fmla="*/ 0 w 912"/>
                <a:gd name="T43" fmla="*/ 872 h 1048"/>
                <a:gd name="T44" fmla="*/ 24 w 912"/>
                <a:gd name="T45" fmla="*/ 824 h 1048"/>
                <a:gd name="T46" fmla="*/ 40 w 912"/>
                <a:gd name="T47" fmla="*/ 800 h 1048"/>
                <a:gd name="T48" fmla="*/ 64 w 912"/>
                <a:gd name="T49" fmla="*/ 784 h 1048"/>
                <a:gd name="T50" fmla="*/ 88 w 912"/>
                <a:gd name="T51" fmla="*/ 784 h 1048"/>
                <a:gd name="T52" fmla="*/ 104 w 912"/>
                <a:gd name="T53" fmla="*/ 680 h 1048"/>
                <a:gd name="T54" fmla="*/ 136 w 912"/>
                <a:gd name="T55" fmla="*/ 584 h 1048"/>
                <a:gd name="T56" fmla="*/ 160 w 912"/>
                <a:gd name="T57" fmla="*/ 544 h 1048"/>
                <a:gd name="T58" fmla="*/ 184 w 912"/>
                <a:gd name="T59" fmla="*/ 512 h 1048"/>
                <a:gd name="T60" fmla="*/ 224 w 912"/>
                <a:gd name="T61" fmla="*/ 496 h 1048"/>
                <a:gd name="T62" fmla="*/ 272 w 912"/>
                <a:gd name="T63" fmla="*/ 488 h 1048"/>
                <a:gd name="T64" fmla="*/ 336 w 912"/>
                <a:gd name="T65" fmla="*/ 512 h 1048"/>
                <a:gd name="T66" fmla="*/ 368 w 912"/>
                <a:gd name="T67" fmla="*/ 576 h 1048"/>
                <a:gd name="T68" fmla="*/ 368 w 912"/>
                <a:gd name="T69" fmla="*/ 616 h 1048"/>
                <a:gd name="T70" fmla="*/ 352 w 912"/>
                <a:gd name="T71" fmla="*/ 656 h 1048"/>
                <a:gd name="T72" fmla="*/ 352 w 912"/>
                <a:gd name="T73" fmla="*/ 688 h 1048"/>
                <a:gd name="T74" fmla="*/ 368 w 912"/>
                <a:gd name="T75" fmla="*/ 704 h 1048"/>
                <a:gd name="T76" fmla="*/ 416 w 912"/>
                <a:gd name="T77" fmla="*/ 688 h 1048"/>
                <a:gd name="T78" fmla="*/ 456 w 912"/>
                <a:gd name="T79" fmla="*/ 656 h 1048"/>
                <a:gd name="T80" fmla="*/ 528 w 912"/>
                <a:gd name="T81" fmla="*/ 624 h 1048"/>
                <a:gd name="T82" fmla="*/ 552 w 912"/>
                <a:gd name="T83" fmla="*/ 592 h 1048"/>
                <a:gd name="T84" fmla="*/ 560 w 912"/>
                <a:gd name="T85" fmla="*/ 560 h 1048"/>
                <a:gd name="T86" fmla="*/ 544 w 912"/>
                <a:gd name="T87" fmla="*/ 504 h 1048"/>
                <a:gd name="T88" fmla="*/ 512 w 912"/>
                <a:gd name="T89" fmla="*/ 464 h 1048"/>
                <a:gd name="T90" fmla="*/ 416 w 912"/>
                <a:gd name="T91" fmla="*/ 384 h 1048"/>
                <a:gd name="T92" fmla="*/ 368 w 912"/>
                <a:gd name="T93" fmla="*/ 352 h 1048"/>
                <a:gd name="T94" fmla="*/ 352 w 912"/>
                <a:gd name="T95" fmla="*/ 344 h 1048"/>
                <a:gd name="T96" fmla="*/ 344 w 912"/>
                <a:gd name="T97" fmla="*/ 320 h 1048"/>
                <a:gd name="T98" fmla="*/ 352 w 912"/>
                <a:gd name="T99" fmla="*/ 288 h 1048"/>
                <a:gd name="T100" fmla="*/ 360 w 912"/>
                <a:gd name="T101" fmla="*/ 264 h 1048"/>
                <a:gd name="T102" fmla="*/ 416 w 912"/>
                <a:gd name="T103" fmla="*/ 240 h 1048"/>
                <a:gd name="T104" fmla="*/ 448 w 912"/>
                <a:gd name="T105" fmla="*/ 256 h 1048"/>
                <a:gd name="T106" fmla="*/ 512 w 912"/>
                <a:gd name="T107" fmla="*/ 168 h 1048"/>
                <a:gd name="T108" fmla="*/ 576 w 912"/>
                <a:gd name="T109" fmla="*/ 80 h 1048"/>
                <a:gd name="T110" fmla="*/ 648 w 912"/>
                <a:gd name="T111" fmla="*/ 24 h 1048"/>
                <a:gd name="T112" fmla="*/ 744 w 912"/>
                <a:gd name="T113" fmla="*/ 0 h 104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12" h="1048">
                  <a:moveTo>
                    <a:pt x="744" y="0"/>
                  </a:moveTo>
                  <a:lnTo>
                    <a:pt x="808" y="16"/>
                  </a:lnTo>
                  <a:lnTo>
                    <a:pt x="864" y="56"/>
                  </a:lnTo>
                  <a:lnTo>
                    <a:pt x="896" y="104"/>
                  </a:lnTo>
                  <a:lnTo>
                    <a:pt x="912" y="176"/>
                  </a:lnTo>
                  <a:lnTo>
                    <a:pt x="904" y="240"/>
                  </a:lnTo>
                  <a:lnTo>
                    <a:pt x="880" y="288"/>
                  </a:lnTo>
                  <a:lnTo>
                    <a:pt x="792" y="368"/>
                  </a:lnTo>
                  <a:lnTo>
                    <a:pt x="688" y="448"/>
                  </a:lnTo>
                  <a:lnTo>
                    <a:pt x="640" y="488"/>
                  </a:lnTo>
                  <a:lnTo>
                    <a:pt x="600" y="544"/>
                  </a:lnTo>
                  <a:lnTo>
                    <a:pt x="536" y="664"/>
                  </a:lnTo>
                  <a:lnTo>
                    <a:pt x="504" y="720"/>
                  </a:lnTo>
                  <a:lnTo>
                    <a:pt x="456" y="760"/>
                  </a:lnTo>
                  <a:lnTo>
                    <a:pt x="328" y="808"/>
                  </a:lnTo>
                  <a:lnTo>
                    <a:pt x="280" y="840"/>
                  </a:lnTo>
                  <a:lnTo>
                    <a:pt x="264" y="896"/>
                  </a:lnTo>
                  <a:lnTo>
                    <a:pt x="272" y="920"/>
                  </a:lnTo>
                  <a:lnTo>
                    <a:pt x="288" y="936"/>
                  </a:lnTo>
                  <a:lnTo>
                    <a:pt x="344" y="952"/>
                  </a:lnTo>
                  <a:lnTo>
                    <a:pt x="288" y="1048"/>
                  </a:lnTo>
                  <a:lnTo>
                    <a:pt x="0" y="872"/>
                  </a:lnTo>
                  <a:lnTo>
                    <a:pt x="24" y="824"/>
                  </a:lnTo>
                  <a:lnTo>
                    <a:pt x="40" y="800"/>
                  </a:lnTo>
                  <a:lnTo>
                    <a:pt x="64" y="784"/>
                  </a:lnTo>
                  <a:lnTo>
                    <a:pt x="88" y="784"/>
                  </a:lnTo>
                  <a:lnTo>
                    <a:pt x="104" y="680"/>
                  </a:lnTo>
                  <a:lnTo>
                    <a:pt x="136" y="584"/>
                  </a:lnTo>
                  <a:lnTo>
                    <a:pt x="160" y="544"/>
                  </a:lnTo>
                  <a:lnTo>
                    <a:pt x="184" y="512"/>
                  </a:lnTo>
                  <a:lnTo>
                    <a:pt x="224" y="496"/>
                  </a:lnTo>
                  <a:lnTo>
                    <a:pt x="272" y="488"/>
                  </a:lnTo>
                  <a:lnTo>
                    <a:pt x="336" y="512"/>
                  </a:lnTo>
                  <a:lnTo>
                    <a:pt x="368" y="576"/>
                  </a:lnTo>
                  <a:lnTo>
                    <a:pt x="368" y="616"/>
                  </a:lnTo>
                  <a:lnTo>
                    <a:pt x="352" y="656"/>
                  </a:lnTo>
                  <a:lnTo>
                    <a:pt x="352" y="688"/>
                  </a:lnTo>
                  <a:lnTo>
                    <a:pt x="368" y="704"/>
                  </a:lnTo>
                  <a:lnTo>
                    <a:pt x="416" y="688"/>
                  </a:lnTo>
                  <a:lnTo>
                    <a:pt x="456" y="656"/>
                  </a:lnTo>
                  <a:lnTo>
                    <a:pt x="528" y="624"/>
                  </a:lnTo>
                  <a:lnTo>
                    <a:pt x="552" y="592"/>
                  </a:lnTo>
                  <a:lnTo>
                    <a:pt x="560" y="560"/>
                  </a:lnTo>
                  <a:lnTo>
                    <a:pt x="544" y="504"/>
                  </a:lnTo>
                  <a:lnTo>
                    <a:pt x="512" y="464"/>
                  </a:lnTo>
                  <a:lnTo>
                    <a:pt x="416" y="384"/>
                  </a:lnTo>
                  <a:lnTo>
                    <a:pt x="368" y="352"/>
                  </a:lnTo>
                  <a:lnTo>
                    <a:pt x="352" y="344"/>
                  </a:lnTo>
                  <a:lnTo>
                    <a:pt x="344" y="320"/>
                  </a:lnTo>
                  <a:lnTo>
                    <a:pt x="352" y="288"/>
                  </a:lnTo>
                  <a:lnTo>
                    <a:pt x="360" y="264"/>
                  </a:lnTo>
                  <a:lnTo>
                    <a:pt x="416" y="240"/>
                  </a:lnTo>
                  <a:lnTo>
                    <a:pt x="448" y="256"/>
                  </a:lnTo>
                  <a:lnTo>
                    <a:pt x="512" y="168"/>
                  </a:lnTo>
                  <a:lnTo>
                    <a:pt x="576" y="80"/>
                  </a:lnTo>
                  <a:lnTo>
                    <a:pt x="648" y="24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9" name="Freeform 11"/>
            <p:cNvSpPr>
              <a:spLocks/>
            </p:cNvSpPr>
            <p:nvPr/>
          </p:nvSpPr>
          <p:spPr bwMode="auto">
            <a:xfrm>
              <a:off x="1783" y="643"/>
              <a:ext cx="256" cy="328"/>
            </a:xfrm>
            <a:custGeom>
              <a:avLst/>
              <a:gdLst>
                <a:gd name="T0" fmla="*/ 88 w 256"/>
                <a:gd name="T1" fmla="*/ 0 h 328"/>
                <a:gd name="T2" fmla="*/ 160 w 256"/>
                <a:gd name="T3" fmla="*/ 0 h 328"/>
                <a:gd name="T4" fmla="*/ 200 w 256"/>
                <a:gd name="T5" fmla="*/ 16 h 328"/>
                <a:gd name="T6" fmla="*/ 232 w 256"/>
                <a:gd name="T7" fmla="*/ 48 h 328"/>
                <a:gd name="T8" fmla="*/ 248 w 256"/>
                <a:gd name="T9" fmla="*/ 96 h 328"/>
                <a:gd name="T10" fmla="*/ 256 w 256"/>
                <a:gd name="T11" fmla="*/ 152 h 328"/>
                <a:gd name="T12" fmla="*/ 248 w 256"/>
                <a:gd name="T13" fmla="*/ 216 h 328"/>
                <a:gd name="T14" fmla="*/ 216 w 256"/>
                <a:gd name="T15" fmla="*/ 272 h 328"/>
                <a:gd name="T16" fmla="*/ 168 w 256"/>
                <a:gd name="T17" fmla="*/ 312 h 328"/>
                <a:gd name="T18" fmla="*/ 104 w 256"/>
                <a:gd name="T19" fmla="*/ 328 h 328"/>
                <a:gd name="T20" fmla="*/ 56 w 256"/>
                <a:gd name="T21" fmla="*/ 312 h 328"/>
                <a:gd name="T22" fmla="*/ 24 w 256"/>
                <a:gd name="T23" fmla="*/ 272 h 328"/>
                <a:gd name="T24" fmla="*/ 8 w 256"/>
                <a:gd name="T25" fmla="*/ 216 h 328"/>
                <a:gd name="T26" fmla="*/ 0 w 256"/>
                <a:gd name="T27" fmla="*/ 160 h 328"/>
                <a:gd name="T28" fmla="*/ 16 w 256"/>
                <a:gd name="T29" fmla="*/ 56 h 328"/>
                <a:gd name="T30" fmla="*/ 48 w 256"/>
                <a:gd name="T31" fmla="*/ 16 h 328"/>
                <a:gd name="T32" fmla="*/ 88 w 256"/>
                <a:gd name="T33" fmla="*/ 0 h 3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6" h="328">
                  <a:moveTo>
                    <a:pt x="88" y="0"/>
                  </a:moveTo>
                  <a:lnTo>
                    <a:pt x="160" y="0"/>
                  </a:lnTo>
                  <a:lnTo>
                    <a:pt x="200" y="16"/>
                  </a:lnTo>
                  <a:lnTo>
                    <a:pt x="232" y="48"/>
                  </a:lnTo>
                  <a:lnTo>
                    <a:pt x="248" y="96"/>
                  </a:lnTo>
                  <a:lnTo>
                    <a:pt x="256" y="152"/>
                  </a:lnTo>
                  <a:lnTo>
                    <a:pt x="248" y="216"/>
                  </a:lnTo>
                  <a:lnTo>
                    <a:pt x="216" y="272"/>
                  </a:lnTo>
                  <a:lnTo>
                    <a:pt x="168" y="312"/>
                  </a:lnTo>
                  <a:lnTo>
                    <a:pt x="104" y="328"/>
                  </a:lnTo>
                  <a:lnTo>
                    <a:pt x="56" y="312"/>
                  </a:lnTo>
                  <a:lnTo>
                    <a:pt x="24" y="272"/>
                  </a:lnTo>
                  <a:lnTo>
                    <a:pt x="8" y="216"/>
                  </a:lnTo>
                  <a:lnTo>
                    <a:pt x="0" y="160"/>
                  </a:lnTo>
                  <a:lnTo>
                    <a:pt x="16" y="56"/>
                  </a:lnTo>
                  <a:lnTo>
                    <a:pt x="48" y="1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0" name="Freeform 12"/>
            <p:cNvSpPr>
              <a:spLocks/>
            </p:cNvSpPr>
            <p:nvPr/>
          </p:nvSpPr>
          <p:spPr bwMode="auto">
            <a:xfrm>
              <a:off x="4584" y="803"/>
              <a:ext cx="336" cy="320"/>
            </a:xfrm>
            <a:custGeom>
              <a:avLst/>
              <a:gdLst>
                <a:gd name="T0" fmla="*/ 248 w 336"/>
                <a:gd name="T1" fmla="*/ 0 h 320"/>
                <a:gd name="T2" fmla="*/ 336 w 336"/>
                <a:gd name="T3" fmla="*/ 96 h 320"/>
                <a:gd name="T4" fmla="*/ 280 w 336"/>
                <a:gd name="T5" fmla="*/ 168 h 320"/>
                <a:gd name="T6" fmla="*/ 216 w 336"/>
                <a:gd name="T7" fmla="*/ 216 h 320"/>
                <a:gd name="T8" fmla="*/ 80 w 336"/>
                <a:gd name="T9" fmla="*/ 320 h 320"/>
                <a:gd name="T10" fmla="*/ 24 w 336"/>
                <a:gd name="T11" fmla="*/ 288 h 320"/>
                <a:gd name="T12" fmla="*/ 8 w 336"/>
                <a:gd name="T13" fmla="*/ 272 h 320"/>
                <a:gd name="T14" fmla="*/ 0 w 336"/>
                <a:gd name="T15" fmla="*/ 240 h 320"/>
                <a:gd name="T16" fmla="*/ 8 w 336"/>
                <a:gd name="T17" fmla="*/ 216 h 320"/>
                <a:gd name="T18" fmla="*/ 24 w 336"/>
                <a:gd name="T19" fmla="*/ 200 h 320"/>
                <a:gd name="T20" fmla="*/ 72 w 336"/>
                <a:gd name="T21" fmla="*/ 176 h 320"/>
                <a:gd name="T22" fmla="*/ 128 w 336"/>
                <a:gd name="T23" fmla="*/ 136 h 320"/>
                <a:gd name="T24" fmla="*/ 168 w 336"/>
                <a:gd name="T25" fmla="*/ 96 h 320"/>
                <a:gd name="T26" fmla="*/ 208 w 336"/>
                <a:gd name="T27" fmla="*/ 56 h 320"/>
                <a:gd name="T28" fmla="*/ 248 w 336"/>
                <a:gd name="T29" fmla="*/ 0 h 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6" h="320">
                  <a:moveTo>
                    <a:pt x="248" y="0"/>
                  </a:moveTo>
                  <a:lnTo>
                    <a:pt x="336" y="96"/>
                  </a:lnTo>
                  <a:lnTo>
                    <a:pt x="280" y="168"/>
                  </a:lnTo>
                  <a:lnTo>
                    <a:pt x="216" y="216"/>
                  </a:lnTo>
                  <a:lnTo>
                    <a:pt x="80" y="320"/>
                  </a:lnTo>
                  <a:lnTo>
                    <a:pt x="24" y="288"/>
                  </a:lnTo>
                  <a:lnTo>
                    <a:pt x="8" y="272"/>
                  </a:lnTo>
                  <a:lnTo>
                    <a:pt x="0" y="240"/>
                  </a:lnTo>
                  <a:lnTo>
                    <a:pt x="8" y="216"/>
                  </a:lnTo>
                  <a:lnTo>
                    <a:pt x="24" y="200"/>
                  </a:lnTo>
                  <a:lnTo>
                    <a:pt x="72" y="176"/>
                  </a:lnTo>
                  <a:lnTo>
                    <a:pt x="128" y="136"/>
                  </a:lnTo>
                  <a:lnTo>
                    <a:pt x="168" y="96"/>
                  </a:lnTo>
                  <a:lnTo>
                    <a:pt x="208" y="56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1" name="Freeform 13"/>
            <p:cNvSpPr>
              <a:spLocks/>
            </p:cNvSpPr>
            <p:nvPr/>
          </p:nvSpPr>
          <p:spPr bwMode="auto">
            <a:xfrm>
              <a:off x="1791" y="963"/>
              <a:ext cx="1585" cy="784"/>
            </a:xfrm>
            <a:custGeom>
              <a:avLst/>
              <a:gdLst>
                <a:gd name="T0" fmla="*/ 1416 w 1585"/>
                <a:gd name="T1" fmla="*/ 32 h 784"/>
                <a:gd name="T2" fmla="*/ 1440 w 1585"/>
                <a:gd name="T3" fmla="*/ 168 h 784"/>
                <a:gd name="T4" fmla="*/ 1416 w 1585"/>
                <a:gd name="T5" fmla="*/ 288 h 784"/>
                <a:gd name="T6" fmla="*/ 1521 w 1585"/>
                <a:gd name="T7" fmla="*/ 408 h 784"/>
                <a:gd name="T8" fmla="*/ 1585 w 1585"/>
                <a:gd name="T9" fmla="*/ 328 h 784"/>
                <a:gd name="T10" fmla="*/ 1537 w 1585"/>
                <a:gd name="T11" fmla="*/ 472 h 784"/>
                <a:gd name="T12" fmla="*/ 1497 w 1585"/>
                <a:gd name="T13" fmla="*/ 520 h 784"/>
                <a:gd name="T14" fmla="*/ 1432 w 1585"/>
                <a:gd name="T15" fmla="*/ 536 h 784"/>
                <a:gd name="T16" fmla="*/ 1256 w 1585"/>
                <a:gd name="T17" fmla="*/ 552 h 784"/>
                <a:gd name="T18" fmla="*/ 1360 w 1585"/>
                <a:gd name="T19" fmla="*/ 352 h 784"/>
                <a:gd name="T20" fmla="*/ 1360 w 1585"/>
                <a:gd name="T21" fmla="*/ 184 h 784"/>
                <a:gd name="T22" fmla="*/ 1312 w 1585"/>
                <a:gd name="T23" fmla="*/ 136 h 784"/>
                <a:gd name="T24" fmla="*/ 1240 w 1585"/>
                <a:gd name="T25" fmla="*/ 168 h 784"/>
                <a:gd name="T26" fmla="*/ 1136 w 1585"/>
                <a:gd name="T27" fmla="*/ 296 h 784"/>
                <a:gd name="T28" fmla="*/ 1064 w 1585"/>
                <a:gd name="T29" fmla="*/ 328 h 784"/>
                <a:gd name="T30" fmla="*/ 680 w 1585"/>
                <a:gd name="T31" fmla="*/ 320 h 784"/>
                <a:gd name="T32" fmla="*/ 608 w 1585"/>
                <a:gd name="T33" fmla="*/ 352 h 784"/>
                <a:gd name="T34" fmla="*/ 520 w 1585"/>
                <a:gd name="T35" fmla="*/ 488 h 784"/>
                <a:gd name="T36" fmla="*/ 448 w 1585"/>
                <a:gd name="T37" fmla="*/ 520 h 784"/>
                <a:gd name="T38" fmla="*/ 160 w 1585"/>
                <a:gd name="T39" fmla="*/ 536 h 784"/>
                <a:gd name="T40" fmla="*/ 96 w 1585"/>
                <a:gd name="T41" fmla="*/ 600 h 784"/>
                <a:gd name="T42" fmla="*/ 80 w 1585"/>
                <a:gd name="T43" fmla="*/ 696 h 784"/>
                <a:gd name="T44" fmla="*/ 192 w 1585"/>
                <a:gd name="T45" fmla="*/ 616 h 784"/>
                <a:gd name="T46" fmla="*/ 448 w 1585"/>
                <a:gd name="T47" fmla="*/ 616 h 784"/>
                <a:gd name="T48" fmla="*/ 696 w 1585"/>
                <a:gd name="T49" fmla="*/ 600 h 784"/>
                <a:gd name="T50" fmla="*/ 704 w 1585"/>
                <a:gd name="T51" fmla="*/ 624 h 784"/>
                <a:gd name="T52" fmla="*/ 640 w 1585"/>
                <a:gd name="T53" fmla="*/ 704 h 784"/>
                <a:gd name="T54" fmla="*/ 136 w 1585"/>
                <a:gd name="T55" fmla="*/ 712 h 784"/>
                <a:gd name="T56" fmla="*/ 64 w 1585"/>
                <a:gd name="T57" fmla="*/ 736 h 784"/>
                <a:gd name="T58" fmla="*/ 24 w 1585"/>
                <a:gd name="T59" fmla="*/ 728 h 784"/>
                <a:gd name="T60" fmla="*/ 112 w 1585"/>
                <a:gd name="T61" fmla="*/ 568 h 784"/>
                <a:gd name="T62" fmla="*/ 240 w 1585"/>
                <a:gd name="T63" fmla="*/ 400 h 784"/>
                <a:gd name="T64" fmla="*/ 528 w 1585"/>
                <a:gd name="T65" fmla="*/ 384 h 784"/>
                <a:gd name="T66" fmla="*/ 592 w 1585"/>
                <a:gd name="T67" fmla="*/ 352 h 784"/>
                <a:gd name="T68" fmla="*/ 664 w 1585"/>
                <a:gd name="T69" fmla="*/ 256 h 784"/>
                <a:gd name="T70" fmla="*/ 712 w 1585"/>
                <a:gd name="T71" fmla="*/ 200 h 784"/>
                <a:gd name="T72" fmla="*/ 1088 w 1585"/>
                <a:gd name="T73" fmla="*/ 192 h 784"/>
                <a:gd name="T74" fmla="*/ 1264 w 1585"/>
                <a:gd name="T75" fmla="*/ 144 h 784"/>
                <a:gd name="T76" fmla="*/ 1392 w 1585"/>
                <a:gd name="T77" fmla="*/ 0 h 7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585" h="784">
                  <a:moveTo>
                    <a:pt x="1392" y="0"/>
                  </a:moveTo>
                  <a:lnTo>
                    <a:pt x="1416" y="32"/>
                  </a:lnTo>
                  <a:lnTo>
                    <a:pt x="1432" y="72"/>
                  </a:lnTo>
                  <a:lnTo>
                    <a:pt x="1440" y="168"/>
                  </a:lnTo>
                  <a:lnTo>
                    <a:pt x="1432" y="232"/>
                  </a:lnTo>
                  <a:lnTo>
                    <a:pt x="1416" y="288"/>
                  </a:lnTo>
                  <a:lnTo>
                    <a:pt x="1384" y="408"/>
                  </a:lnTo>
                  <a:lnTo>
                    <a:pt x="1521" y="408"/>
                  </a:lnTo>
                  <a:lnTo>
                    <a:pt x="1553" y="368"/>
                  </a:lnTo>
                  <a:lnTo>
                    <a:pt x="1585" y="328"/>
                  </a:lnTo>
                  <a:lnTo>
                    <a:pt x="1561" y="400"/>
                  </a:lnTo>
                  <a:lnTo>
                    <a:pt x="1537" y="472"/>
                  </a:lnTo>
                  <a:lnTo>
                    <a:pt x="1521" y="496"/>
                  </a:lnTo>
                  <a:lnTo>
                    <a:pt x="1497" y="520"/>
                  </a:lnTo>
                  <a:lnTo>
                    <a:pt x="1465" y="528"/>
                  </a:lnTo>
                  <a:lnTo>
                    <a:pt x="1432" y="536"/>
                  </a:lnTo>
                  <a:lnTo>
                    <a:pt x="1312" y="536"/>
                  </a:lnTo>
                  <a:lnTo>
                    <a:pt x="1256" y="552"/>
                  </a:lnTo>
                  <a:lnTo>
                    <a:pt x="1336" y="416"/>
                  </a:lnTo>
                  <a:lnTo>
                    <a:pt x="1360" y="352"/>
                  </a:lnTo>
                  <a:lnTo>
                    <a:pt x="1368" y="272"/>
                  </a:lnTo>
                  <a:lnTo>
                    <a:pt x="1360" y="184"/>
                  </a:lnTo>
                  <a:lnTo>
                    <a:pt x="1344" y="152"/>
                  </a:lnTo>
                  <a:lnTo>
                    <a:pt x="1312" y="136"/>
                  </a:lnTo>
                  <a:lnTo>
                    <a:pt x="1272" y="144"/>
                  </a:lnTo>
                  <a:lnTo>
                    <a:pt x="1240" y="168"/>
                  </a:lnTo>
                  <a:lnTo>
                    <a:pt x="1184" y="232"/>
                  </a:lnTo>
                  <a:lnTo>
                    <a:pt x="1136" y="296"/>
                  </a:lnTo>
                  <a:lnTo>
                    <a:pt x="1104" y="320"/>
                  </a:lnTo>
                  <a:lnTo>
                    <a:pt x="1064" y="328"/>
                  </a:lnTo>
                  <a:lnTo>
                    <a:pt x="872" y="320"/>
                  </a:lnTo>
                  <a:lnTo>
                    <a:pt x="680" y="320"/>
                  </a:lnTo>
                  <a:lnTo>
                    <a:pt x="640" y="328"/>
                  </a:lnTo>
                  <a:lnTo>
                    <a:pt x="608" y="352"/>
                  </a:lnTo>
                  <a:lnTo>
                    <a:pt x="560" y="424"/>
                  </a:lnTo>
                  <a:lnTo>
                    <a:pt x="520" y="488"/>
                  </a:lnTo>
                  <a:lnTo>
                    <a:pt x="488" y="512"/>
                  </a:lnTo>
                  <a:lnTo>
                    <a:pt x="448" y="520"/>
                  </a:lnTo>
                  <a:lnTo>
                    <a:pt x="216" y="520"/>
                  </a:lnTo>
                  <a:lnTo>
                    <a:pt x="160" y="536"/>
                  </a:lnTo>
                  <a:lnTo>
                    <a:pt x="112" y="576"/>
                  </a:lnTo>
                  <a:lnTo>
                    <a:pt x="96" y="600"/>
                  </a:lnTo>
                  <a:lnTo>
                    <a:pt x="88" y="632"/>
                  </a:lnTo>
                  <a:lnTo>
                    <a:pt x="80" y="696"/>
                  </a:lnTo>
                  <a:lnTo>
                    <a:pt x="152" y="640"/>
                  </a:lnTo>
                  <a:lnTo>
                    <a:pt x="192" y="616"/>
                  </a:lnTo>
                  <a:lnTo>
                    <a:pt x="240" y="608"/>
                  </a:lnTo>
                  <a:lnTo>
                    <a:pt x="448" y="616"/>
                  </a:lnTo>
                  <a:lnTo>
                    <a:pt x="656" y="616"/>
                  </a:lnTo>
                  <a:lnTo>
                    <a:pt x="696" y="600"/>
                  </a:lnTo>
                  <a:lnTo>
                    <a:pt x="728" y="576"/>
                  </a:lnTo>
                  <a:lnTo>
                    <a:pt x="704" y="624"/>
                  </a:lnTo>
                  <a:lnTo>
                    <a:pt x="680" y="672"/>
                  </a:lnTo>
                  <a:lnTo>
                    <a:pt x="640" y="704"/>
                  </a:lnTo>
                  <a:lnTo>
                    <a:pt x="592" y="712"/>
                  </a:lnTo>
                  <a:lnTo>
                    <a:pt x="136" y="712"/>
                  </a:lnTo>
                  <a:lnTo>
                    <a:pt x="96" y="720"/>
                  </a:lnTo>
                  <a:lnTo>
                    <a:pt x="64" y="736"/>
                  </a:lnTo>
                  <a:lnTo>
                    <a:pt x="0" y="784"/>
                  </a:lnTo>
                  <a:lnTo>
                    <a:pt x="24" y="728"/>
                  </a:lnTo>
                  <a:lnTo>
                    <a:pt x="48" y="672"/>
                  </a:lnTo>
                  <a:lnTo>
                    <a:pt x="112" y="568"/>
                  </a:lnTo>
                  <a:lnTo>
                    <a:pt x="184" y="440"/>
                  </a:lnTo>
                  <a:lnTo>
                    <a:pt x="240" y="400"/>
                  </a:lnTo>
                  <a:lnTo>
                    <a:pt x="304" y="384"/>
                  </a:lnTo>
                  <a:lnTo>
                    <a:pt x="528" y="384"/>
                  </a:lnTo>
                  <a:lnTo>
                    <a:pt x="568" y="376"/>
                  </a:lnTo>
                  <a:lnTo>
                    <a:pt x="592" y="352"/>
                  </a:lnTo>
                  <a:lnTo>
                    <a:pt x="640" y="288"/>
                  </a:lnTo>
                  <a:lnTo>
                    <a:pt x="664" y="256"/>
                  </a:lnTo>
                  <a:lnTo>
                    <a:pt x="688" y="224"/>
                  </a:lnTo>
                  <a:lnTo>
                    <a:pt x="712" y="200"/>
                  </a:lnTo>
                  <a:lnTo>
                    <a:pt x="752" y="192"/>
                  </a:lnTo>
                  <a:lnTo>
                    <a:pt x="1088" y="192"/>
                  </a:lnTo>
                  <a:lnTo>
                    <a:pt x="1184" y="176"/>
                  </a:lnTo>
                  <a:lnTo>
                    <a:pt x="1264" y="144"/>
                  </a:lnTo>
                  <a:lnTo>
                    <a:pt x="1336" y="8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2" name="Freeform 14"/>
            <p:cNvSpPr>
              <a:spLocks/>
            </p:cNvSpPr>
            <p:nvPr/>
          </p:nvSpPr>
          <p:spPr bwMode="auto">
            <a:xfrm>
              <a:off x="4752" y="1091"/>
              <a:ext cx="480" cy="520"/>
            </a:xfrm>
            <a:custGeom>
              <a:avLst/>
              <a:gdLst>
                <a:gd name="T0" fmla="*/ 256 w 480"/>
                <a:gd name="T1" fmla="*/ 0 h 520"/>
                <a:gd name="T2" fmla="*/ 288 w 480"/>
                <a:gd name="T3" fmla="*/ 0 h 520"/>
                <a:gd name="T4" fmla="*/ 336 w 480"/>
                <a:gd name="T5" fmla="*/ 96 h 520"/>
                <a:gd name="T6" fmla="*/ 376 w 480"/>
                <a:gd name="T7" fmla="*/ 192 h 520"/>
                <a:gd name="T8" fmla="*/ 296 w 480"/>
                <a:gd name="T9" fmla="*/ 152 h 520"/>
                <a:gd name="T10" fmla="*/ 208 w 480"/>
                <a:gd name="T11" fmla="*/ 136 h 520"/>
                <a:gd name="T12" fmla="*/ 152 w 480"/>
                <a:gd name="T13" fmla="*/ 144 h 520"/>
                <a:gd name="T14" fmla="*/ 96 w 480"/>
                <a:gd name="T15" fmla="*/ 168 h 520"/>
                <a:gd name="T16" fmla="*/ 64 w 480"/>
                <a:gd name="T17" fmla="*/ 200 h 520"/>
                <a:gd name="T18" fmla="*/ 48 w 480"/>
                <a:gd name="T19" fmla="*/ 256 h 520"/>
                <a:gd name="T20" fmla="*/ 64 w 480"/>
                <a:gd name="T21" fmla="*/ 320 h 520"/>
                <a:gd name="T22" fmla="*/ 104 w 480"/>
                <a:gd name="T23" fmla="*/ 368 h 520"/>
                <a:gd name="T24" fmla="*/ 168 w 480"/>
                <a:gd name="T25" fmla="*/ 408 h 520"/>
                <a:gd name="T26" fmla="*/ 240 w 480"/>
                <a:gd name="T27" fmla="*/ 416 h 520"/>
                <a:gd name="T28" fmla="*/ 320 w 480"/>
                <a:gd name="T29" fmla="*/ 416 h 520"/>
                <a:gd name="T30" fmla="*/ 384 w 480"/>
                <a:gd name="T31" fmla="*/ 392 h 520"/>
                <a:gd name="T32" fmla="*/ 408 w 480"/>
                <a:gd name="T33" fmla="*/ 360 h 520"/>
                <a:gd name="T34" fmla="*/ 416 w 480"/>
                <a:gd name="T35" fmla="*/ 328 h 520"/>
                <a:gd name="T36" fmla="*/ 400 w 480"/>
                <a:gd name="T37" fmla="*/ 288 h 520"/>
                <a:gd name="T38" fmla="*/ 456 w 480"/>
                <a:gd name="T39" fmla="*/ 336 h 520"/>
                <a:gd name="T40" fmla="*/ 472 w 480"/>
                <a:gd name="T41" fmla="*/ 360 h 520"/>
                <a:gd name="T42" fmla="*/ 480 w 480"/>
                <a:gd name="T43" fmla="*/ 400 h 520"/>
                <a:gd name="T44" fmla="*/ 464 w 480"/>
                <a:gd name="T45" fmla="*/ 448 h 520"/>
                <a:gd name="T46" fmla="*/ 424 w 480"/>
                <a:gd name="T47" fmla="*/ 488 h 520"/>
                <a:gd name="T48" fmla="*/ 376 w 480"/>
                <a:gd name="T49" fmla="*/ 512 h 520"/>
                <a:gd name="T50" fmla="*/ 312 w 480"/>
                <a:gd name="T51" fmla="*/ 520 h 520"/>
                <a:gd name="T52" fmla="*/ 248 w 480"/>
                <a:gd name="T53" fmla="*/ 512 h 520"/>
                <a:gd name="T54" fmla="*/ 192 w 480"/>
                <a:gd name="T55" fmla="*/ 480 h 520"/>
                <a:gd name="T56" fmla="*/ 96 w 480"/>
                <a:gd name="T57" fmla="*/ 368 h 520"/>
                <a:gd name="T58" fmla="*/ 32 w 480"/>
                <a:gd name="T59" fmla="*/ 272 h 520"/>
                <a:gd name="T60" fmla="*/ 8 w 480"/>
                <a:gd name="T61" fmla="*/ 224 h 520"/>
                <a:gd name="T62" fmla="*/ 0 w 480"/>
                <a:gd name="T63" fmla="*/ 168 h 520"/>
                <a:gd name="T64" fmla="*/ 8 w 480"/>
                <a:gd name="T65" fmla="*/ 112 h 520"/>
                <a:gd name="T66" fmla="*/ 40 w 480"/>
                <a:gd name="T67" fmla="*/ 72 h 520"/>
                <a:gd name="T68" fmla="*/ 80 w 480"/>
                <a:gd name="T69" fmla="*/ 40 h 520"/>
                <a:gd name="T70" fmla="*/ 136 w 480"/>
                <a:gd name="T71" fmla="*/ 32 h 520"/>
                <a:gd name="T72" fmla="*/ 216 w 480"/>
                <a:gd name="T73" fmla="*/ 48 h 520"/>
                <a:gd name="T74" fmla="*/ 288 w 480"/>
                <a:gd name="T75" fmla="*/ 96 h 520"/>
                <a:gd name="T76" fmla="*/ 312 w 480"/>
                <a:gd name="T77" fmla="*/ 88 h 520"/>
                <a:gd name="T78" fmla="*/ 256 w 480"/>
                <a:gd name="T79" fmla="*/ 0 h 5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80" h="520">
                  <a:moveTo>
                    <a:pt x="256" y="0"/>
                  </a:moveTo>
                  <a:lnTo>
                    <a:pt x="288" y="0"/>
                  </a:lnTo>
                  <a:lnTo>
                    <a:pt x="336" y="96"/>
                  </a:lnTo>
                  <a:lnTo>
                    <a:pt x="376" y="192"/>
                  </a:lnTo>
                  <a:lnTo>
                    <a:pt x="296" y="152"/>
                  </a:lnTo>
                  <a:lnTo>
                    <a:pt x="208" y="136"/>
                  </a:lnTo>
                  <a:lnTo>
                    <a:pt x="152" y="144"/>
                  </a:lnTo>
                  <a:lnTo>
                    <a:pt x="96" y="168"/>
                  </a:lnTo>
                  <a:lnTo>
                    <a:pt x="64" y="200"/>
                  </a:lnTo>
                  <a:lnTo>
                    <a:pt x="48" y="256"/>
                  </a:lnTo>
                  <a:lnTo>
                    <a:pt x="64" y="320"/>
                  </a:lnTo>
                  <a:lnTo>
                    <a:pt x="104" y="368"/>
                  </a:lnTo>
                  <a:lnTo>
                    <a:pt x="168" y="408"/>
                  </a:lnTo>
                  <a:lnTo>
                    <a:pt x="240" y="416"/>
                  </a:lnTo>
                  <a:lnTo>
                    <a:pt x="320" y="416"/>
                  </a:lnTo>
                  <a:lnTo>
                    <a:pt x="384" y="392"/>
                  </a:lnTo>
                  <a:lnTo>
                    <a:pt x="408" y="360"/>
                  </a:lnTo>
                  <a:lnTo>
                    <a:pt x="416" y="328"/>
                  </a:lnTo>
                  <a:lnTo>
                    <a:pt x="400" y="288"/>
                  </a:lnTo>
                  <a:lnTo>
                    <a:pt x="456" y="336"/>
                  </a:lnTo>
                  <a:lnTo>
                    <a:pt x="472" y="360"/>
                  </a:lnTo>
                  <a:lnTo>
                    <a:pt x="480" y="400"/>
                  </a:lnTo>
                  <a:lnTo>
                    <a:pt x="464" y="448"/>
                  </a:lnTo>
                  <a:lnTo>
                    <a:pt x="424" y="488"/>
                  </a:lnTo>
                  <a:lnTo>
                    <a:pt x="376" y="512"/>
                  </a:lnTo>
                  <a:lnTo>
                    <a:pt x="312" y="520"/>
                  </a:lnTo>
                  <a:lnTo>
                    <a:pt x="248" y="512"/>
                  </a:lnTo>
                  <a:lnTo>
                    <a:pt x="192" y="480"/>
                  </a:lnTo>
                  <a:lnTo>
                    <a:pt x="96" y="368"/>
                  </a:lnTo>
                  <a:lnTo>
                    <a:pt x="32" y="272"/>
                  </a:lnTo>
                  <a:lnTo>
                    <a:pt x="8" y="224"/>
                  </a:lnTo>
                  <a:lnTo>
                    <a:pt x="0" y="168"/>
                  </a:lnTo>
                  <a:lnTo>
                    <a:pt x="8" y="112"/>
                  </a:lnTo>
                  <a:lnTo>
                    <a:pt x="40" y="72"/>
                  </a:lnTo>
                  <a:lnTo>
                    <a:pt x="80" y="40"/>
                  </a:lnTo>
                  <a:lnTo>
                    <a:pt x="136" y="32"/>
                  </a:lnTo>
                  <a:lnTo>
                    <a:pt x="216" y="48"/>
                  </a:lnTo>
                  <a:lnTo>
                    <a:pt x="288" y="96"/>
                  </a:lnTo>
                  <a:lnTo>
                    <a:pt x="312" y="8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Freeform 15"/>
            <p:cNvSpPr>
              <a:spLocks/>
            </p:cNvSpPr>
            <p:nvPr/>
          </p:nvSpPr>
          <p:spPr bwMode="auto">
            <a:xfrm>
              <a:off x="1391" y="1107"/>
              <a:ext cx="2753" cy="3129"/>
            </a:xfrm>
            <a:custGeom>
              <a:avLst/>
              <a:gdLst>
                <a:gd name="T0" fmla="*/ 2753 w 2753"/>
                <a:gd name="T1" fmla="*/ 24 h 3129"/>
                <a:gd name="T2" fmla="*/ 2681 w 2753"/>
                <a:gd name="T3" fmla="*/ 192 h 3129"/>
                <a:gd name="T4" fmla="*/ 2457 w 2753"/>
                <a:gd name="T5" fmla="*/ 208 h 3129"/>
                <a:gd name="T6" fmla="*/ 2217 w 2753"/>
                <a:gd name="T7" fmla="*/ 216 h 3129"/>
                <a:gd name="T8" fmla="*/ 2129 w 2753"/>
                <a:gd name="T9" fmla="*/ 296 h 3129"/>
                <a:gd name="T10" fmla="*/ 2073 w 2753"/>
                <a:gd name="T11" fmla="*/ 496 h 3129"/>
                <a:gd name="T12" fmla="*/ 2073 w 2753"/>
                <a:gd name="T13" fmla="*/ 760 h 3129"/>
                <a:gd name="T14" fmla="*/ 2145 w 2753"/>
                <a:gd name="T15" fmla="*/ 1040 h 3129"/>
                <a:gd name="T16" fmla="*/ 2249 w 2753"/>
                <a:gd name="T17" fmla="*/ 1425 h 3129"/>
                <a:gd name="T18" fmla="*/ 2265 w 2753"/>
                <a:gd name="T19" fmla="*/ 1697 h 3129"/>
                <a:gd name="T20" fmla="*/ 2225 w 2753"/>
                <a:gd name="T21" fmla="*/ 2201 h 3129"/>
                <a:gd name="T22" fmla="*/ 2105 w 2753"/>
                <a:gd name="T23" fmla="*/ 2601 h 3129"/>
                <a:gd name="T24" fmla="*/ 1945 w 2753"/>
                <a:gd name="T25" fmla="*/ 2897 h 3129"/>
                <a:gd name="T26" fmla="*/ 1784 w 2753"/>
                <a:gd name="T27" fmla="*/ 3129 h 3129"/>
                <a:gd name="T28" fmla="*/ 1576 w 2753"/>
                <a:gd name="T29" fmla="*/ 3121 h 3129"/>
                <a:gd name="T30" fmla="*/ 1304 w 2753"/>
                <a:gd name="T31" fmla="*/ 3049 h 3129"/>
                <a:gd name="T32" fmla="*/ 1008 w 2753"/>
                <a:gd name="T33" fmla="*/ 2953 h 3129"/>
                <a:gd name="T34" fmla="*/ 576 w 2753"/>
                <a:gd name="T35" fmla="*/ 2689 h 3129"/>
                <a:gd name="T36" fmla="*/ 368 w 2753"/>
                <a:gd name="T37" fmla="*/ 2505 h 3129"/>
                <a:gd name="T38" fmla="*/ 184 w 2753"/>
                <a:gd name="T39" fmla="*/ 2273 h 3129"/>
                <a:gd name="T40" fmla="*/ 16 w 2753"/>
                <a:gd name="T41" fmla="*/ 2033 h 3129"/>
                <a:gd name="T42" fmla="*/ 16 w 2753"/>
                <a:gd name="T43" fmla="*/ 1953 h 3129"/>
                <a:gd name="T44" fmla="*/ 136 w 2753"/>
                <a:gd name="T45" fmla="*/ 1905 h 3129"/>
                <a:gd name="T46" fmla="*/ 416 w 2753"/>
                <a:gd name="T47" fmla="*/ 1753 h 3129"/>
                <a:gd name="T48" fmla="*/ 752 w 2753"/>
                <a:gd name="T49" fmla="*/ 1505 h 3129"/>
                <a:gd name="T50" fmla="*/ 1096 w 2753"/>
                <a:gd name="T51" fmla="*/ 1321 h 3129"/>
                <a:gd name="T52" fmla="*/ 1520 w 2753"/>
                <a:gd name="T53" fmla="*/ 1249 h 3129"/>
                <a:gd name="T54" fmla="*/ 1897 w 2753"/>
                <a:gd name="T55" fmla="*/ 1137 h 3129"/>
                <a:gd name="T56" fmla="*/ 2049 w 2753"/>
                <a:gd name="T57" fmla="*/ 1097 h 3129"/>
                <a:gd name="T58" fmla="*/ 2025 w 2753"/>
                <a:gd name="T59" fmla="*/ 952 h 3129"/>
                <a:gd name="T60" fmla="*/ 2001 w 2753"/>
                <a:gd name="T61" fmla="*/ 808 h 3129"/>
                <a:gd name="T62" fmla="*/ 2041 w 2753"/>
                <a:gd name="T63" fmla="*/ 536 h 3129"/>
                <a:gd name="T64" fmla="*/ 2201 w 2753"/>
                <a:gd name="T65" fmla="*/ 144 h 3129"/>
                <a:gd name="T66" fmla="*/ 2249 w 2753"/>
                <a:gd name="T67" fmla="*/ 96 h 3129"/>
                <a:gd name="T68" fmla="*/ 2497 w 2753"/>
                <a:gd name="T69" fmla="*/ 72 h 3129"/>
                <a:gd name="T70" fmla="*/ 2721 w 2753"/>
                <a:gd name="T71" fmla="*/ 40 h 31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753" h="3129">
                  <a:moveTo>
                    <a:pt x="2753" y="0"/>
                  </a:moveTo>
                  <a:lnTo>
                    <a:pt x="2753" y="24"/>
                  </a:lnTo>
                  <a:lnTo>
                    <a:pt x="2713" y="144"/>
                  </a:lnTo>
                  <a:lnTo>
                    <a:pt x="2681" y="192"/>
                  </a:lnTo>
                  <a:lnTo>
                    <a:pt x="2633" y="208"/>
                  </a:lnTo>
                  <a:lnTo>
                    <a:pt x="2457" y="208"/>
                  </a:lnTo>
                  <a:lnTo>
                    <a:pt x="2281" y="200"/>
                  </a:lnTo>
                  <a:lnTo>
                    <a:pt x="2217" y="216"/>
                  </a:lnTo>
                  <a:lnTo>
                    <a:pt x="2161" y="240"/>
                  </a:lnTo>
                  <a:lnTo>
                    <a:pt x="2129" y="296"/>
                  </a:lnTo>
                  <a:lnTo>
                    <a:pt x="2097" y="352"/>
                  </a:lnTo>
                  <a:lnTo>
                    <a:pt x="2073" y="496"/>
                  </a:lnTo>
                  <a:lnTo>
                    <a:pt x="2065" y="656"/>
                  </a:lnTo>
                  <a:lnTo>
                    <a:pt x="2073" y="760"/>
                  </a:lnTo>
                  <a:lnTo>
                    <a:pt x="2089" y="864"/>
                  </a:lnTo>
                  <a:lnTo>
                    <a:pt x="2145" y="1040"/>
                  </a:lnTo>
                  <a:lnTo>
                    <a:pt x="2201" y="1217"/>
                  </a:lnTo>
                  <a:lnTo>
                    <a:pt x="2249" y="1425"/>
                  </a:lnTo>
                  <a:lnTo>
                    <a:pt x="2265" y="1569"/>
                  </a:lnTo>
                  <a:lnTo>
                    <a:pt x="2265" y="1697"/>
                  </a:lnTo>
                  <a:lnTo>
                    <a:pt x="2257" y="1969"/>
                  </a:lnTo>
                  <a:lnTo>
                    <a:pt x="2225" y="2201"/>
                  </a:lnTo>
                  <a:lnTo>
                    <a:pt x="2177" y="2401"/>
                  </a:lnTo>
                  <a:lnTo>
                    <a:pt x="2105" y="2601"/>
                  </a:lnTo>
                  <a:lnTo>
                    <a:pt x="2001" y="2809"/>
                  </a:lnTo>
                  <a:lnTo>
                    <a:pt x="1945" y="2897"/>
                  </a:lnTo>
                  <a:lnTo>
                    <a:pt x="1889" y="2969"/>
                  </a:lnTo>
                  <a:lnTo>
                    <a:pt x="1784" y="3129"/>
                  </a:lnTo>
                  <a:lnTo>
                    <a:pt x="1680" y="3129"/>
                  </a:lnTo>
                  <a:lnTo>
                    <a:pt x="1576" y="3121"/>
                  </a:lnTo>
                  <a:lnTo>
                    <a:pt x="1488" y="3105"/>
                  </a:lnTo>
                  <a:lnTo>
                    <a:pt x="1304" y="3049"/>
                  </a:lnTo>
                  <a:lnTo>
                    <a:pt x="1144" y="3001"/>
                  </a:lnTo>
                  <a:lnTo>
                    <a:pt x="1008" y="2953"/>
                  </a:lnTo>
                  <a:lnTo>
                    <a:pt x="744" y="2801"/>
                  </a:lnTo>
                  <a:lnTo>
                    <a:pt x="576" y="2689"/>
                  </a:lnTo>
                  <a:lnTo>
                    <a:pt x="432" y="2569"/>
                  </a:lnTo>
                  <a:lnTo>
                    <a:pt x="368" y="2505"/>
                  </a:lnTo>
                  <a:lnTo>
                    <a:pt x="304" y="2441"/>
                  </a:lnTo>
                  <a:lnTo>
                    <a:pt x="184" y="2273"/>
                  </a:lnTo>
                  <a:lnTo>
                    <a:pt x="56" y="2081"/>
                  </a:lnTo>
                  <a:lnTo>
                    <a:pt x="16" y="2033"/>
                  </a:lnTo>
                  <a:lnTo>
                    <a:pt x="0" y="1985"/>
                  </a:lnTo>
                  <a:lnTo>
                    <a:pt x="16" y="1953"/>
                  </a:lnTo>
                  <a:lnTo>
                    <a:pt x="48" y="1937"/>
                  </a:lnTo>
                  <a:lnTo>
                    <a:pt x="136" y="1905"/>
                  </a:lnTo>
                  <a:lnTo>
                    <a:pt x="328" y="1801"/>
                  </a:lnTo>
                  <a:lnTo>
                    <a:pt x="416" y="1753"/>
                  </a:lnTo>
                  <a:lnTo>
                    <a:pt x="512" y="1681"/>
                  </a:lnTo>
                  <a:lnTo>
                    <a:pt x="752" y="1505"/>
                  </a:lnTo>
                  <a:lnTo>
                    <a:pt x="1008" y="1345"/>
                  </a:lnTo>
                  <a:lnTo>
                    <a:pt x="1096" y="1321"/>
                  </a:lnTo>
                  <a:lnTo>
                    <a:pt x="1192" y="1313"/>
                  </a:lnTo>
                  <a:lnTo>
                    <a:pt x="1520" y="1249"/>
                  </a:lnTo>
                  <a:lnTo>
                    <a:pt x="1776" y="1169"/>
                  </a:lnTo>
                  <a:lnTo>
                    <a:pt x="1897" y="1137"/>
                  </a:lnTo>
                  <a:lnTo>
                    <a:pt x="2041" y="1121"/>
                  </a:lnTo>
                  <a:lnTo>
                    <a:pt x="2049" y="1097"/>
                  </a:lnTo>
                  <a:lnTo>
                    <a:pt x="2041" y="1016"/>
                  </a:lnTo>
                  <a:lnTo>
                    <a:pt x="2025" y="952"/>
                  </a:lnTo>
                  <a:lnTo>
                    <a:pt x="2009" y="880"/>
                  </a:lnTo>
                  <a:lnTo>
                    <a:pt x="2001" y="808"/>
                  </a:lnTo>
                  <a:lnTo>
                    <a:pt x="2009" y="664"/>
                  </a:lnTo>
                  <a:lnTo>
                    <a:pt x="2041" y="536"/>
                  </a:lnTo>
                  <a:lnTo>
                    <a:pt x="2137" y="280"/>
                  </a:lnTo>
                  <a:lnTo>
                    <a:pt x="2201" y="144"/>
                  </a:lnTo>
                  <a:lnTo>
                    <a:pt x="2217" y="112"/>
                  </a:lnTo>
                  <a:lnTo>
                    <a:pt x="2249" y="96"/>
                  </a:lnTo>
                  <a:lnTo>
                    <a:pt x="2313" y="72"/>
                  </a:lnTo>
                  <a:lnTo>
                    <a:pt x="2497" y="72"/>
                  </a:lnTo>
                  <a:lnTo>
                    <a:pt x="2689" y="80"/>
                  </a:lnTo>
                  <a:lnTo>
                    <a:pt x="2721" y="40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Freeform 16"/>
            <p:cNvSpPr>
              <a:spLocks/>
            </p:cNvSpPr>
            <p:nvPr/>
          </p:nvSpPr>
          <p:spPr bwMode="auto">
            <a:xfrm>
              <a:off x="1375" y="1139"/>
              <a:ext cx="168" cy="288"/>
            </a:xfrm>
            <a:custGeom>
              <a:avLst/>
              <a:gdLst>
                <a:gd name="T0" fmla="*/ 72 w 168"/>
                <a:gd name="T1" fmla="*/ 0 h 288"/>
                <a:gd name="T2" fmla="*/ 112 w 168"/>
                <a:gd name="T3" fmla="*/ 8 h 288"/>
                <a:gd name="T4" fmla="*/ 144 w 168"/>
                <a:gd name="T5" fmla="*/ 32 h 288"/>
                <a:gd name="T6" fmla="*/ 160 w 168"/>
                <a:gd name="T7" fmla="*/ 72 h 288"/>
                <a:gd name="T8" fmla="*/ 168 w 168"/>
                <a:gd name="T9" fmla="*/ 112 h 288"/>
                <a:gd name="T10" fmla="*/ 152 w 168"/>
                <a:gd name="T11" fmla="*/ 208 h 288"/>
                <a:gd name="T12" fmla="*/ 112 w 168"/>
                <a:gd name="T13" fmla="*/ 288 h 288"/>
                <a:gd name="T14" fmla="*/ 64 w 168"/>
                <a:gd name="T15" fmla="*/ 248 h 288"/>
                <a:gd name="T16" fmla="*/ 32 w 168"/>
                <a:gd name="T17" fmla="*/ 208 h 288"/>
                <a:gd name="T18" fmla="*/ 8 w 168"/>
                <a:gd name="T19" fmla="*/ 160 h 288"/>
                <a:gd name="T20" fmla="*/ 0 w 168"/>
                <a:gd name="T21" fmla="*/ 104 h 288"/>
                <a:gd name="T22" fmla="*/ 16 w 168"/>
                <a:gd name="T23" fmla="*/ 32 h 288"/>
                <a:gd name="T24" fmla="*/ 40 w 168"/>
                <a:gd name="T25" fmla="*/ 8 h 288"/>
                <a:gd name="T26" fmla="*/ 72 w 168"/>
                <a:gd name="T27" fmla="*/ 0 h 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8" h="288">
                  <a:moveTo>
                    <a:pt x="72" y="0"/>
                  </a:moveTo>
                  <a:lnTo>
                    <a:pt x="112" y="8"/>
                  </a:lnTo>
                  <a:lnTo>
                    <a:pt x="144" y="32"/>
                  </a:lnTo>
                  <a:lnTo>
                    <a:pt x="160" y="72"/>
                  </a:lnTo>
                  <a:lnTo>
                    <a:pt x="168" y="112"/>
                  </a:lnTo>
                  <a:lnTo>
                    <a:pt x="152" y="208"/>
                  </a:lnTo>
                  <a:lnTo>
                    <a:pt x="112" y="288"/>
                  </a:lnTo>
                  <a:lnTo>
                    <a:pt x="64" y="248"/>
                  </a:lnTo>
                  <a:lnTo>
                    <a:pt x="32" y="208"/>
                  </a:lnTo>
                  <a:lnTo>
                    <a:pt x="8" y="160"/>
                  </a:lnTo>
                  <a:lnTo>
                    <a:pt x="0" y="104"/>
                  </a:lnTo>
                  <a:lnTo>
                    <a:pt x="16" y="32"/>
                  </a:lnTo>
                  <a:lnTo>
                    <a:pt x="40" y="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Freeform 17"/>
            <p:cNvSpPr>
              <a:spLocks/>
            </p:cNvSpPr>
            <p:nvPr/>
          </p:nvSpPr>
          <p:spPr bwMode="auto">
            <a:xfrm>
              <a:off x="1103" y="1619"/>
              <a:ext cx="400" cy="593"/>
            </a:xfrm>
            <a:custGeom>
              <a:avLst/>
              <a:gdLst>
                <a:gd name="T0" fmla="*/ 72 w 400"/>
                <a:gd name="T1" fmla="*/ 0 h 593"/>
                <a:gd name="T2" fmla="*/ 168 w 400"/>
                <a:gd name="T3" fmla="*/ 32 h 593"/>
                <a:gd name="T4" fmla="*/ 272 w 400"/>
                <a:gd name="T5" fmla="*/ 48 h 593"/>
                <a:gd name="T6" fmla="*/ 400 w 400"/>
                <a:gd name="T7" fmla="*/ 48 h 593"/>
                <a:gd name="T8" fmla="*/ 400 w 400"/>
                <a:gd name="T9" fmla="*/ 104 h 593"/>
                <a:gd name="T10" fmla="*/ 376 w 400"/>
                <a:gd name="T11" fmla="*/ 152 h 593"/>
                <a:gd name="T12" fmla="*/ 336 w 400"/>
                <a:gd name="T13" fmla="*/ 192 h 593"/>
                <a:gd name="T14" fmla="*/ 360 w 400"/>
                <a:gd name="T15" fmla="*/ 264 h 593"/>
                <a:gd name="T16" fmla="*/ 368 w 400"/>
                <a:gd name="T17" fmla="*/ 344 h 593"/>
                <a:gd name="T18" fmla="*/ 360 w 400"/>
                <a:gd name="T19" fmla="*/ 424 h 593"/>
                <a:gd name="T20" fmla="*/ 336 w 400"/>
                <a:gd name="T21" fmla="*/ 512 h 593"/>
                <a:gd name="T22" fmla="*/ 320 w 400"/>
                <a:gd name="T23" fmla="*/ 545 h 593"/>
                <a:gd name="T24" fmla="*/ 296 w 400"/>
                <a:gd name="T25" fmla="*/ 569 h 593"/>
                <a:gd name="T26" fmla="*/ 264 w 400"/>
                <a:gd name="T27" fmla="*/ 585 h 593"/>
                <a:gd name="T28" fmla="*/ 224 w 400"/>
                <a:gd name="T29" fmla="*/ 593 h 593"/>
                <a:gd name="T30" fmla="*/ 160 w 400"/>
                <a:gd name="T31" fmla="*/ 577 h 593"/>
                <a:gd name="T32" fmla="*/ 120 w 400"/>
                <a:gd name="T33" fmla="*/ 536 h 593"/>
                <a:gd name="T34" fmla="*/ 80 w 400"/>
                <a:gd name="T35" fmla="*/ 480 h 593"/>
                <a:gd name="T36" fmla="*/ 32 w 400"/>
                <a:gd name="T37" fmla="*/ 432 h 593"/>
                <a:gd name="T38" fmla="*/ 24 w 400"/>
                <a:gd name="T39" fmla="*/ 536 h 593"/>
                <a:gd name="T40" fmla="*/ 8 w 400"/>
                <a:gd name="T41" fmla="*/ 520 h 593"/>
                <a:gd name="T42" fmla="*/ 0 w 400"/>
                <a:gd name="T43" fmla="*/ 504 h 593"/>
                <a:gd name="T44" fmla="*/ 8 w 400"/>
                <a:gd name="T45" fmla="*/ 384 h 593"/>
                <a:gd name="T46" fmla="*/ 24 w 400"/>
                <a:gd name="T47" fmla="*/ 272 h 593"/>
                <a:gd name="T48" fmla="*/ 120 w 400"/>
                <a:gd name="T49" fmla="*/ 400 h 593"/>
                <a:gd name="T50" fmla="*/ 168 w 400"/>
                <a:gd name="T51" fmla="*/ 456 h 593"/>
                <a:gd name="T52" fmla="*/ 200 w 400"/>
                <a:gd name="T53" fmla="*/ 464 h 593"/>
                <a:gd name="T54" fmla="*/ 232 w 400"/>
                <a:gd name="T55" fmla="*/ 472 h 593"/>
                <a:gd name="T56" fmla="*/ 280 w 400"/>
                <a:gd name="T57" fmla="*/ 464 h 593"/>
                <a:gd name="T58" fmla="*/ 320 w 400"/>
                <a:gd name="T59" fmla="*/ 440 h 593"/>
                <a:gd name="T60" fmla="*/ 344 w 400"/>
                <a:gd name="T61" fmla="*/ 408 h 593"/>
                <a:gd name="T62" fmla="*/ 352 w 400"/>
                <a:gd name="T63" fmla="*/ 368 h 593"/>
                <a:gd name="T64" fmla="*/ 344 w 400"/>
                <a:gd name="T65" fmla="*/ 312 h 593"/>
                <a:gd name="T66" fmla="*/ 328 w 400"/>
                <a:gd name="T67" fmla="*/ 264 h 593"/>
                <a:gd name="T68" fmla="*/ 256 w 400"/>
                <a:gd name="T69" fmla="*/ 184 h 593"/>
                <a:gd name="T70" fmla="*/ 216 w 400"/>
                <a:gd name="T71" fmla="*/ 160 h 593"/>
                <a:gd name="T72" fmla="*/ 168 w 400"/>
                <a:gd name="T73" fmla="*/ 136 h 593"/>
                <a:gd name="T74" fmla="*/ 56 w 400"/>
                <a:gd name="T75" fmla="*/ 120 h 593"/>
                <a:gd name="T76" fmla="*/ 56 w 400"/>
                <a:gd name="T77" fmla="*/ 56 h 593"/>
                <a:gd name="T78" fmla="*/ 72 w 400"/>
                <a:gd name="T79" fmla="*/ 0 h 5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00" h="593">
                  <a:moveTo>
                    <a:pt x="72" y="0"/>
                  </a:moveTo>
                  <a:lnTo>
                    <a:pt x="168" y="32"/>
                  </a:lnTo>
                  <a:lnTo>
                    <a:pt x="272" y="48"/>
                  </a:lnTo>
                  <a:lnTo>
                    <a:pt x="400" y="48"/>
                  </a:lnTo>
                  <a:lnTo>
                    <a:pt x="400" y="104"/>
                  </a:lnTo>
                  <a:lnTo>
                    <a:pt x="376" y="152"/>
                  </a:lnTo>
                  <a:lnTo>
                    <a:pt x="336" y="192"/>
                  </a:lnTo>
                  <a:lnTo>
                    <a:pt x="360" y="264"/>
                  </a:lnTo>
                  <a:lnTo>
                    <a:pt x="368" y="344"/>
                  </a:lnTo>
                  <a:lnTo>
                    <a:pt x="360" y="424"/>
                  </a:lnTo>
                  <a:lnTo>
                    <a:pt x="336" y="512"/>
                  </a:lnTo>
                  <a:lnTo>
                    <a:pt x="320" y="545"/>
                  </a:lnTo>
                  <a:lnTo>
                    <a:pt x="296" y="569"/>
                  </a:lnTo>
                  <a:lnTo>
                    <a:pt x="264" y="585"/>
                  </a:lnTo>
                  <a:lnTo>
                    <a:pt x="224" y="593"/>
                  </a:lnTo>
                  <a:lnTo>
                    <a:pt x="160" y="577"/>
                  </a:lnTo>
                  <a:lnTo>
                    <a:pt x="120" y="536"/>
                  </a:lnTo>
                  <a:lnTo>
                    <a:pt x="80" y="480"/>
                  </a:lnTo>
                  <a:lnTo>
                    <a:pt x="32" y="432"/>
                  </a:lnTo>
                  <a:lnTo>
                    <a:pt x="24" y="536"/>
                  </a:lnTo>
                  <a:lnTo>
                    <a:pt x="8" y="520"/>
                  </a:lnTo>
                  <a:lnTo>
                    <a:pt x="0" y="504"/>
                  </a:lnTo>
                  <a:lnTo>
                    <a:pt x="8" y="384"/>
                  </a:lnTo>
                  <a:lnTo>
                    <a:pt x="24" y="272"/>
                  </a:lnTo>
                  <a:lnTo>
                    <a:pt x="120" y="400"/>
                  </a:lnTo>
                  <a:lnTo>
                    <a:pt x="168" y="456"/>
                  </a:lnTo>
                  <a:lnTo>
                    <a:pt x="200" y="464"/>
                  </a:lnTo>
                  <a:lnTo>
                    <a:pt x="232" y="472"/>
                  </a:lnTo>
                  <a:lnTo>
                    <a:pt x="280" y="464"/>
                  </a:lnTo>
                  <a:lnTo>
                    <a:pt x="320" y="440"/>
                  </a:lnTo>
                  <a:lnTo>
                    <a:pt x="344" y="408"/>
                  </a:lnTo>
                  <a:lnTo>
                    <a:pt x="352" y="368"/>
                  </a:lnTo>
                  <a:lnTo>
                    <a:pt x="344" y="312"/>
                  </a:lnTo>
                  <a:lnTo>
                    <a:pt x="328" y="264"/>
                  </a:lnTo>
                  <a:lnTo>
                    <a:pt x="256" y="184"/>
                  </a:lnTo>
                  <a:lnTo>
                    <a:pt x="216" y="160"/>
                  </a:lnTo>
                  <a:lnTo>
                    <a:pt x="168" y="136"/>
                  </a:lnTo>
                  <a:lnTo>
                    <a:pt x="56" y="120"/>
                  </a:lnTo>
                  <a:lnTo>
                    <a:pt x="56" y="5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Freeform 18"/>
            <p:cNvSpPr>
              <a:spLocks/>
            </p:cNvSpPr>
            <p:nvPr/>
          </p:nvSpPr>
          <p:spPr bwMode="auto">
            <a:xfrm>
              <a:off x="3648" y="1635"/>
              <a:ext cx="760" cy="192"/>
            </a:xfrm>
            <a:custGeom>
              <a:avLst/>
              <a:gdLst>
                <a:gd name="T0" fmla="*/ 736 w 760"/>
                <a:gd name="T1" fmla="*/ 0 h 192"/>
                <a:gd name="T2" fmla="*/ 760 w 760"/>
                <a:gd name="T3" fmla="*/ 0 h 192"/>
                <a:gd name="T4" fmla="*/ 760 w 760"/>
                <a:gd name="T5" fmla="*/ 24 h 192"/>
                <a:gd name="T6" fmla="*/ 712 w 760"/>
                <a:gd name="T7" fmla="*/ 128 h 192"/>
                <a:gd name="T8" fmla="*/ 680 w 760"/>
                <a:gd name="T9" fmla="*/ 168 h 192"/>
                <a:gd name="T10" fmla="*/ 624 w 760"/>
                <a:gd name="T11" fmla="*/ 184 h 192"/>
                <a:gd name="T12" fmla="*/ 360 w 760"/>
                <a:gd name="T13" fmla="*/ 152 h 192"/>
                <a:gd name="T14" fmla="*/ 88 w 760"/>
                <a:gd name="T15" fmla="*/ 136 h 192"/>
                <a:gd name="T16" fmla="*/ 64 w 760"/>
                <a:gd name="T17" fmla="*/ 144 h 192"/>
                <a:gd name="T18" fmla="*/ 40 w 760"/>
                <a:gd name="T19" fmla="*/ 160 h 192"/>
                <a:gd name="T20" fmla="*/ 0 w 760"/>
                <a:gd name="T21" fmla="*/ 192 h 192"/>
                <a:gd name="T22" fmla="*/ 24 w 760"/>
                <a:gd name="T23" fmla="*/ 128 h 192"/>
                <a:gd name="T24" fmla="*/ 64 w 760"/>
                <a:gd name="T25" fmla="*/ 72 h 192"/>
                <a:gd name="T26" fmla="*/ 120 w 760"/>
                <a:gd name="T27" fmla="*/ 32 h 192"/>
                <a:gd name="T28" fmla="*/ 184 w 760"/>
                <a:gd name="T29" fmla="*/ 16 h 192"/>
                <a:gd name="T30" fmla="*/ 656 w 760"/>
                <a:gd name="T31" fmla="*/ 80 h 192"/>
                <a:gd name="T32" fmla="*/ 704 w 760"/>
                <a:gd name="T33" fmla="*/ 48 h 192"/>
                <a:gd name="T34" fmla="*/ 736 w 760"/>
                <a:gd name="T35" fmla="*/ 0 h 19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60" h="192">
                  <a:moveTo>
                    <a:pt x="736" y="0"/>
                  </a:moveTo>
                  <a:lnTo>
                    <a:pt x="760" y="0"/>
                  </a:lnTo>
                  <a:lnTo>
                    <a:pt x="760" y="24"/>
                  </a:lnTo>
                  <a:lnTo>
                    <a:pt x="712" y="128"/>
                  </a:lnTo>
                  <a:lnTo>
                    <a:pt x="680" y="168"/>
                  </a:lnTo>
                  <a:lnTo>
                    <a:pt x="624" y="184"/>
                  </a:lnTo>
                  <a:lnTo>
                    <a:pt x="360" y="152"/>
                  </a:lnTo>
                  <a:lnTo>
                    <a:pt x="88" y="136"/>
                  </a:lnTo>
                  <a:lnTo>
                    <a:pt x="64" y="144"/>
                  </a:lnTo>
                  <a:lnTo>
                    <a:pt x="40" y="160"/>
                  </a:lnTo>
                  <a:lnTo>
                    <a:pt x="0" y="192"/>
                  </a:lnTo>
                  <a:lnTo>
                    <a:pt x="24" y="128"/>
                  </a:lnTo>
                  <a:lnTo>
                    <a:pt x="64" y="72"/>
                  </a:lnTo>
                  <a:lnTo>
                    <a:pt x="120" y="32"/>
                  </a:lnTo>
                  <a:lnTo>
                    <a:pt x="184" y="16"/>
                  </a:lnTo>
                  <a:lnTo>
                    <a:pt x="656" y="80"/>
                  </a:lnTo>
                  <a:lnTo>
                    <a:pt x="704" y="48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" name="Freeform 19"/>
            <p:cNvSpPr>
              <a:spLocks/>
            </p:cNvSpPr>
            <p:nvPr/>
          </p:nvSpPr>
          <p:spPr bwMode="auto">
            <a:xfrm>
              <a:off x="4976" y="1675"/>
              <a:ext cx="392" cy="497"/>
            </a:xfrm>
            <a:custGeom>
              <a:avLst/>
              <a:gdLst>
                <a:gd name="T0" fmla="*/ 144 w 392"/>
                <a:gd name="T1" fmla="*/ 0 h 497"/>
                <a:gd name="T2" fmla="*/ 200 w 392"/>
                <a:gd name="T3" fmla="*/ 8 h 497"/>
                <a:gd name="T4" fmla="*/ 248 w 392"/>
                <a:gd name="T5" fmla="*/ 32 h 497"/>
                <a:gd name="T6" fmla="*/ 296 w 392"/>
                <a:gd name="T7" fmla="*/ 64 h 497"/>
                <a:gd name="T8" fmla="*/ 328 w 392"/>
                <a:gd name="T9" fmla="*/ 112 h 497"/>
                <a:gd name="T10" fmla="*/ 360 w 392"/>
                <a:gd name="T11" fmla="*/ 160 h 497"/>
                <a:gd name="T12" fmla="*/ 376 w 392"/>
                <a:gd name="T13" fmla="*/ 216 h 497"/>
                <a:gd name="T14" fmla="*/ 392 w 392"/>
                <a:gd name="T15" fmla="*/ 344 h 497"/>
                <a:gd name="T16" fmla="*/ 392 w 392"/>
                <a:gd name="T17" fmla="*/ 392 h 497"/>
                <a:gd name="T18" fmla="*/ 376 w 392"/>
                <a:gd name="T19" fmla="*/ 432 h 497"/>
                <a:gd name="T20" fmla="*/ 352 w 392"/>
                <a:gd name="T21" fmla="*/ 464 h 497"/>
                <a:gd name="T22" fmla="*/ 312 w 392"/>
                <a:gd name="T23" fmla="*/ 480 h 497"/>
                <a:gd name="T24" fmla="*/ 280 w 392"/>
                <a:gd name="T25" fmla="*/ 464 h 497"/>
                <a:gd name="T26" fmla="*/ 256 w 392"/>
                <a:gd name="T27" fmla="*/ 424 h 497"/>
                <a:gd name="T28" fmla="*/ 224 w 392"/>
                <a:gd name="T29" fmla="*/ 376 h 497"/>
                <a:gd name="T30" fmla="*/ 216 w 392"/>
                <a:gd name="T31" fmla="*/ 368 h 497"/>
                <a:gd name="T32" fmla="*/ 208 w 392"/>
                <a:gd name="T33" fmla="*/ 376 h 497"/>
                <a:gd name="T34" fmla="*/ 216 w 392"/>
                <a:gd name="T35" fmla="*/ 432 h 497"/>
                <a:gd name="T36" fmla="*/ 232 w 392"/>
                <a:gd name="T37" fmla="*/ 497 h 497"/>
                <a:gd name="T38" fmla="*/ 208 w 392"/>
                <a:gd name="T39" fmla="*/ 472 h 497"/>
                <a:gd name="T40" fmla="*/ 192 w 392"/>
                <a:gd name="T41" fmla="*/ 432 h 497"/>
                <a:gd name="T42" fmla="*/ 192 w 392"/>
                <a:gd name="T43" fmla="*/ 352 h 497"/>
                <a:gd name="T44" fmla="*/ 176 w 392"/>
                <a:gd name="T45" fmla="*/ 248 h 497"/>
                <a:gd name="T46" fmla="*/ 160 w 392"/>
                <a:gd name="T47" fmla="*/ 136 h 497"/>
                <a:gd name="T48" fmla="*/ 128 w 392"/>
                <a:gd name="T49" fmla="*/ 128 h 497"/>
                <a:gd name="T50" fmla="*/ 88 w 392"/>
                <a:gd name="T51" fmla="*/ 136 h 497"/>
                <a:gd name="T52" fmla="*/ 56 w 392"/>
                <a:gd name="T53" fmla="*/ 160 h 497"/>
                <a:gd name="T54" fmla="*/ 40 w 392"/>
                <a:gd name="T55" fmla="*/ 200 h 497"/>
                <a:gd name="T56" fmla="*/ 32 w 392"/>
                <a:gd name="T57" fmla="*/ 240 h 497"/>
                <a:gd name="T58" fmla="*/ 40 w 392"/>
                <a:gd name="T59" fmla="*/ 304 h 497"/>
                <a:gd name="T60" fmla="*/ 64 w 392"/>
                <a:gd name="T61" fmla="*/ 360 h 497"/>
                <a:gd name="T62" fmla="*/ 136 w 392"/>
                <a:gd name="T63" fmla="*/ 464 h 497"/>
                <a:gd name="T64" fmla="*/ 96 w 392"/>
                <a:gd name="T65" fmla="*/ 448 h 497"/>
                <a:gd name="T66" fmla="*/ 64 w 392"/>
                <a:gd name="T67" fmla="*/ 424 h 497"/>
                <a:gd name="T68" fmla="*/ 24 w 392"/>
                <a:gd name="T69" fmla="*/ 360 h 497"/>
                <a:gd name="T70" fmla="*/ 8 w 392"/>
                <a:gd name="T71" fmla="*/ 280 h 497"/>
                <a:gd name="T72" fmla="*/ 0 w 392"/>
                <a:gd name="T73" fmla="*/ 192 h 497"/>
                <a:gd name="T74" fmla="*/ 8 w 392"/>
                <a:gd name="T75" fmla="*/ 120 h 497"/>
                <a:gd name="T76" fmla="*/ 40 w 392"/>
                <a:gd name="T77" fmla="*/ 64 h 497"/>
                <a:gd name="T78" fmla="*/ 80 w 392"/>
                <a:gd name="T79" fmla="*/ 16 h 497"/>
                <a:gd name="T80" fmla="*/ 144 w 392"/>
                <a:gd name="T81" fmla="*/ 0 h 4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2" h="497">
                  <a:moveTo>
                    <a:pt x="144" y="0"/>
                  </a:moveTo>
                  <a:lnTo>
                    <a:pt x="200" y="8"/>
                  </a:lnTo>
                  <a:lnTo>
                    <a:pt x="248" y="32"/>
                  </a:lnTo>
                  <a:lnTo>
                    <a:pt x="296" y="64"/>
                  </a:lnTo>
                  <a:lnTo>
                    <a:pt x="328" y="112"/>
                  </a:lnTo>
                  <a:lnTo>
                    <a:pt x="360" y="160"/>
                  </a:lnTo>
                  <a:lnTo>
                    <a:pt x="376" y="216"/>
                  </a:lnTo>
                  <a:lnTo>
                    <a:pt x="392" y="344"/>
                  </a:lnTo>
                  <a:lnTo>
                    <a:pt x="392" y="392"/>
                  </a:lnTo>
                  <a:lnTo>
                    <a:pt x="376" y="432"/>
                  </a:lnTo>
                  <a:lnTo>
                    <a:pt x="352" y="464"/>
                  </a:lnTo>
                  <a:lnTo>
                    <a:pt x="312" y="480"/>
                  </a:lnTo>
                  <a:lnTo>
                    <a:pt x="280" y="464"/>
                  </a:lnTo>
                  <a:lnTo>
                    <a:pt x="256" y="424"/>
                  </a:lnTo>
                  <a:lnTo>
                    <a:pt x="224" y="376"/>
                  </a:lnTo>
                  <a:lnTo>
                    <a:pt x="216" y="368"/>
                  </a:lnTo>
                  <a:lnTo>
                    <a:pt x="208" y="376"/>
                  </a:lnTo>
                  <a:lnTo>
                    <a:pt x="216" y="432"/>
                  </a:lnTo>
                  <a:lnTo>
                    <a:pt x="232" y="497"/>
                  </a:lnTo>
                  <a:lnTo>
                    <a:pt x="208" y="472"/>
                  </a:lnTo>
                  <a:lnTo>
                    <a:pt x="192" y="432"/>
                  </a:lnTo>
                  <a:lnTo>
                    <a:pt x="192" y="352"/>
                  </a:lnTo>
                  <a:lnTo>
                    <a:pt x="176" y="248"/>
                  </a:lnTo>
                  <a:lnTo>
                    <a:pt x="160" y="136"/>
                  </a:lnTo>
                  <a:lnTo>
                    <a:pt x="128" y="128"/>
                  </a:lnTo>
                  <a:lnTo>
                    <a:pt x="88" y="136"/>
                  </a:lnTo>
                  <a:lnTo>
                    <a:pt x="56" y="160"/>
                  </a:lnTo>
                  <a:lnTo>
                    <a:pt x="40" y="200"/>
                  </a:lnTo>
                  <a:lnTo>
                    <a:pt x="32" y="240"/>
                  </a:lnTo>
                  <a:lnTo>
                    <a:pt x="40" y="304"/>
                  </a:lnTo>
                  <a:lnTo>
                    <a:pt x="64" y="360"/>
                  </a:lnTo>
                  <a:lnTo>
                    <a:pt x="136" y="464"/>
                  </a:lnTo>
                  <a:lnTo>
                    <a:pt x="96" y="448"/>
                  </a:lnTo>
                  <a:lnTo>
                    <a:pt x="64" y="424"/>
                  </a:lnTo>
                  <a:lnTo>
                    <a:pt x="24" y="360"/>
                  </a:lnTo>
                  <a:lnTo>
                    <a:pt x="8" y="280"/>
                  </a:lnTo>
                  <a:lnTo>
                    <a:pt x="0" y="192"/>
                  </a:lnTo>
                  <a:lnTo>
                    <a:pt x="8" y="120"/>
                  </a:lnTo>
                  <a:lnTo>
                    <a:pt x="40" y="64"/>
                  </a:lnTo>
                  <a:lnTo>
                    <a:pt x="80" y="1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8" name="Freeform 20"/>
            <p:cNvSpPr>
              <a:spLocks/>
            </p:cNvSpPr>
            <p:nvPr/>
          </p:nvSpPr>
          <p:spPr bwMode="auto">
            <a:xfrm>
              <a:off x="1847" y="1731"/>
              <a:ext cx="680" cy="633"/>
            </a:xfrm>
            <a:custGeom>
              <a:avLst/>
              <a:gdLst>
                <a:gd name="T0" fmla="*/ 424 w 680"/>
                <a:gd name="T1" fmla="*/ 0 h 633"/>
                <a:gd name="T2" fmla="*/ 520 w 680"/>
                <a:gd name="T3" fmla="*/ 24 h 633"/>
                <a:gd name="T4" fmla="*/ 608 w 680"/>
                <a:gd name="T5" fmla="*/ 80 h 633"/>
                <a:gd name="T6" fmla="*/ 656 w 680"/>
                <a:gd name="T7" fmla="*/ 160 h 633"/>
                <a:gd name="T8" fmla="*/ 672 w 680"/>
                <a:gd name="T9" fmla="*/ 216 h 633"/>
                <a:gd name="T10" fmla="*/ 680 w 680"/>
                <a:gd name="T11" fmla="*/ 264 h 633"/>
                <a:gd name="T12" fmla="*/ 664 w 680"/>
                <a:gd name="T13" fmla="*/ 384 h 633"/>
                <a:gd name="T14" fmla="*/ 616 w 680"/>
                <a:gd name="T15" fmla="*/ 497 h 633"/>
                <a:gd name="T16" fmla="*/ 592 w 680"/>
                <a:gd name="T17" fmla="*/ 569 h 633"/>
                <a:gd name="T18" fmla="*/ 552 w 680"/>
                <a:gd name="T19" fmla="*/ 633 h 633"/>
                <a:gd name="T20" fmla="*/ 576 w 680"/>
                <a:gd name="T21" fmla="*/ 561 h 633"/>
                <a:gd name="T22" fmla="*/ 600 w 680"/>
                <a:gd name="T23" fmla="*/ 497 h 633"/>
                <a:gd name="T24" fmla="*/ 624 w 680"/>
                <a:gd name="T25" fmla="*/ 433 h 633"/>
                <a:gd name="T26" fmla="*/ 632 w 680"/>
                <a:gd name="T27" fmla="*/ 360 h 633"/>
                <a:gd name="T28" fmla="*/ 608 w 680"/>
                <a:gd name="T29" fmla="*/ 248 h 633"/>
                <a:gd name="T30" fmla="*/ 552 w 680"/>
                <a:gd name="T31" fmla="*/ 160 h 633"/>
                <a:gd name="T32" fmla="*/ 464 w 680"/>
                <a:gd name="T33" fmla="*/ 96 h 633"/>
                <a:gd name="T34" fmla="*/ 352 w 680"/>
                <a:gd name="T35" fmla="*/ 72 h 633"/>
                <a:gd name="T36" fmla="*/ 304 w 680"/>
                <a:gd name="T37" fmla="*/ 80 h 633"/>
                <a:gd name="T38" fmla="*/ 256 w 680"/>
                <a:gd name="T39" fmla="*/ 96 h 633"/>
                <a:gd name="T40" fmla="*/ 192 w 680"/>
                <a:gd name="T41" fmla="*/ 152 h 633"/>
                <a:gd name="T42" fmla="*/ 64 w 680"/>
                <a:gd name="T43" fmla="*/ 304 h 633"/>
                <a:gd name="T44" fmla="*/ 48 w 680"/>
                <a:gd name="T45" fmla="*/ 296 h 633"/>
                <a:gd name="T46" fmla="*/ 88 w 680"/>
                <a:gd name="T47" fmla="*/ 240 h 633"/>
                <a:gd name="T48" fmla="*/ 112 w 680"/>
                <a:gd name="T49" fmla="*/ 176 h 633"/>
                <a:gd name="T50" fmla="*/ 96 w 680"/>
                <a:gd name="T51" fmla="*/ 168 h 633"/>
                <a:gd name="T52" fmla="*/ 64 w 680"/>
                <a:gd name="T53" fmla="*/ 176 h 633"/>
                <a:gd name="T54" fmla="*/ 40 w 680"/>
                <a:gd name="T55" fmla="*/ 208 h 633"/>
                <a:gd name="T56" fmla="*/ 0 w 680"/>
                <a:gd name="T57" fmla="*/ 264 h 633"/>
                <a:gd name="T58" fmla="*/ 0 w 680"/>
                <a:gd name="T59" fmla="*/ 240 h 633"/>
                <a:gd name="T60" fmla="*/ 96 w 680"/>
                <a:gd name="T61" fmla="*/ 144 h 633"/>
                <a:gd name="T62" fmla="*/ 192 w 680"/>
                <a:gd name="T63" fmla="*/ 72 h 633"/>
                <a:gd name="T64" fmla="*/ 240 w 680"/>
                <a:gd name="T65" fmla="*/ 40 h 633"/>
                <a:gd name="T66" fmla="*/ 296 w 680"/>
                <a:gd name="T67" fmla="*/ 16 h 633"/>
                <a:gd name="T68" fmla="*/ 360 w 680"/>
                <a:gd name="T69" fmla="*/ 8 h 633"/>
                <a:gd name="T70" fmla="*/ 424 w 680"/>
                <a:gd name="T71" fmla="*/ 0 h 6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80" h="633">
                  <a:moveTo>
                    <a:pt x="424" y="0"/>
                  </a:moveTo>
                  <a:lnTo>
                    <a:pt x="520" y="24"/>
                  </a:lnTo>
                  <a:lnTo>
                    <a:pt x="608" y="80"/>
                  </a:lnTo>
                  <a:lnTo>
                    <a:pt x="656" y="160"/>
                  </a:lnTo>
                  <a:lnTo>
                    <a:pt x="672" y="216"/>
                  </a:lnTo>
                  <a:lnTo>
                    <a:pt x="680" y="264"/>
                  </a:lnTo>
                  <a:lnTo>
                    <a:pt x="664" y="384"/>
                  </a:lnTo>
                  <a:lnTo>
                    <a:pt x="616" y="497"/>
                  </a:lnTo>
                  <a:lnTo>
                    <a:pt x="592" y="569"/>
                  </a:lnTo>
                  <a:lnTo>
                    <a:pt x="552" y="633"/>
                  </a:lnTo>
                  <a:lnTo>
                    <a:pt x="576" y="561"/>
                  </a:lnTo>
                  <a:lnTo>
                    <a:pt x="600" y="497"/>
                  </a:lnTo>
                  <a:lnTo>
                    <a:pt x="624" y="433"/>
                  </a:lnTo>
                  <a:lnTo>
                    <a:pt x="632" y="360"/>
                  </a:lnTo>
                  <a:lnTo>
                    <a:pt x="608" y="248"/>
                  </a:lnTo>
                  <a:lnTo>
                    <a:pt x="552" y="160"/>
                  </a:lnTo>
                  <a:lnTo>
                    <a:pt x="464" y="96"/>
                  </a:lnTo>
                  <a:lnTo>
                    <a:pt x="352" y="72"/>
                  </a:lnTo>
                  <a:lnTo>
                    <a:pt x="304" y="80"/>
                  </a:lnTo>
                  <a:lnTo>
                    <a:pt x="256" y="96"/>
                  </a:lnTo>
                  <a:lnTo>
                    <a:pt x="192" y="152"/>
                  </a:lnTo>
                  <a:lnTo>
                    <a:pt x="64" y="304"/>
                  </a:lnTo>
                  <a:lnTo>
                    <a:pt x="48" y="296"/>
                  </a:lnTo>
                  <a:lnTo>
                    <a:pt x="88" y="240"/>
                  </a:lnTo>
                  <a:lnTo>
                    <a:pt x="112" y="176"/>
                  </a:lnTo>
                  <a:lnTo>
                    <a:pt x="96" y="168"/>
                  </a:lnTo>
                  <a:lnTo>
                    <a:pt x="64" y="176"/>
                  </a:lnTo>
                  <a:lnTo>
                    <a:pt x="40" y="20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96" y="144"/>
                  </a:lnTo>
                  <a:lnTo>
                    <a:pt x="192" y="72"/>
                  </a:lnTo>
                  <a:lnTo>
                    <a:pt x="240" y="40"/>
                  </a:lnTo>
                  <a:lnTo>
                    <a:pt x="296" y="16"/>
                  </a:lnTo>
                  <a:lnTo>
                    <a:pt x="360" y="8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9" name="Freeform 21"/>
            <p:cNvSpPr>
              <a:spLocks/>
            </p:cNvSpPr>
            <p:nvPr/>
          </p:nvSpPr>
          <p:spPr bwMode="auto">
            <a:xfrm>
              <a:off x="5144" y="1803"/>
              <a:ext cx="200" cy="224"/>
            </a:xfrm>
            <a:custGeom>
              <a:avLst/>
              <a:gdLst>
                <a:gd name="T0" fmla="*/ 24 w 200"/>
                <a:gd name="T1" fmla="*/ 0 h 224"/>
                <a:gd name="T2" fmla="*/ 96 w 200"/>
                <a:gd name="T3" fmla="*/ 16 h 224"/>
                <a:gd name="T4" fmla="*/ 144 w 200"/>
                <a:gd name="T5" fmla="*/ 48 h 224"/>
                <a:gd name="T6" fmla="*/ 184 w 200"/>
                <a:gd name="T7" fmla="*/ 96 h 224"/>
                <a:gd name="T8" fmla="*/ 200 w 200"/>
                <a:gd name="T9" fmla="*/ 160 h 224"/>
                <a:gd name="T10" fmla="*/ 184 w 200"/>
                <a:gd name="T11" fmla="*/ 200 h 224"/>
                <a:gd name="T12" fmla="*/ 144 w 200"/>
                <a:gd name="T13" fmla="*/ 224 h 224"/>
                <a:gd name="T14" fmla="*/ 112 w 200"/>
                <a:gd name="T15" fmla="*/ 216 h 224"/>
                <a:gd name="T16" fmla="*/ 88 w 200"/>
                <a:gd name="T17" fmla="*/ 200 h 224"/>
                <a:gd name="T18" fmla="*/ 48 w 200"/>
                <a:gd name="T19" fmla="*/ 152 h 224"/>
                <a:gd name="T20" fmla="*/ 0 w 200"/>
                <a:gd name="T21" fmla="*/ 8 h 224"/>
                <a:gd name="T22" fmla="*/ 24 w 200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0" h="224">
                  <a:moveTo>
                    <a:pt x="24" y="0"/>
                  </a:moveTo>
                  <a:lnTo>
                    <a:pt x="96" y="16"/>
                  </a:lnTo>
                  <a:lnTo>
                    <a:pt x="144" y="48"/>
                  </a:lnTo>
                  <a:lnTo>
                    <a:pt x="184" y="96"/>
                  </a:lnTo>
                  <a:lnTo>
                    <a:pt x="200" y="160"/>
                  </a:lnTo>
                  <a:lnTo>
                    <a:pt x="184" y="200"/>
                  </a:lnTo>
                  <a:lnTo>
                    <a:pt x="144" y="224"/>
                  </a:lnTo>
                  <a:lnTo>
                    <a:pt x="112" y="216"/>
                  </a:lnTo>
                  <a:lnTo>
                    <a:pt x="88" y="200"/>
                  </a:lnTo>
                  <a:lnTo>
                    <a:pt x="48" y="152"/>
                  </a:lnTo>
                  <a:lnTo>
                    <a:pt x="0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0" name="Freeform 22"/>
            <p:cNvSpPr>
              <a:spLocks/>
            </p:cNvSpPr>
            <p:nvPr/>
          </p:nvSpPr>
          <p:spPr bwMode="auto">
            <a:xfrm>
              <a:off x="3712" y="2035"/>
              <a:ext cx="880" cy="225"/>
            </a:xfrm>
            <a:custGeom>
              <a:avLst/>
              <a:gdLst>
                <a:gd name="T0" fmla="*/ 144 w 880"/>
                <a:gd name="T1" fmla="*/ 0 h 225"/>
                <a:gd name="T2" fmla="*/ 768 w 880"/>
                <a:gd name="T3" fmla="*/ 120 h 225"/>
                <a:gd name="T4" fmla="*/ 800 w 880"/>
                <a:gd name="T5" fmla="*/ 112 h 225"/>
                <a:gd name="T6" fmla="*/ 824 w 880"/>
                <a:gd name="T7" fmla="*/ 96 h 225"/>
                <a:gd name="T8" fmla="*/ 880 w 880"/>
                <a:gd name="T9" fmla="*/ 48 h 225"/>
                <a:gd name="T10" fmla="*/ 848 w 880"/>
                <a:gd name="T11" fmla="*/ 161 h 225"/>
                <a:gd name="T12" fmla="*/ 816 w 880"/>
                <a:gd name="T13" fmla="*/ 201 h 225"/>
                <a:gd name="T14" fmla="*/ 768 w 880"/>
                <a:gd name="T15" fmla="*/ 225 h 225"/>
                <a:gd name="T16" fmla="*/ 96 w 880"/>
                <a:gd name="T17" fmla="*/ 96 h 225"/>
                <a:gd name="T18" fmla="*/ 48 w 880"/>
                <a:gd name="T19" fmla="*/ 129 h 225"/>
                <a:gd name="T20" fmla="*/ 8 w 880"/>
                <a:gd name="T21" fmla="*/ 161 h 225"/>
                <a:gd name="T22" fmla="*/ 0 w 880"/>
                <a:gd name="T23" fmla="*/ 145 h 225"/>
                <a:gd name="T24" fmla="*/ 16 w 880"/>
                <a:gd name="T25" fmla="*/ 112 h 225"/>
                <a:gd name="T26" fmla="*/ 48 w 880"/>
                <a:gd name="T27" fmla="*/ 80 h 225"/>
                <a:gd name="T28" fmla="*/ 88 w 880"/>
                <a:gd name="T29" fmla="*/ 32 h 225"/>
                <a:gd name="T30" fmla="*/ 144 w 880"/>
                <a:gd name="T31" fmla="*/ 0 h 2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80" h="225">
                  <a:moveTo>
                    <a:pt x="144" y="0"/>
                  </a:moveTo>
                  <a:lnTo>
                    <a:pt x="768" y="120"/>
                  </a:lnTo>
                  <a:lnTo>
                    <a:pt x="800" y="112"/>
                  </a:lnTo>
                  <a:lnTo>
                    <a:pt x="824" y="96"/>
                  </a:lnTo>
                  <a:lnTo>
                    <a:pt x="880" y="48"/>
                  </a:lnTo>
                  <a:lnTo>
                    <a:pt x="848" y="161"/>
                  </a:lnTo>
                  <a:lnTo>
                    <a:pt x="816" y="201"/>
                  </a:lnTo>
                  <a:lnTo>
                    <a:pt x="768" y="225"/>
                  </a:lnTo>
                  <a:lnTo>
                    <a:pt x="96" y="96"/>
                  </a:lnTo>
                  <a:lnTo>
                    <a:pt x="48" y="129"/>
                  </a:lnTo>
                  <a:lnTo>
                    <a:pt x="8" y="161"/>
                  </a:lnTo>
                  <a:lnTo>
                    <a:pt x="0" y="145"/>
                  </a:lnTo>
                  <a:lnTo>
                    <a:pt x="16" y="112"/>
                  </a:lnTo>
                  <a:lnTo>
                    <a:pt x="48" y="80"/>
                  </a:lnTo>
                  <a:lnTo>
                    <a:pt x="88" y="3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Freeform 23"/>
            <p:cNvSpPr>
              <a:spLocks/>
            </p:cNvSpPr>
            <p:nvPr/>
          </p:nvSpPr>
          <p:spPr bwMode="auto">
            <a:xfrm>
              <a:off x="4840" y="2260"/>
              <a:ext cx="536" cy="600"/>
            </a:xfrm>
            <a:custGeom>
              <a:avLst/>
              <a:gdLst>
                <a:gd name="T0" fmla="*/ 192 w 536"/>
                <a:gd name="T1" fmla="*/ 0 h 600"/>
                <a:gd name="T2" fmla="*/ 360 w 536"/>
                <a:gd name="T3" fmla="*/ 48 h 600"/>
                <a:gd name="T4" fmla="*/ 440 w 536"/>
                <a:gd name="T5" fmla="*/ 72 h 600"/>
                <a:gd name="T6" fmla="*/ 536 w 536"/>
                <a:gd name="T7" fmla="*/ 80 h 600"/>
                <a:gd name="T8" fmla="*/ 520 w 536"/>
                <a:gd name="T9" fmla="*/ 160 h 600"/>
                <a:gd name="T10" fmla="*/ 504 w 536"/>
                <a:gd name="T11" fmla="*/ 184 h 600"/>
                <a:gd name="T12" fmla="*/ 480 w 536"/>
                <a:gd name="T13" fmla="*/ 208 h 600"/>
                <a:gd name="T14" fmla="*/ 496 w 536"/>
                <a:gd name="T15" fmla="*/ 320 h 600"/>
                <a:gd name="T16" fmla="*/ 488 w 536"/>
                <a:gd name="T17" fmla="*/ 440 h 600"/>
                <a:gd name="T18" fmla="*/ 472 w 536"/>
                <a:gd name="T19" fmla="*/ 488 h 600"/>
                <a:gd name="T20" fmla="*/ 448 w 536"/>
                <a:gd name="T21" fmla="*/ 528 h 600"/>
                <a:gd name="T22" fmla="*/ 416 w 536"/>
                <a:gd name="T23" fmla="*/ 552 h 600"/>
                <a:gd name="T24" fmla="*/ 368 w 536"/>
                <a:gd name="T25" fmla="*/ 560 h 600"/>
                <a:gd name="T26" fmla="*/ 312 w 536"/>
                <a:gd name="T27" fmla="*/ 544 h 600"/>
                <a:gd name="T28" fmla="*/ 280 w 536"/>
                <a:gd name="T29" fmla="*/ 496 h 600"/>
                <a:gd name="T30" fmla="*/ 232 w 536"/>
                <a:gd name="T31" fmla="*/ 376 h 600"/>
                <a:gd name="T32" fmla="*/ 104 w 536"/>
                <a:gd name="T33" fmla="*/ 480 h 600"/>
                <a:gd name="T34" fmla="*/ 0 w 536"/>
                <a:gd name="T35" fmla="*/ 600 h 600"/>
                <a:gd name="T36" fmla="*/ 0 w 536"/>
                <a:gd name="T37" fmla="*/ 576 h 600"/>
                <a:gd name="T38" fmla="*/ 24 w 536"/>
                <a:gd name="T39" fmla="*/ 488 h 600"/>
                <a:gd name="T40" fmla="*/ 40 w 536"/>
                <a:gd name="T41" fmla="*/ 440 h 600"/>
                <a:gd name="T42" fmla="*/ 64 w 536"/>
                <a:gd name="T43" fmla="*/ 400 h 600"/>
                <a:gd name="T44" fmla="*/ 200 w 536"/>
                <a:gd name="T45" fmla="*/ 296 h 600"/>
                <a:gd name="T46" fmla="*/ 224 w 536"/>
                <a:gd name="T47" fmla="*/ 272 h 600"/>
                <a:gd name="T48" fmla="*/ 248 w 536"/>
                <a:gd name="T49" fmla="*/ 248 h 600"/>
                <a:gd name="T50" fmla="*/ 272 w 536"/>
                <a:gd name="T51" fmla="*/ 176 h 600"/>
                <a:gd name="T52" fmla="*/ 264 w 536"/>
                <a:gd name="T53" fmla="*/ 144 h 600"/>
                <a:gd name="T54" fmla="*/ 240 w 536"/>
                <a:gd name="T55" fmla="*/ 128 h 600"/>
                <a:gd name="T56" fmla="*/ 176 w 536"/>
                <a:gd name="T57" fmla="*/ 120 h 600"/>
                <a:gd name="T58" fmla="*/ 168 w 536"/>
                <a:gd name="T59" fmla="*/ 104 h 600"/>
                <a:gd name="T60" fmla="*/ 176 w 536"/>
                <a:gd name="T61" fmla="*/ 56 h 600"/>
                <a:gd name="T62" fmla="*/ 192 w 536"/>
                <a:gd name="T63" fmla="*/ 0 h 6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36" h="600">
                  <a:moveTo>
                    <a:pt x="192" y="0"/>
                  </a:moveTo>
                  <a:lnTo>
                    <a:pt x="360" y="48"/>
                  </a:lnTo>
                  <a:lnTo>
                    <a:pt x="440" y="72"/>
                  </a:lnTo>
                  <a:lnTo>
                    <a:pt x="536" y="80"/>
                  </a:lnTo>
                  <a:lnTo>
                    <a:pt x="520" y="160"/>
                  </a:lnTo>
                  <a:lnTo>
                    <a:pt x="504" y="184"/>
                  </a:lnTo>
                  <a:lnTo>
                    <a:pt x="480" y="208"/>
                  </a:lnTo>
                  <a:lnTo>
                    <a:pt x="496" y="320"/>
                  </a:lnTo>
                  <a:lnTo>
                    <a:pt x="488" y="440"/>
                  </a:lnTo>
                  <a:lnTo>
                    <a:pt x="472" y="488"/>
                  </a:lnTo>
                  <a:lnTo>
                    <a:pt x="448" y="528"/>
                  </a:lnTo>
                  <a:lnTo>
                    <a:pt x="416" y="552"/>
                  </a:lnTo>
                  <a:lnTo>
                    <a:pt x="368" y="560"/>
                  </a:lnTo>
                  <a:lnTo>
                    <a:pt x="312" y="544"/>
                  </a:lnTo>
                  <a:lnTo>
                    <a:pt x="280" y="496"/>
                  </a:lnTo>
                  <a:lnTo>
                    <a:pt x="232" y="376"/>
                  </a:lnTo>
                  <a:lnTo>
                    <a:pt x="104" y="480"/>
                  </a:lnTo>
                  <a:lnTo>
                    <a:pt x="0" y="600"/>
                  </a:lnTo>
                  <a:lnTo>
                    <a:pt x="0" y="576"/>
                  </a:lnTo>
                  <a:lnTo>
                    <a:pt x="24" y="488"/>
                  </a:lnTo>
                  <a:lnTo>
                    <a:pt x="40" y="440"/>
                  </a:lnTo>
                  <a:lnTo>
                    <a:pt x="64" y="400"/>
                  </a:lnTo>
                  <a:lnTo>
                    <a:pt x="200" y="296"/>
                  </a:lnTo>
                  <a:lnTo>
                    <a:pt x="224" y="272"/>
                  </a:lnTo>
                  <a:lnTo>
                    <a:pt x="248" y="248"/>
                  </a:lnTo>
                  <a:lnTo>
                    <a:pt x="272" y="176"/>
                  </a:lnTo>
                  <a:lnTo>
                    <a:pt x="264" y="144"/>
                  </a:lnTo>
                  <a:lnTo>
                    <a:pt x="240" y="128"/>
                  </a:lnTo>
                  <a:lnTo>
                    <a:pt x="176" y="120"/>
                  </a:lnTo>
                  <a:lnTo>
                    <a:pt x="168" y="104"/>
                  </a:lnTo>
                  <a:lnTo>
                    <a:pt x="176" y="5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2" name="Freeform 24"/>
            <p:cNvSpPr>
              <a:spLocks/>
            </p:cNvSpPr>
            <p:nvPr/>
          </p:nvSpPr>
          <p:spPr bwMode="auto">
            <a:xfrm>
              <a:off x="1143" y="2308"/>
              <a:ext cx="568" cy="536"/>
            </a:xfrm>
            <a:custGeom>
              <a:avLst/>
              <a:gdLst>
                <a:gd name="T0" fmla="*/ 152 w 568"/>
                <a:gd name="T1" fmla="*/ 0 h 536"/>
                <a:gd name="T2" fmla="*/ 216 w 568"/>
                <a:gd name="T3" fmla="*/ 8 h 536"/>
                <a:gd name="T4" fmla="*/ 264 w 568"/>
                <a:gd name="T5" fmla="*/ 32 h 536"/>
                <a:gd name="T6" fmla="*/ 296 w 568"/>
                <a:gd name="T7" fmla="*/ 72 h 536"/>
                <a:gd name="T8" fmla="*/ 328 w 568"/>
                <a:gd name="T9" fmla="*/ 120 h 536"/>
                <a:gd name="T10" fmla="*/ 368 w 568"/>
                <a:gd name="T11" fmla="*/ 240 h 536"/>
                <a:gd name="T12" fmla="*/ 376 w 568"/>
                <a:gd name="T13" fmla="*/ 368 h 536"/>
                <a:gd name="T14" fmla="*/ 448 w 568"/>
                <a:gd name="T15" fmla="*/ 368 h 536"/>
                <a:gd name="T16" fmla="*/ 552 w 568"/>
                <a:gd name="T17" fmla="*/ 344 h 536"/>
                <a:gd name="T18" fmla="*/ 568 w 568"/>
                <a:gd name="T19" fmla="*/ 424 h 536"/>
                <a:gd name="T20" fmla="*/ 560 w 568"/>
                <a:gd name="T21" fmla="*/ 448 h 536"/>
                <a:gd name="T22" fmla="*/ 544 w 568"/>
                <a:gd name="T23" fmla="*/ 472 h 536"/>
                <a:gd name="T24" fmla="*/ 480 w 568"/>
                <a:gd name="T25" fmla="*/ 488 h 536"/>
                <a:gd name="T26" fmla="*/ 328 w 568"/>
                <a:gd name="T27" fmla="*/ 488 h 536"/>
                <a:gd name="T28" fmla="*/ 152 w 568"/>
                <a:gd name="T29" fmla="*/ 488 h 536"/>
                <a:gd name="T30" fmla="*/ 112 w 568"/>
                <a:gd name="T31" fmla="*/ 504 h 536"/>
                <a:gd name="T32" fmla="*/ 88 w 568"/>
                <a:gd name="T33" fmla="*/ 536 h 536"/>
                <a:gd name="T34" fmla="*/ 40 w 568"/>
                <a:gd name="T35" fmla="*/ 536 h 536"/>
                <a:gd name="T36" fmla="*/ 40 w 568"/>
                <a:gd name="T37" fmla="*/ 432 h 536"/>
                <a:gd name="T38" fmla="*/ 48 w 568"/>
                <a:gd name="T39" fmla="*/ 416 h 536"/>
                <a:gd name="T40" fmla="*/ 64 w 568"/>
                <a:gd name="T41" fmla="*/ 400 h 536"/>
                <a:gd name="T42" fmla="*/ 56 w 568"/>
                <a:gd name="T43" fmla="*/ 336 h 536"/>
                <a:gd name="T44" fmla="*/ 32 w 568"/>
                <a:gd name="T45" fmla="*/ 288 h 536"/>
                <a:gd name="T46" fmla="*/ 8 w 568"/>
                <a:gd name="T47" fmla="*/ 232 h 536"/>
                <a:gd name="T48" fmla="*/ 0 w 568"/>
                <a:gd name="T49" fmla="*/ 176 h 536"/>
                <a:gd name="T50" fmla="*/ 8 w 568"/>
                <a:gd name="T51" fmla="*/ 104 h 536"/>
                <a:gd name="T52" fmla="*/ 40 w 568"/>
                <a:gd name="T53" fmla="*/ 56 h 536"/>
                <a:gd name="T54" fmla="*/ 96 w 568"/>
                <a:gd name="T55" fmla="*/ 16 h 536"/>
                <a:gd name="T56" fmla="*/ 152 w 568"/>
                <a:gd name="T57" fmla="*/ 0 h 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68" h="536">
                  <a:moveTo>
                    <a:pt x="152" y="0"/>
                  </a:moveTo>
                  <a:lnTo>
                    <a:pt x="216" y="8"/>
                  </a:lnTo>
                  <a:lnTo>
                    <a:pt x="264" y="32"/>
                  </a:lnTo>
                  <a:lnTo>
                    <a:pt x="296" y="72"/>
                  </a:lnTo>
                  <a:lnTo>
                    <a:pt x="328" y="120"/>
                  </a:lnTo>
                  <a:lnTo>
                    <a:pt x="368" y="240"/>
                  </a:lnTo>
                  <a:lnTo>
                    <a:pt x="376" y="368"/>
                  </a:lnTo>
                  <a:lnTo>
                    <a:pt x="448" y="368"/>
                  </a:lnTo>
                  <a:lnTo>
                    <a:pt x="552" y="344"/>
                  </a:lnTo>
                  <a:lnTo>
                    <a:pt x="568" y="424"/>
                  </a:lnTo>
                  <a:lnTo>
                    <a:pt x="560" y="448"/>
                  </a:lnTo>
                  <a:lnTo>
                    <a:pt x="544" y="472"/>
                  </a:lnTo>
                  <a:lnTo>
                    <a:pt x="480" y="488"/>
                  </a:lnTo>
                  <a:lnTo>
                    <a:pt x="328" y="488"/>
                  </a:lnTo>
                  <a:lnTo>
                    <a:pt x="152" y="488"/>
                  </a:lnTo>
                  <a:lnTo>
                    <a:pt x="112" y="504"/>
                  </a:lnTo>
                  <a:lnTo>
                    <a:pt x="88" y="536"/>
                  </a:lnTo>
                  <a:lnTo>
                    <a:pt x="40" y="536"/>
                  </a:lnTo>
                  <a:lnTo>
                    <a:pt x="40" y="432"/>
                  </a:lnTo>
                  <a:lnTo>
                    <a:pt x="48" y="416"/>
                  </a:lnTo>
                  <a:lnTo>
                    <a:pt x="64" y="400"/>
                  </a:lnTo>
                  <a:lnTo>
                    <a:pt x="56" y="336"/>
                  </a:lnTo>
                  <a:lnTo>
                    <a:pt x="32" y="288"/>
                  </a:lnTo>
                  <a:lnTo>
                    <a:pt x="8" y="232"/>
                  </a:lnTo>
                  <a:lnTo>
                    <a:pt x="0" y="176"/>
                  </a:lnTo>
                  <a:lnTo>
                    <a:pt x="8" y="104"/>
                  </a:lnTo>
                  <a:lnTo>
                    <a:pt x="40" y="56"/>
                  </a:lnTo>
                  <a:lnTo>
                    <a:pt x="96" y="1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3" name="Freeform 25"/>
            <p:cNvSpPr>
              <a:spLocks/>
            </p:cNvSpPr>
            <p:nvPr/>
          </p:nvSpPr>
          <p:spPr bwMode="auto">
            <a:xfrm>
              <a:off x="2495" y="2324"/>
              <a:ext cx="1097" cy="1000"/>
            </a:xfrm>
            <a:custGeom>
              <a:avLst/>
              <a:gdLst>
                <a:gd name="T0" fmla="*/ 969 w 1097"/>
                <a:gd name="T1" fmla="*/ 0 h 1000"/>
                <a:gd name="T2" fmla="*/ 993 w 1097"/>
                <a:gd name="T3" fmla="*/ 24 h 1000"/>
                <a:gd name="T4" fmla="*/ 1009 w 1097"/>
                <a:gd name="T5" fmla="*/ 48 h 1000"/>
                <a:gd name="T6" fmla="*/ 1025 w 1097"/>
                <a:gd name="T7" fmla="*/ 128 h 1000"/>
                <a:gd name="T8" fmla="*/ 1065 w 1097"/>
                <a:gd name="T9" fmla="*/ 280 h 1000"/>
                <a:gd name="T10" fmla="*/ 1089 w 1097"/>
                <a:gd name="T11" fmla="*/ 432 h 1000"/>
                <a:gd name="T12" fmla="*/ 1097 w 1097"/>
                <a:gd name="T13" fmla="*/ 600 h 1000"/>
                <a:gd name="T14" fmla="*/ 1089 w 1097"/>
                <a:gd name="T15" fmla="*/ 760 h 1000"/>
                <a:gd name="T16" fmla="*/ 1065 w 1097"/>
                <a:gd name="T17" fmla="*/ 880 h 1000"/>
                <a:gd name="T18" fmla="*/ 1057 w 1097"/>
                <a:gd name="T19" fmla="*/ 1000 h 1000"/>
                <a:gd name="T20" fmla="*/ 969 w 1097"/>
                <a:gd name="T21" fmla="*/ 960 h 1000"/>
                <a:gd name="T22" fmla="*/ 897 w 1097"/>
                <a:gd name="T23" fmla="*/ 912 h 1000"/>
                <a:gd name="T24" fmla="*/ 833 w 1097"/>
                <a:gd name="T25" fmla="*/ 856 h 1000"/>
                <a:gd name="T26" fmla="*/ 761 w 1097"/>
                <a:gd name="T27" fmla="*/ 792 h 1000"/>
                <a:gd name="T28" fmla="*/ 384 w 1097"/>
                <a:gd name="T29" fmla="*/ 496 h 1000"/>
                <a:gd name="T30" fmla="*/ 208 w 1097"/>
                <a:gd name="T31" fmla="*/ 352 h 1000"/>
                <a:gd name="T32" fmla="*/ 0 w 1097"/>
                <a:gd name="T33" fmla="*/ 216 h 1000"/>
                <a:gd name="T34" fmla="*/ 969 w 1097"/>
                <a:gd name="T35" fmla="*/ 0 h 1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97" h="1000">
                  <a:moveTo>
                    <a:pt x="969" y="0"/>
                  </a:moveTo>
                  <a:lnTo>
                    <a:pt x="993" y="24"/>
                  </a:lnTo>
                  <a:lnTo>
                    <a:pt x="1009" y="48"/>
                  </a:lnTo>
                  <a:lnTo>
                    <a:pt x="1025" y="128"/>
                  </a:lnTo>
                  <a:lnTo>
                    <a:pt x="1065" y="280"/>
                  </a:lnTo>
                  <a:lnTo>
                    <a:pt x="1089" y="432"/>
                  </a:lnTo>
                  <a:lnTo>
                    <a:pt x="1097" y="600"/>
                  </a:lnTo>
                  <a:lnTo>
                    <a:pt x="1089" y="760"/>
                  </a:lnTo>
                  <a:lnTo>
                    <a:pt x="1065" y="880"/>
                  </a:lnTo>
                  <a:lnTo>
                    <a:pt x="1057" y="1000"/>
                  </a:lnTo>
                  <a:lnTo>
                    <a:pt x="969" y="960"/>
                  </a:lnTo>
                  <a:lnTo>
                    <a:pt x="897" y="912"/>
                  </a:lnTo>
                  <a:lnTo>
                    <a:pt x="833" y="856"/>
                  </a:lnTo>
                  <a:lnTo>
                    <a:pt x="761" y="792"/>
                  </a:lnTo>
                  <a:lnTo>
                    <a:pt x="384" y="496"/>
                  </a:lnTo>
                  <a:lnTo>
                    <a:pt x="208" y="352"/>
                  </a:lnTo>
                  <a:lnTo>
                    <a:pt x="0" y="216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4" name="Freeform 26"/>
            <p:cNvSpPr>
              <a:spLocks/>
            </p:cNvSpPr>
            <p:nvPr/>
          </p:nvSpPr>
          <p:spPr bwMode="auto">
            <a:xfrm>
              <a:off x="3816" y="2412"/>
              <a:ext cx="720" cy="272"/>
            </a:xfrm>
            <a:custGeom>
              <a:avLst/>
              <a:gdLst>
                <a:gd name="T0" fmla="*/ 144 w 720"/>
                <a:gd name="T1" fmla="*/ 0 h 272"/>
                <a:gd name="T2" fmla="*/ 216 w 720"/>
                <a:gd name="T3" fmla="*/ 8 h 272"/>
                <a:gd name="T4" fmla="*/ 272 w 720"/>
                <a:gd name="T5" fmla="*/ 32 h 272"/>
                <a:gd name="T6" fmla="*/ 384 w 720"/>
                <a:gd name="T7" fmla="*/ 88 h 272"/>
                <a:gd name="T8" fmla="*/ 496 w 720"/>
                <a:gd name="T9" fmla="*/ 152 h 272"/>
                <a:gd name="T10" fmla="*/ 624 w 720"/>
                <a:gd name="T11" fmla="*/ 176 h 272"/>
                <a:gd name="T12" fmla="*/ 648 w 720"/>
                <a:gd name="T13" fmla="*/ 168 h 272"/>
                <a:gd name="T14" fmla="*/ 672 w 720"/>
                <a:gd name="T15" fmla="*/ 152 h 272"/>
                <a:gd name="T16" fmla="*/ 720 w 720"/>
                <a:gd name="T17" fmla="*/ 120 h 272"/>
                <a:gd name="T18" fmla="*/ 720 w 720"/>
                <a:gd name="T19" fmla="*/ 144 h 272"/>
                <a:gd name="T20" fmla="*/ 656 w 720"/>
                <a:gd name="T21" fmla="*/ 216 h 272"/>
                <a:gd name="T22" fmla="*/ 624 w 720"/>
                <a:gd name="T23" fmla="*/ 248 h 272"/>
                <a:gd name="T24" fmla="*/ 584 w 720"/>
                <a:gd name="T25" fmla="*/ 272 h 272"/>
                <a:gd name="T26" fmla="*/ 80 w 720"/>
                <a:gd name="T27" fmla="*/ 96 h 272"/>
                <a:gd name="T28" fmla="*/ 48 w 720"/>
                <a:gd name="T29" fmla="*/ 112 h 272"/>
                <a:gd name="T30" fmla="*/ 24 w 720"/>
                <a:gd name="T31" fmla="*/ 144 h 272"/>
                <a:gd name="T32" fmla="*/ 0 w 720"/>
                <a:gd name="T33" fmla="*/ 144 h 272"/>
                <a:gd name="T34" fmla="*/ 56 w 720"/>
                <a:gd name="T35" fmla="*/ 48 h 272"/>
                <a:gd name="T36" fmla="*/ 96 w 720"/>
                <a:gd name="T37" fmla="*/ 16 h 272"/>
                <a:gd name="T38" fmla="*/ 144 w 720"/>
                <a:gd name="T39" fmla="*/ 0 h 2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20" h="272">
                  <a:moveTo>
                    <a:pt x="144" y="0"/>
                  </a:moveTo>
                  <a:lnTo>
                    <a:pt x="216" y="8"/>
                  </a:lnTo>
                  <a:lnTo>
                    <a:pt x="272" y="32"/>
                  </a:lnTo>
                  <a:lnTo>
                    <a:pt x="384" y="88"/>
                  </a:lnTo>
                  <a:lnTo>
                    <a:pt x="496" y="152"/>
                  </a:lnTo>
                  <a:lnTo>
                    <a:pt x="624" y="176"/>
                  </a:lnTo>
                  <a:lnTo>
                    <a:pt x="648" y="168"/>
                  </a:lnTo>
                  <a:lnTo>
                    <a:pt x="672" y="152"/>
                  </a:lnTo>
                  <a:lnTo>
                    <a:pt x="720" y="120"/>
                  </a:lnTo>
                  <a:lnTo>
                    <a:pt x="720" y="144"/>
                  </a:lnTo>
                  <a:lnTo>
                    <a:pt x="656" y="216"/>
                  </a:lnTo>
                  <a:lnTo>
                    <a:pt x="624" y="248"/>
                  </a:lnTo>
                  <a:lnTo>
                    <a:pt x="584" y="272"/>
                  </a:lnTo>
                  <a:lnTo>
                    <a:pt x="80" y="96"/>
                  </a:lnTo>
                  <a:lnTo>
                    <a:pt x="48" y="112"/>
                  </a:lnTo>
                  <a:lnTo>
                    <a:pt x="24" y="144"/>
                  </a:lnTo>
                  <a:lnTo>
                    <a:pt x="0" y="144"/>
                  </a:lnTo>
                  <a:lnTo>
                    <a:pt x="56" y="48"/>
                  </a:lnTo>
                  <a:lnTo>
                    <a:pt x="96" y="1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5" name="Freeform 27"/>
            <p:cNvSpPr>
              <a:spLocks/>
            </p:cNvSpPr>
            <p:nvPr/>
          </p:nvSpPr>
          <p:spPr bwMode="auto">
            <a:xfrm>
              <a:off x="5128" y="2420"/>
              <a:ext cx="176" cy="280"/>
            </a:xfrm>
            <a:custGeom>
              <a:avLst/>
              <a:gdLst>
                <a:gd name="T0" fmla="*/ 0 w 176"/>
                <a:gd name="T1" fmla="*/ 0 h 280"/>
                <a:gd name="T2" fmla="*/ 40 w 176"/>
                <a:gd name="T3" fmla="*/ 0 h 280"/>
                <a:gd name="T4" fmla="*/ 96 w 176"/>
                <a:gd name="T5" fmla="*/ 32 h 280"/>
                <a:gd name="T6" fmla="*/ 136 w 176"/>
                <a:gd name="T7" fmla="*/ 72 h 280"/>
                <a:gd name="T8" fmla="*/ 168 w 176"/>
                <a:gd name="T9" fmla="*/ 120 h 280"/>
                <a:gd name="T10" fmla="*/ 176 w 176"/>
                <a:gd name="T11" fmla="*/ 176 h 280"/>
                <a:gd name="T12" fmla="*/ 152 w 176"/>
                <a:gd name="T13" fmla="*/ 248 h 280"/>
                <a:gd name="T14" fmla="*/ 128 w 176"/>
                <a:gd name="T15" fmla="*/ 272 h 280"/>
                <a:gd name="T16" fmla="*/ 96 w 176"/>
                <a:gd name="T17" fmla="*/ 280 h 280"/>
                <a:gd name="T18" fmla="*/ 48 w 176"/>
                <a:gd name="T19" fmla="*/ 264 h 280"/>
                <a:gd name="T20" fmla="*/ 16 w 176"/>
                <a:gd name="T21" fmla="*/ 224 h 280"/>
                <a:gd name="T22" fmla="*/ 0 w 176"/>
                <a:gd name="T23" fmla="*/ 168 h 280"/>
                <a:gd name="T24" fmla="*/ 0 w 176"/>
                <a:gd name="T25" fmla="*/ 104 h 280"/>
                <a:gd name="T26" fmla="*/ 0 w 176"/>
                <a:gd name="T27" fmla="*/ 0 h 2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6" h="280">
                  <a:moveTo>
                    <a:pt x="0" y="0"/>
                  </a:moveTo>
                  <a:lnTo>
                    <a:pt x="40" y="0"/>
                  </a:lnTo>
                  <a:lnTo>
                    <a:pt x="96" y="32"/>
                  </a:lnTo>
                  <a:lnTo>
                    <a:pt x="136" y="72"/>
                  </a:lnTo>
                  <a:lnTo>
                    <a:pt x="168" y="120"/>
                  </a:lnTo>
                  <a:lnTo>
                    <a:pt x="176" y="176"/>
                  </a:lnTo>
                  <a:lnTo>
                    <a:pt x="152" y="248"/>
                  </a:lnTo>
                  <a:lnTo>
                    <a:pt x="128" y="272"/>
                  </a:lnTo>
                  <a:lnTo>
                    <a:pt x="96" y="280"/>
                  </a:lnTo>
                  <a:lnTo>
                    <a:pt x="48" y="264"/>
                  </a:lnTo>
                  <a:lnTo>
                    <a:pt x="16" y="224"/>
                  </a:lnTo>
                  <a:lnTo>
                    <a:pt x="0" y="168"/>
                  </a:ln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6" name="Freeform 28"/>
            <p:cNvSpPr>
              <a:spLocks/>
            </p:cNvSpPr>
            <p:nvPr/>
          </p:nvSpPr>
          <p:spPr bwMode="auto">
            <a:xfrm>
              <a:off x="1183" y="2428"/>
              <a:ext cx="312" cy="264"/>
            </a:xfrm>
            <a:custGeom>
              <a:avLst/>
              <a:gdLst>
                <a:gd name="T0" fmla="*/ 128 w 312"/>
                <a:gd name="T1" fmla="*/ 0 h 264"/>
                <a:gd name="T2" fmla="*/ 192 w 312"/>
                <a:gd name="T3" fmla="*/ 8 h 264"/>
                <a:gd name="T4" fmla="*/ 248 w 312"/>
                <a:gd name="T5" fmla="*/ 32 h 264"/>
                <a:gd name="T6" fmla="*/ 296 w 312"/>
                <a:gd name="T7" fmla="*/ 72 h 264"/>
                <a:gd name="T8" fmla="*/ 312 w 312"/>
                <a:gd name="T9" fmla="*/ 128 h 264"/>
                <a:gd name="T10" fmla="*/ 304 w 312"/>
                <a:gd name="T11" fmla="*/ 176 h 264"/>
                <a:gd name="T12" fmla="*/ 280 w 312"/>
                <a:gd name="T13" fmla="*/ 224 h 264"/>
                <a:gd name="T14" fmla="*/ 240 w 312"/>
                <a:gd name="T15" fmla="*/ 256 h 264"/>
                <a:gd name="T16" fmla="*/ 192 w 312"/>
                <a:gd name="T17" fmla="*/ 264 h 264"/>
                <a:gd name="T18" fmla="*/ 120 w 312"/>
                <a:gd name="T19" fmla="*/ 256 h 264"/>
                <a:gd name="T20" fmla="*/ 64 w 312"/>
                <a:gd name="T21" fmla="*/ 232 h 264"/>
                <a:gd name="T22" fmla="*/ 16 w 312"/>
                <a:gd name="T23" fmla="*/ 184 h 264"/>
                <a:gd name="T24" fmla="*/ 0 w 312"/>
                <a:gd name="T25" fmla="*/ 128 h 264"/>
                <a:gd name="T26" fmla="*/ 8 w 312"/>
                <a:gd name="T27" fmla="*/ 80 h 264"/>
                <a:gd name="T28" fmla="*/ 40 w 312"/>
                <a:gd name="T29" fmla="*/ 40 h 264"/>
                <a:gd name="T30" fmla="*/ 80 w 312"/>
                <a:gd name="T31" fmla="*/ 8 h 264"/>
                <a:gd name="T32" fmla="*/ 128 w 312"/>
                <a:gd name="T33" fmla="*/ 0 h 2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2" h="264">
                  <a:moveTo>
                    <a:pt x="128" y="0"/>
                  </a:moveTo>
                  <a:lnTo>
                    <a:pt x="192" y="8"/>
                  </a:lnTo>
                  <a:lnTo>
                    <a:pt x="248" y="32"/>
                  </a:lnTo>
                  <a:lnTo>
                    <a:pt x="296" y="72"/>
                  </a:lnTo>
                  <a:lnTo>
                    <a:pt x="312" y="128"/>
                  </a:lnTo>
                  <a:lnTo>
                    <a:pt x="304" y="176"/>
                  </a:lnTo>
                  <a:lnTo>
                    <a:pt x="280" y="224"/>
                  </a:lnTo>
                  <a:lnTo>
                    <a:pt x="240" y="256"/>
                  </a:lnTo>
                  <a:lnTo>
                    <a:pt x="192" y="264"/>
                  </a:lnTo>
                  <a:lnTo>
                    <a:pt x="120" y="256"/>
                  </a:lnTo>
                  <a:lnTo>
                    <a:pt x="64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8" y="80"/>
                  </a:lnTo>
                  <a:lnTo>
                    <a:pt x="40" y="40"/>
                  </a:lnTo>
                  <a:lnTo>
                    <a:pt x="80" y="8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" name="Freeform 29"/>
            <p:cNvSpPr>
              <a:spLocks/>
            </p:cNvSpPr>
            <p:nvPr/>
          </p:nvSpPr>
          <p:spPr bwMode="auto">
            <a:xfrm>
              <a:off x="1471" y="2612"/>
              <a:ext cx="856" cy="1312"/>
            </a:xfrm>
            <a:custGeom>
              <a:avLst/>
              <a:gdLst>
                <a:gd name="T0" fmla="*/ 856 w 856"/>
                <a:gd name="T1" fmla="*/ 0 h 1312"/>
                <a:gd name="T2" fmla="*/ 856 w 856"/>
                <a:gd name="T3" fmla="*/ 1312 h 1312"/>
                <a:gd name="T4" fmla="*/ 592 w 856"/>
                <a:gd name="T5" fmla="*/ 1136 h 1312"/>
                <a:gd name="T6" fmla="*/ 376 w 856"/>
                <a:gd name="T7" fmla="*/ 968 h 1312"/>
                <a:gd name="T8" fmla="*/ 272 w 856"/>
                <a:gd name="T9" fmla="*/ 872 h 1312"/>
                <a:gd name="T10" fmla="*/ 184 w 856"/>
                <a:gd name="T11" fmla="*/ 776 h 1312"/>
                <a:gd name="T12" fmla="*/ 0 w 856"/>
                <a:gd name="T13" fmla="*/ 520 h 1312"/>
                <a:gd name="T14" fmla="*/ 856 w 856"/>
                <a:gd name="T15" fmla="*/ 0 h 13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56" h="1312">
                  <a:moveTo>
                    <a:pt x="856" y="0"/>
                  </a:moveTo>
                  <a:lnTo>
                    <a:pt x="856" y="1312"/>
                  </a:lnTo>
                  <a:lnTo>
                    <a:pt x="592" y="1136"/>
                  </a:lnTo>
                  <a:lnTo>
                    <a:pt x="376" y="968"/>
                  </a:lnTo>
                  <a:lnTo>
                    <a:pt x="272" y="872"/>
                  </a:lnTo>
                  <a:lnTo>
                    <a:pt x="184" y="776"/>
                  </a:lnTo>
                  <a:lnTo>
                    <a:pt x="0" y="520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8" name="Freeform 30"/>
            <p:cNvSpPr>
              <a:spLocks/>
            </p:cNvSpPr>
            <p:nvPr/>
          </p:nvSpPr>
          <p:spPr bwMode="auto">
            <a:xfrm>
              <a:off x="2463" y="2636"/>
              <a:ext cx="1057" cy="1472"/>
            </a:xfrm>
            <a:custGeom>
              <a:avLst/>
              <a:gdLst>
                <a:gd name="T0" fmla="*/ 0 w 1057"/>
                <a:gd name="T1" fmla="*/ 0 h 1472"/>
                <a:gd name="T2" fmla="*/ 128 w 1057"/>
                <a:gd name="T3" fmla="*/ 120 h 1472"/>
                <a:gd name="T4" fmla="*/ 256 w 1057"/>
                <a:gd name="T5" fmla="*/ 224 h 1472"/>
                <a:gd name="T6" fmla="*/ 528 w 1057"/>
                <a:gd name="T7" fmla="*/ 416 h 1472"/>
                <a:gd name="T8" fmla="*/ 696 w 1057"/>
                <a:gd name="T9" fmla="*/ 552 h 1472"/>
                <a:gd name="T10" fmla="*/ 873 w 1057"/>
                <a:gd name="T11" fmla="*/ 696 h 1472"/>
                <a:gd name="T12" fmla="*/ 1001 w 1057"/>
                <a:gd name="T13" fmla="*/ 792 h 1472"/>
                <a:gd name="T14" fmla="*/ 1033 w 1057"/>
                <a:gd name="T15" fmla="*/ 816 h 1472"/>
                <a:gd name="T16" fmla="*/ 1049 w 1057"/>
                <a:gd name="T17" fmla="*/ 824 h 1472"/>
                <a:gd name="T18" fmla="*/ 1057 w 1057"/>
                <a:gd name="T19" fmla="*/ 840 h 1472"/>
                <a:gd name="T20" fmla="*/ 1049 w 1057"/>
                <a:gd name="T21" fmla="*/ 888 h 1472"/>
                <a:gd name="T22" fmla="*/ 1033 w 1057"/>
                <a:gd name="T23" fmla="*/ 928 h 1472"/>
                <a:gd name="T24" fmla="*/ 993 w 1057"/>
                <a:gd name="T25" fmla="*/ 1016 h 1472"/>
                <a:gd name="T26" fmla="*/ 937 w 1057"/>
                <a:gd name="T27" fmla="*/ 1144 h 1472"/>
                <a:gd name="T28" fmla="*/ 881 w 1057"/>
                <a:gd name="T29" fmla="*/ 1248 h 1472"/>
                <a:gd name="T30" fmla="*/ 752 w 1057"/>
                <a:gd name="T31" fmla="*/ 1472 h 1472"/>
                <a:gd name="T32" fmla="*/ 608 w 1057"/>
                <a:gd name="T33" fmla="*/ 1472 h 1472"/>
                <a:gd name="T34" fmla="*/ 440 w 1057"/>
                <a:gd name="T35" fmla="*/ 1464 h 1472"/>
                <a:gd name="T36" fmla="*/ 296 w 1057"/>
                <a:gd name="T37" fmla="*/ 1432 h 1472"/>
                <a:gd name="T38" fmla="*/ 152 w 1057"/>
                <a:gd name="T39" fmla="*/ 1392 h 1472"/>
                <a:gd name="T40" fmla="*/ 0 w 1057"/>
                <a:gd name="T41" fmla="*/ 1328 h 1472"/>
                <a:gd name="T42" fmla="*/ 0 w 1057"/>
                <a:gd name="T43" fmla="*/ 0 h 14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57" h="1472">
                  <a:moveTo>
                    <a:pt x="0" y="0"/>
                  </a:moveTo>
                  <a:lnTo>
                    <a:pt x="128" y="120"/>
                  </a:lnTo>
                  <a:lnTo>
                    <a:pt x="256" y="224"/>
                  </a:lnTo>
                  <a:lnTo>
                    <a:pt x="528" y="416"/>
                  </a:lnTo>
                  <a:lnTo>
                    <a:pt x="696" y="552"/>
                  </a:lnTo>
                  <a:lnTo>
                    <a:pt x="873" y="696"/>
                  </a:lnTo>
                  <a:lnTo>
                    <a:pt x="1001" y="792"/>
                  </a:lnTo>
                  <a:lnTo>
                    <a:pt x="1033" y="816"/>
                  </a:lnTo>
                  <a:lnTo>
                    <a:pt x="1049" y="824"/>
                  </a:lnTo>
                  <a:lnTo>
                    <a:pt x="1057" y="840"/>
                  </a:lnTo>
                  <a:lnTo>
                    <a:pt x="1049" y="888"/>
                  </a:lnTo>
                  <a:lnTo>
                    <a:pt x="1033" y="928"/>
                  </a:lnTo>
                  <a:lnTo>
                    <a:pt x="993" y="1016"/>
                  </a:lnTo>
                  <a:lnTo>
                    <a:pt x="937" y="1144"/>
                  </a:lnTo>
                  <a:lnTo>
                    <a:pt x="881" y="1248"/>
                  </a:lnTo>
                  <a:lnTo>
                    <a:pt x="752" y="1472"/>
                  </a:lnTo>
                  <a:lnTo>
                    <a:pt x="608" y="1472"/>
                  </a:lnTo>
                  <a:lnTo>
                    <a:pt x="440" y="1464"/>
                  </a:lnTo>
                  <a:lnTo>
                    <a:pt x="296" y="1432"/>
                  </a:lnTo>
                  <a:lnTo>
                    <a:pt x="152" y="1392"/>
                  </a:lnTo>
                  <a:lnTo>
                    <a:pt x="0" y="13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9" name="Freeform 31"/>
            <p:cNvSpPr>
              <a:spLocks/>
            </p:cNvSpPr>
            <p:nvPr/>
          </p:nvSpPr>
          <p:spPr bwMode="auto">
            <a:xfrm>
              <a:off x="3800" y="2772"/>
              <a:ext cx="536" cy="312"/>
            </a:xfrm>
            <a:custGeom>
              <a:avLst/>
              <a:gdLst>
                <a:gd name="T0" fmla="*/ 144 w 536"/>
                <a:gd name="T1" fmla="*/ 0 h 312"/>
                <a:gd name="T2" fmla="*/ 200 w 536"/>
                <a:gd name="T3" fmla="*/ 8 h 312"/>
                <a:gd name="T4" fmla="*/ 240 w 536"/>
                <a:gd name="T5" fmla="*/ 40 h 312"/>
                <a:gd name="T6" fmla="*/ 312 w 536"/>
                <a:gd name="T7" fmla="*/ 120 h 312"/>
                <a:gd name="T8" fmla="*/ 344 w 536"/>
                <a:gd name="T9" fmla="*/ 168 h 312"/>
                <a:gd name="T10" fmla="*/ 384 w 536"/>
                <a:gd name="T11" fmla="*/ 200 h 312"/>
                <a:gd name="T12" fmla="*/ 424 w 536"/>
                <a:gd name="T13" fmla="*/ 232 h 312"/>
                <a:gd name="T14" fmla="*/ 480 w 536"/>
                <a:gd name="T15" fmla="*/ 240 h 312"/>
                <a:gd name="T16" fmla="*/ 536 w 536"/>
                <a:gd name="T17" fmla="*/ 224 h 312"/>
                <a:gd name="T18" fmla="*/ 504 w 536"/>
                <a:gd name="T19" fmla="*/ 264 h 312"/>
                <a:gd name="T20" fmla="*/ 472 w 536"/>
                <a:gd name="T21" fmla="*/ 288 h 312"/>
                <a:gd name="T22" fmla="*/ 384 w 536"/>
                <a:gd name="T23" fmla="*/ 312 h 312"/>
                <a:gd name="T24" fmla="*/ 336 w 536"/>
                <a:gd name="T25" fmla="*/ 304 h 312"/>
                <a:gd name="T26" fmla="*/ 296 w 536"/>
                <a:gd name="T27" fmla="*/ 280 h 312"/>
                <a:gd name="T28" fmla="*/ 232 w 536"/>
                <a:gd name="T29" fmla="*/ 200 h 312"/>
                <a:gd name="T30" fmla="*/ 168 w 536"/>
                <a:gd name="T31" fmla="*/ 120 h 312"/>
                <a:gd name="T32" fmla="*/ 128 w 536"/>
                <a:gd name="T33" fmla="*/ 88 h 312"/>
                <a:gd name="T34" fmla="*/ 80 w 536"/>
                <a:gd name="T35" fmla="*/ 80 h 312"/>
                <a:gd name="T36" fmla="*/ 0 w 536"/>
                <a:gd name="T37" fmla="*/ 104 h 312"/>
                <a:gd name="T38" fmla="*/ 64 w 536"/>
                <a:gd name="T39" fmla="*/ 32 h 312"/>
                <a:gd name="T40" fmla="*/ 96 w 536"/>
                <a:gd name="T41" fmla="*/ 8 h 312"/>
                <a:gd name="T42" fmla="*/ 144 w 536"/>
                <a:gd name="T43" fmla="*/ 0 h 31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6" h="312">
                  <a:moveTo>
                    <a:pt x="144" y="0"/>
                  </a:moveTo>
                  <a:lnTo>
                    <a:pt x="200" y="8"/>
                  </a:lnTo>
                  <a:lnTo>
                    <a:pt x="240" y="40"/>
                  </a:lnTo>
                  <a:lnTo>
                    <a:pt x="312" y="120"/>
                  </a:lnTo>
                  <a:lnTo>
                    <a:pt x="344" y="168"/>
                  </a:lnTo>
                  <a:lnTo>
                    <a:pt x="384" y="200"/>
                  </a:lnTo>
                  <a:lnTo>
                    <a:pt x="424" y="232"/>
                  </a:lnTo>
                  <a:lnTo>
                    <a:pt x="480" y="240"/>
                  </a:lnTo>
                  <a:lnTo>
                    <a:pt x="536" y="224"/>
                  </a:lnTo>
                  <a:lnTo>
                    <a:pt x="504" y="264"/>
                  </a:lnTo>
                  <a:lnTo>
                    <a:pt x="472" y="288"/>
                  </a:lnTo>
                  <a:lnTo>
                    <a:pt x="384" y="312"/>
                  </a:lnTo>
                  <a:lnTo>
                    <a:pt x="336" y="304"/>
                  </a:lnTo>
                  <a:lnTo>
                    <a:pt x="296" y="280"/>
                  </a:lnTo>
                  <a:lnTo>
                    <a:pt x="232" y="200"/>
                  </a:lnTo>
                  <a:lnTo>
                    <a:pt x="168" y="120"/>
                  </a:lnTo>
                  <a:lnTo>
                    <a:pt x="128" y="88"/>
                  </a:lnTo>
                  <a:lnTo>
                    <a:pt x="80" y="80"/>
                  </a:lnTo>
                  <a:lnTo>
                    <a:pt x="0" y="104"/>
                  </a:lnTo>
                  <a:lnTo>
                    <a:pt x="64" y="32"/>
                  </a:lnTo>
                  <a:lnTo>
                    <a:pt x="96" y="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0" name="Freeform 32"/>
            <p:cNvSpPr>
              <a:spLocks/>
            </p:cNvSpPr>
            <p:nvPr/>
          </p:nvSpPr>
          <p:spPr bwMode="auto">
            <a:xfrm>
              <a:off x="4712" y="2900"/>
              <a:ext cx="432" cy="472"/>
            </a:xfrm>
            <a:custGeom>
              <a:avLst/>
              <a:gdLst>
                <a:gd name="T0" fmla="*/ 208 w 432"/>
                <a:gd name="T1" fmla="*/ 0 h 472"/>
                <a:gd name="T2" fmla="*/ 248 w 432"/>
                <a:gd name="T3" fmla="*/ 8 h 472"/>
                <a:gd name="T4" fmla="*/ 248 w 432"/>
                <a:gd name="T5" fmla="*/ 40 h 472"/>
                <a:gd name="T6" fmla="*/ 200 w 432"/>
                <a:gd name="T7" fmla="*/ 120 h 472"/>
                <a:gd name="T8" fmla="*/ 144 w 432"/>
                <a:gd name="T9" fmla="*/ 96 h 472"/>
                <a:gd name="T10" fmla="*/ 112 w 432"/>
                <a:gd name="T11" fmla="*/ 104 h 472"/>
                <a:gd name="T12" fmla="*/ 88 w 432"/>
                <a:gd name="T13" fmla="*/ 128 h 472"/>
                <a:gd name="T14" fmla="*/ 72 w 432"/>
                <a:gd name="T15" fmla="*/ 160 h 472"/>
                <a:gd name="T16" fmla="*/ 64 w 432"/>
                <a:gd name="T17" fmla="*/ 200 h 472"/>
                <a:gd name="T18" fmla="*/ 80 w 432"/>
                <a:gd name="T19" fmla="*/ 264 h 472"/>
                <a:gd name="T20" fmla="*/ 136 w 432"/>
                <a:gd name="T21" fmla="*/ 288 h 472"/>
                <a:gd name="T22" fmla="*/ 176 w 432"/>
                <a:gd name="T23" fmla="*/ 280 h 472"/>
                <a:gd name="T24" fmla="*/ 200 w 432"/>
                <a:gd name="T25" fmla="*/ 256 h 472"/>
                <a:gd name="T26" fmla="*/ 248 w 432"/>
                <a:gd name="T27" fmla="*/ 184 h 472"/>
                <a:gd name="T28" fmla="*/ 288 w 432"/>
                <a:gd name="T29" fmla="*/ 112 h 472"/>
                <a:gd name="T30" fmla="*/ 320 w 432"/>
                <a:gd name="T31" fmla="*/ 88 h 472"/>
                <a:gd name="T32" fmla="*/ 360 w 432"/>
                <a:gd name="T33" fmla="*/ 80 h 472"/>
                <a:gd name="T34" fmla="*/ 408 w 432"/>
                <a:gd name="T35" fmla="*/ 112 h 472"/>
                <a:gd name="T36" fmla="*/ 424 w 432"/>
                <a:gd name="T37" fmla="*/ 136 h 472"/>
                <a:gd name="T38" fmla="*/ 432 w 432"/>
                <a:gd name="T39" fmla="*/ 168 h 472"/>
                <a:gd name="T40" fmla="*/ 416 w 432"/>
                <a:gd name="T41" fmla="*/ 264 h 472"/>
                <a:gd name="T42" fmla="*/ 384 w 432"/>
                <a:gd name="T43" fmla="*/ 344 h 472"/>
                <a:gd name="T44" fmla="*/ 328 w 432"/>
                <a:gd name="T45" fmla="*/ 408 h 472"/>
                <a:gd name="T46" fmla="*/ 256 w 432"/>
                <a:gd name="T47" fmla="*/ 472 h 472"/>
                <a:gd name="T48" fmla="*/ 200 w 432"/>
                <a:gd name="T49" fmla="*/ 472 h 472"/>
                <a:gd name="T50" fmla="*/ 216 w 432"/>
                <a:gd name="T51" fmla="*/ 440 h 472"/>
                <a:gd name="T52" fmla="*/ 240 w 432"/>
                <a:gd name="T53" fmla="*/ 416 h 472"/>
                <a:gd name="T54" fmla="*/ 296 w 432"/>
                <a:gd name="T55" fmla="*/ 384 h 472"/>
                <a:gd name="T56" fmla="*/ 344 w 432"/>
                <a:gd name="T57" fmla="*/ 344 h 472"/>
                <a:gd name="T58" fmla="*/ 360 w 432"/>
                <a:gd name="T59" fmla="*/ 320 h 472"/>
                <a:gd name="T60" fmla="*/ 368 w 432"/>
                <a:gd name="T61" fmla="*/ 288 h 472"/>
                <a:gd name="T62" fmla="*/ 352 w 432"/>
                <a:gd name="T63" fmla="*/ 232 h 472"/>
                <a:gd name="T64" fmla="*/ 304 w 432"/>
                <a:gd name="T65" fmla="*/ 208 h 472"/>
                <a:gd name="T66" fmla="*/ 272 w 432"/>
                <a:gd name="T67" fmla="*/ 216 h 472"/>
                <a:gd name="T68" fmla="*/ 240 w 432"/>
                <a:gd name="T69" fmla="*/ 240 h 472"/>
                <a:gd name="T70" fmla="*/ 192 w 432"/>
                <a:gd name="T71" fmla="*/ 312 h 472"/>
                <a:gd name="T72" fmla="*/ 152 w 432"/>
                <a:gd name="T73" fmla="*/ 384 h 472"/>
                <a:gd name="T74" fmla="*/ 120 w 432"/>
                <a:gd name="T75" fmla="*/ 408 h 472"/>
                <a:gd name="T76" fmla="*/ 80 w 432"/>
                <a:gd name="T77" fmla="*/ 416 h 472"/>
                <a:gd name="T78" fmla="*/ 48 w 432"/>
                <a:gd name="T79" fmla="*/ 408 h 472"/>
                <a:gd name="T80" fmla="*/ 24 w 432"/>
                <a:gd name="T81" fmla="*/ 384 h 472"/>
                <a:gd name="T82" fmla="*/ 8 w 432"/>
                <a:gd name="T83" fmla="*/ 360 h 472"/>
                <a:gd name="T84" fmla="*/ 0 w 432"/>
                <a:gd name="T85" fmla="*/ 320 h 472"/>
                <a:gd name="T86" fmla="*/ 8 w 432"/>
                <a:gd name="T87" fmla="*/ 256 h 472"/>
                <a:gd name="T88" fmla="*/ 32 w 432"/>
                <a:gd name="T89" fmla="*/ 200 h 472"/>
                <a:gd name="T90" fmla="*/ 104 w 432"/>
                <a:gd name="T91" fmla="*/ 88 h 472"/>
                <a:gd name="T92" fmla="*/ 152 w 432"/>
                <a:gd name="T93" fmla="*/ 32 h 472"/>
                <a:gd name="T94" fmla="*/ 176 w 432"/>
                <a:gd name="T95" fmla="*/ 8 h 472"/>
                <a:gd name="T96" fmla="*/ 208 w 432"/>
                <a:gd name="T97" fmla="*/ 0 h 4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2" h="472">
                  <a:moveTo>
                    <a:pt x="208" y="0"/>
                  </a:moveTo>
                  <a:lnTo>
                    <a:pt x="248" y="8"/>
                  </a:lnTo>
                  <a:lnTo>
                    <a:pt x="248" y="40"/>
                  </a:lnTo>
                  <a:lnTo>
                    <a:pt x="200" y="120"/>
                  </a:lnTo>
                  <a:lnTo>
                    <a:pt x="144" y="96"/>
                  </a:lnTo>
                  <a:lnTo>
                    <a:pt x="112" y="104"/>
                  </a:lnTo>
                  <a:lnTo>
                    <a:pt x="88" y="128"/>
                  </a:lnTo>
                  <a:lnTo>
                    <a:pt x="72" y="160"/>
                  </a:lnTo>
                  <a:lnTo>
                    <a:pt x="64" y="200"/>
                  </a:lnTo>
                  <a:lnTo>
                    <a:pt x="80" y="264"/>
                  </a:lnTo>
                  <a:lnTo>
                    <a:pt x="136" y="288"/>
                  </a:lnTo>
                  <a:lnTo>
                    <a:pt x="176" y="280"/>
                  </a:lnTo>
                  <a:lnTo>
                    <a:pt x="200" y="256"/>
                  </a:lnTo>
                  <a:lnTo>
                    <a:pt x="248" y="184"/>
                  </a:lnTo>
                  <a:lnTo>
                    <a:pt x="288" y="112"/>
                  </a:lnTo>
                  <a:lnTo>
                    <a:pt x="320" y="88"/>
                  </a:lnTo>
                  <a:lnTo>
                    <a:pt x="360" y="80"/>
                  </a:lnTo>
                  <a:lnTo>
                    <a:pt x="408" y="112"/>
                  </a:lnTo>
                  <a:lnTo>
                    <a:pt x="424" y="136"/>
                  </a:lnTo>
                  <a:lnTo>
                    <a:pt x="432" y="168"/>
                  </a:lnTo>
                  <a:lnTo>
                    <a:pt x="416" y="264"/>
                  </a:lnTo>
                  <a:lnTo>
                    <a:pt x="384" y="344"/>
                  </a:lnTo>
                  <a:lnTo>
                    <a:pt x="328" y="408"/>
                  </a:lnTo>
                  <a:lnTo>
                    <a:pt x="256" y="472"/>
                  </a:lnTo>
                  <a:lnTo>
                    <a:pt x="200" y="472"/>
                  </a:lnTo>
                  <a:lnTo>
                    <a:pt x="216" y="440"/>
                  </a:lnTo>
                  <a:lnTo>
                    <a:pt x="240" y="416"/>
                  </a:lnTo>
                  <a:lnTo>
                    <a:pt x="296" y="384"/>
                  </a:lnTo>
                  <a:lnTo>
                    <a:pt x="344" y="344"/>
                  </a:lnTo>
                  <a:lnTo>
                    <a:pt x="360" y="320"/>
                  </a:lnTo>
                  <a:lnTo>
                    <a:pt x="368" y="288"/>
                  </a:lnTo>
                  <a:lnTo>
                    <a:pt x="352" y="232"/>
                  </a:lnTo>
                  <a:lnTo>
                    <a:pt x="304" y="208"/>
                  </a:lnTo>
                  <a:lnTo>
                    <a:pt x="272" y="216"/>
                  </a:lnTo>
                  <a:lnTo>
                    <a:pt x="240" y="240"/>
                  </a:lnTo>
                  <a:lnTo>
                    <a:pt x="192" y="312"/>
                  </a:lnTo>
                  <a:lnTo>
                    <a:pt x="152" y="384"/>
                  </a:lnTo>
                  <a:lnTo>
                    <a:pt x="120" y="408"/>
                  </a:lnTo>
                  <a:lnTo>
                    <a:pt x="80" y="416"/>
                  </a:lnTo>
                  <a:lnTo>
                    <a:pt x="48" y="408"/>
                  </a:lnTo>
                  <a:lnTo>
                    <a:pt x="24" y="384"/>
                  </a:lnTo>
                  <a:lnTo>
                    <a:pt x="8" y="360"/>
                  </a:lnTo>
                  <a:lnTo>
                    <a:pt x="0" y="320"/>
                  </a:lnTo>
                  <a:lnTo>
                    <a:pt x="8" y="256"/>
                  </a:lnTo>
                  <a:lnTo>
                    <a:pt x="32" y="200"/>
                  </a:lnTo>
                  <a:lnTo>
                    <a:pt x="104" y="88"/>
                  </a:lnTo>
                  <a:lnTo>
                    <a:pt x="152" y="32"/>
                  </a:lnTo>
                  <a:lnTo>
                    <a:pt x="176" y="8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1" name="Freeform 33"/>
            <p:cNvSpPr>
              <a:spLocks/>
            </p:cNvSpPr>
            <p:nvPr/>
          </p:nvSpPr>
          <p:spPr bwMode="auto">
            <a:xfrm>
              <a:off x="4520" y="3300"/>
              <a:ext cx="360" cy="320"/>
            </a:xfrm>
            <a:custGeom>
              <a:avLst/>
              <a:gdLst>
                <a:gd name="T0" fmla="*/ 80 w 360"/>
                <a:gd name="T1" fmla="*/ 0 h 320"/>
                <a:gd name="T2" fmla="*/ 208 w 360"/>
                <a:gd name="T3" fmla="*/ 136 h 320"/>
                <a:gd name="T4" fmla="*/ 272 w 360"/>
                <a:gd name="T5" fmla="*/ 192 h 320"/>
                <a:gd name="T6" fmla="*/ 312 w 360"/>
                <a:gd name="T7" fmla="*/ 200 h 320"/>
                <a:gd name="T8" fmla="*/ 360 w 360"/>
                <a:gd name="T9" fmla="*/ 208 h 320"/>
                <a:gd name="T10" fmla="*/ 264 w 360"/>
                <a:gd name="T11" fmla="*/ 320 h 320"/>
                <a:gd name="T12" fmla="*/ 200 w 360"/>
                <a:gd name="T13" fmla="*/ 248 h 320"/>
                <a:gd name="T14" fmla="*/ 136 w 360"/>
                <a:gd name="T15" fmla="*/ 200 h 320"/>
                <a:gd name="T16" fmla="*/ 0 w 360"/>
                <a:gd name="T17" fmla="*/ 88 h 320"/>
                <a:gd name="T18" fmla="*/ 80 w 360"/>
                <a:gd name="T19" fmla="*/ 0 h 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" h="320">
                  <a:moveTo>
                    <a:pt x="80" y="0"/>
                  </a:moveTo>
                  <a:lnTo>
                    <a:pt x="208" y="136"/>
                  </a:lnTo>
                  <a:lnTo>
                    <a:pt x="272" y="192"/>
                  </a:lnTo>
                  <a:lnTo>
                    <a:pt x="312" y="200"/>
                  </a:lnTo>
                  <a:lnTo>
                    <a:pt x="360" y="208"/>
                  </a:lnTo>
                  <a:lnTo>
                    <a:pt x="264" y="320"/>
                  </a:lnTo>
                  <a:lnTo>
                    <a:pt x="200" y="248"/>
                  </a:lnTo>
                  <a:lnTo>
                    <a:pt x="136" y="200"/>
                  </a:lnTo>
                  <a:lnTo>
                    <a:pt x="0" y="8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2" name="Freeform 34"/>
            <p:cNvSpPr>
              <a:spLocks/>
            </p:cNvSpPr>
            <p:nvPr/>
          </p:nvSpPr>
          <p:spPr bwMode="auto">
            <a:xfrm>
              <a:off x="4184" y="3540"/>
              <a:ext cx="480" cy="408"/>
            </a:xfrm>
            <a:custGeom>
              <a:avLst/>
              <a:gdLst>
                <a:gd name="T0" fmla="*/ 176 w 480"/>
                <a:gd name="T1" fmla="*/ 0 h 408"/>
                <a:gd name="T2" fmla="*/ 224 w 480"/>
                <a:gd name="T3" fmla="*/ 8 h 408"/>
                <a:gd name="T4" fmla="*/ 264 w 480"/>
                <a:gd name="T5" fmla="*/ 32 h 408"/>
                <a:gd name="T6" fmla="*/ 328 w 480"/>
                <a:gd name="T7" fmla="*/ 104 h 408"/>
                <a:gd name="T8" fmla="*/ 352 w 480"/>
                <a:gd name="T9" fmla="*/ 160 h 408"/>
                <a:gd name="T10" fmla="*/ 368 w 480"/>
                <a:gd name="T11" fmla="*/ 184 h 408"/>
                <a:gd name="T12" fmla="*/ 392 w 480"/>
                <a:gd name="T13" fmla="*/ 192 h 408"/>
                <a:gd name="T14" fmla="*/ 416 w 480"/>
                <a:gd name="T15" fmla="*/ 184 h 408"/>
                <a:gd name="T16" fmla="*/ 440 w 480"/>
                <a:gd name="T17" fmla="*/ 168 h 408"/>
                <a:gd name="T18" fmla="*/ 480 w 480"/>
                <a:gd name="T19" fmla="*/ 128 h 408"/>
                <a:gd name="T20" fmla="*/ 480 w 480"/>
                <a:gd name="T21" fmla="*/ 160 h 408"/>
                <a:gd name="T22" fmla="*/ 400 w 480"/>
                <a:gd name="T23" fmla="*/ 240 h 408"/>
                <a:gd name="T24" fmla="*/ 448 w 480"/>
                <a:gd name="T25" fmla="*/ 288 h 408"/>
                <a:gd name="T26" fmla="*/ 400 w 480"/>
                <a:gd name="T27" fmla="*/ 328 h 408"/>
                <a:gd name="T28" fmla="*/ 352 w 480"/>
                <a:gd name="T29" fmla="*/ 368 h 408"/>
                <a:gd name="T30" fmla="*/ 312 w 480"/>
                <a:gd name="T31" fmla="*/ 312 h 408"/>
                <a:gd name="T32" fmla="*/ 240 w 480"/>
                <a:gd name="T33" fmla="*/ 352 h 408"/>
                <a:gd name="T34" fmla="*/ 184 w 480"/>
                <a:gd name="T35" fmla="*/ 408 h 408"/>
                <a:gd name="T36" fmla="*/ 184 w 480"/>
                <a:gd name="T37" fmla="*/ 368 h 408"/>
                <a:gd name="T38" fmla="*/ 248 w 480"/>
                <a:gd name="T39" fmla="*/ 328 h 408"/>
                <a:gd name="T40" fmla="*/ 280 w 480"/>
                <a:gd name="T41" fmla="*/ 312 h 408"/>
                <a:gd name="T42" fmla="*/ 288 w 480"/>
                <a:gd name="T43" fmla="*/ 280 h 408"/>
                <a:gd name="T44" fmla="*/ 280 w 480"/>
                <a:gd name="T45" fmla="*/ 248 h 408"/>
                <a:gd name="T46" fmla="*/ 264 w 480"/>
                <a:gd name="T47" fmla="*/ 216 h 408"/>
                <a:gd name="T48" fmla="*/ 224 w 480"/>
                <a:gd name="T49" fmla="*/ 168 h 408"/>
                <a:gd name="T50" fmla="*/ 168 w 480"/>
                <a:gd name="T51" fmla="*/ 96 h 408"/>
                <a:gd name="T52" fmla="*/ 136 w 480"/>
                <a:gd name="T53" fmla="*/ 64 h 408"/>
                <a:gd name="T54" fmla="*/ 96 w 480"/>
                <a:gd name="T55" fmla="*/ 56 h 408"/>
                <a:gd name="T56" fmla="*/ 64 w 480"/>
                <a:gd name="T57" fmla="*/ 64 h 408"/>
                <a:gd name="T58" fmla="*/ 40 w 480"/>
                <a:gd name="T59" fmla="*/ 96 h 408"/>
                <a:gd name="T60" fmla="*/ 16 w 480"/>
                <a:gd name="T61" fmla="*/ 176 h 408"/>
                <a:gd name="T62" fmla="*/ 0 w 480"/>
                <a:gd name="T63" fmla="*/ 128 h 408"/>
                <a:gd name="T64" fmla="*/ 16 w 480"/>
                <a:gd name="T65" fmla="*/ 72 h 408"/>
                <a:gd name="T66" fmla="*/ 56 w 480"/>
                <a:gd name="T67" fmla="*/ 32 h 408"/>
                <a:gd name="T68" fmla="*/ 112 w 480"/>
                <a:gd name="T69" fmla="*/ 8 h 408"/>
                <a:gd name="T70" fmla="*/ 176 w 480"/>
                <a:gd name="T71" fmla="*/ 0 h 4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80" h="408">
                  <a:moveTo>
                    <a:pt x="176" y="0"/>
                  </a:moveTo>
                  <a:lnTo>
                    <a:pt x="224" y="8"/>
                  </a:lnTo>
                  <a:lnTo>
                    <a:pt x="264" y="32"/>
                  </a:lnTo>
                  <a:lnTo>
                    <a:pt x="328" y="104"/>
                  </a:lnTo>
                  <a:lnTo>
                    <a:pt x="352" y="160"/>
                  </a:lnTo>
                  <a:lnTo>
                    <a:pt x="368" y="184"/>
                  </a:lnTo>
                  <a:lnTo>
                    <a:pt x="392" y="192"/>
                  </a:lnTo>
                  <a:lnTo>
                    <a:pt x="416" y="184"/>
                  </a:lnTo>
                  <a:lnTo>
                    <a:pt x="440" y="168"/>
                  </a:lnTo>
                  <a:lnTo>
                    <a:pt x="480" y="128"/>
                  </a:lnTo>
                  <a:lnTo>
                    <a:pt x="480" y="160"/>
                  </a:lnTo>
                  <a:lnTo>
                    <a:pt x="400" y="240"/>
                  </a:lnTo>
                  <a:lnTo>
                    <a:pt x="448" y="288"/>
                  </a:lnTo>
                  <a:lnTo>
                    <a:pt x="400" y="328"/>
                  </a:lnTo>
                  <a:lnTo>
                    <a:pt x="352" y="368"/>
                  </a:lnTo>
                  <a:lnTo>
                    <a:pt x="312" y="312"/>
                  </a:lnTo>
                  <a:lnTo>
                    <a:pt x="240" y="352"/>
                  </a:lnTo>
                  <a:lnTo>
                    <a:pt x="184" y="408"/>
                  </a:lnTo>
                  <a:lnTo>
                    <a:pt x="184" y="368"/>
                  </a:lnTo>
                  <a:lnTo>
                    <a:pt x="248" y="328"/>
                  </a:lnTo>
                  <a:lnTo>
                    <a:pt x="280" y="312"/>
                  </a:lnTo>
                  <a:lnTo>
                    <a:pt x="288" y="280"/>
                  </a:lnTo>
                  <a:lnTo>
                    <a:pt x="280" y="248"/>
                  </a:lnTo>
                  <a:lnTo>
                    <a:pt x="264" y="216"/>
                  </a:lnTo>
                  <a:lnTo>
                    <a:pt x="224" y="168"/>
                  </a:lnTo>
                  <a:lnTo>
                    <a:pt x="168" y="96"/>
                  </a:lnTo>
                  <a:lnTo>
                    <a:pt x="136" y="64"/>
                  </a:lnTo>
                  <a:lnTo>
                    <a:pt x="96" y="56"/>
                  </a:lnTo>
                  <a:lnTo>
                    <a:pt x="64" y="64"/>
                  </a:lnTo>
                  <a:lnTo>
                    <a:pt x="40" y="96"/>
                  </a:lnTo>
                  <a:lnTo>
                    <a:pt x="16" y="176"/>
                  </a:lnTo>
                  <a:lnTo>
                    <a:pt x="0" y="128"/>
                  </a:lnTo>
                  <a:lnTo>
                    <a:pt x="16" y="72"/>
                  </a:lnTo>
                  <a:lnTo>
                    <a:pt x="56" y="32"/>
                  </a:lnTo>
                  <a:lnTo>
                    <a:pt x="112" y="8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3" name="Freeform 35"/>
            <p:cNvSpPr>
              <a:spLocks/>
            </p:cNvSpPr>
            <p:nvPr/>
          </p:nvSpPr>
          <p:spPr bwMode="auto">
            <a:xfrm>
              <a:off x="3616" y="3660"/>
              <a:ext cx="600" cy="576"/>
            </a:xfrm>
            <a:custGeom>
              <a:avLst/>
              <a:gdLst>
                <a:gd name="T0" fmla="*/ 352 w 600"/>
                <a:gd name="T1" fmla="*/ 0 h 576"/>
                <a:gd name="T2" fmla="*/ 408 w 600"/>
                <a:gd name="T3" fmla="*/ 8 h 576"/>
                <a:gd name="T4" fmla="*/ 368 w 600"/>
                <a:gd name="T5" fmla="*/ 48 h 576"/>
                <a:gd name="T6" fmla="*/ 320 w 600"/>
                <a:gd name="T7" fmla="*/ 64 h 576"/>
                <a:gd name="T8" fmla="*/ 288 w 600"/>
                <a:gd name="T9" fmla="*/ 48 h 576"/>
                <a:gd name="T10" fmla="*/ 256 w 600"/>
                <a:gd name="T11" fmla="*/ 32 h 576"/>
                <a:gd name="T12" fmla="*/ 192 w 600"/>
                <a:gd name="T13" fmla="*/ 40 h 576"/>
                <a:gd name="T14" fmla="*/ 136 w 600"/>
                <a:gd name="T15" fmla="*/ 64 h 576"/>
                <a:gd name="T16" fmla="*/ 96 w 600"/>
                <a:gd name="T17" fmla="*/ 112 h 576"/>
                <a:gd name="T18" fmla="*/ 80 w 600"/>
                <a:gd name="T19" fmla="*/ 168 h 576"/>
                <a:gd name="T20" fmla="*/ 88 w 600"/>
                <a:gd name="T21" fmla="*/ 216 h 576"/>
                <a:gd name="T22" fmla="*/ 120 w 600"/>
                <a:gd name="T23" fmla="*/ 256 h 576"/>
                <a:gd name="T24" fmla="*/ 256 w 600"/>
                <a:gd name="T25" fmla="*/ 144 h 576"/>
                <a:gd name="T26" fmla="*/ 328 w 600"/>
                <a:gd name="T27" fmla="*/ 112 h 576"/>
                <a:gd name="T28" fmla="*/ 408 w 600"/>
                <a:gd name="T29" fmla="*/ 96 h 576"/>
                <a:gd name="T30" fmla="*/ 472 w 600"/>
                <a:gd name="T31" fmla="*/ 104 h 576"/>
                <a:gd name="T32" fmla="*/ 520 w 600"/>
                <a:gd name="T33" fmla="*/ 128 h 576"/>
                <a:gd name="T34" fmla="*/ 552 w 600"/>
                <a:gd name="T35" fmla="*/ 168 h 576"/>
                <a:gd name="T36" fmla="*/ 568 w 600"/>
                <a:gd name="T37" fmla="*/ 224 h 576"/>
                <a:gd name="T38" fmla="*/ 552 w 600"/>
                <a:gd name="T39" fmla="*/ 304 h 576"/>
                <a:gd name="T40" fmla="*/ 512 w 600"/>
                <a:gd name="T41" fmla="*/ 368 h 576"/>
                <a:gd name="T42" fmla="*/ 488 w 600"/>
                <a:gd name="T43" fmla="*/ 392 h 576"/>
                <a:gd name="T44" fmla="*/ 480 w 600"/>
                <a:gd name="T45" fmla="*/ 408 h 576"/>
                <a:gd name="T46" fmla="*/ 544 w 600"/>
                <a:gd name="T47" fmla="*/ 384 h 576"/>
                <a:gd name="T48" fmla="*/ 600 w 600"/>
                <a:gd name="T49" fmla="*/ 352 h 576"/>
                <a:gd name="T50" fmla="*/ 584 w 600"/>
                <a:gd name="T51" fmla="*/ 384 h 576"/>
                <a:gd name="T52" fmla="*/ 560 w 600"/>
                <a:gd name="T53" fmla="*/ 400 h 576"/>
                <a:gd name="T54" fmla="*/ 504 w 600"/>
                <a:gd name="T55" fmla="*/ 432 h 576"/>
                <a:gd name="T56" fmla="*/ 376 w 600"/>
                <a:gd name="T57" fmla="*/ 480 h 576"/>
                <a:gd name="T58" fmla="*/ 352 w 600"/>
                <a:gd name="T59" fmla="*/ 480 h 576"/>
                <a:gd name="T60" fmla="*/ 424 w 600"/>
                <a:gd name="T61" fmla="*/ 384 h 576"/>
                <a:gd name="T62" fmla="*/ 448 w 600"/>
                <a:gd name="T63" fmla="*/ 336 h 576"/>
                <a:gd name="T64" fmla="*/ 456 w 600"/>
                <a:gd name="T65" fmla="*/ 280 h 576"/>
                <a:gd name="T66" fmla="*/ 448 w 600"/>
                <a:gd name="T67" fmla="*/ 224 h 576"/>
                <a:gd name="T68" fmla="*/ 424 w 600"/>
                <a:gd name="T69" fmla="*/ 184 h 576"/>
                <a:gd name="T70" fmla="*/ 384 w 600"/>
                <a:gd name="T71" fmla="*/ 152 h 576"/>
                <a:gd name="T72" fmla="*/ 336 w 600"/>
                <a:gd name="T73" fmla="*/ 144 h 576"/>
                <a:gd name="T74" fmla="*/ 264 w 600"/>
                <a:gd name="T75" fmla="*/ 160 h 576"/>
                <a:gd name="T76" fmla="*/ 208 w 600"/>
                <a:gd name="T77" fmla="*/ 216 h 576"/>
                <a:gd name="T78" fmla="*/ 176 w 600"/>
                <a:gd name="T79" fmla="*/ 288 h 576"/>
                <a:gd name="T80" fmla="*/ 168 w 600"/>
                <a:gd name="T81" fmla="*/ 368 h 576"/>
                <a:gd name="T82" fmla="*/ 176 w 600"/>
                <a:gd name="T83" fmla="*/ 456 h 576"/>
                <a:gd name="T84" fmla="*/ 216 w 600"/>
                <a:gd name="T85" fmla="*/ 536 h 576"/>
                <a:gd name="T86" fmla="*/ 168 w 600"/>
                <a:gd name="T87" fmla="*/ 560 h 576"/>
                <a:gd name="T88" fmla="*/ 120 w 600"/>
                <a:gd name="T89" fmla="*/ 576 h 576"/>
                <a:gd name="T90" fmla="*/ 32 w 600"/>
                <a:gd name="T91" fmla="*/ 400 h 576"/>
                <a:gd name="T92" fmla="*/ 8 w 600"/>
                <a:gd name="T93" fmla="*/ 312 h 576"/>
                <a:gd name="T94" fmla="*/ 0 w 600"/>
                <a:gd name="T95" fmla="*/ 216 h 576"/>
                <a:gd name="T96" fmla="*/ 8 w 600"/>
                <a:gd name="T97" fmla="*/ 160 h 576"/>
                <a:gd name="T98" fmla="*/ 32 w 600"/>
                <a:gd name="T99" fmla="*/ 112 h 576"/>
                <a:gd name="T100" fmla="*/ 112 w 600"/>
                <a:gd name="T101" fmla="*/ 48 h 576"/>
                <a:gd name="T102" fmla="*/ 168 w 600"/>
                <a:gd name="T103" fmla="*/ 24 h 576"/>
                <a:gd name="T104" fmla="*/ 232 w 600"/>
                <a:gd name="T105" fmla="*/ 8 h 576"/>
                <a:gd name="T106" fmla="*/ 352 w 600"/>
                <a:gd name="T107" fmla="*/ 0 h 5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0" h="576">
                  <a:moveTo>
                    <a:pt x="352" y="0"/>
                  </a:moveTo>
                  <a:lnTo>
                    <a:pt x="408" y="8"/>
                  </a:lnTo>
                  <a:lnTo>
                    <a:pt x="368" y="48"/>
                  </a:lnTo>
                  <a:lnTo>
                    <a:pt x="320" y="64"/>
                  </a:lnTo>
                  <a:lnTo>
                    <a:pt x="288" y="48"/>
                  </a:lnTo>
                  <a:lnTo>
                    <a:pt x="256" y="32"/>
                  </a:lnTo>
                  <a:lnTo>
                    <a:pt x="192" y="40"/>
                  </a:lnTo>
                  <a:lnTo>
                    <a:pt x="136" y="64"/>
                  </a:lnTo>
                  <a:lnTo>
                    <a:pt x="96" y="112"/>
                  </a:lnTo>
                  <a:lnTo>
                    <a:pt x="80" y="168"/>
                  </a:lnTo>
                  <a:lnTo>
                    <a:pt x="88" y="216"/>
                  </a:lnTo>
                  <a:lnTo>
                    <a:pt x="120" y="256"/>
                  </a:lnTo>
                  <a:lnTo>
                    <a:pt x="256" y="144"/>
                  </a:lnTo>
                  <a:lnTo>
                    <a:pt x="328" y="112"/>
                  </a:lnTo>
                  <a:lnTo>
                    <a:pt x="408" y="96"/>
                  </a:lnTo>
                  <a:lnTo>
                    <a:pt x="472" y="104"/>
                  </a:lnTo>
                  <a:lnTo>
                    <a:pt x="520" y="128"/>
                  </a:lnTo>
                  <a:lnTo>
                    <a:pt x="552" y="168"/>
                  </a:lnTo>
                  <a:lnTo>
                    <a:pt x="568" y="224"/>
                  </a:lnTo>
                  <a:lnTo>
                    <a:pt x="552" y="304"/>
                  </a:lnTo>
                  <a:lnTo>
                    <a:pt x="512" y="368"/>
                  </a:lnTo>
                  <a:lnTo>
                    <a:pt x="488" y="392"/>
                  </a:lnTo>
                  <a:lnTo>
                    <a:pt x="480" y="408"/>
                  </a:lnTo>
                  <a:lnTo>
                    <a:pt x="544" y="384"/>
                  </a:lnTo>
                  <a:lnTo>
                    <a:pt x="600" y="352"/>
                  </a:lnTo>
                  <a:lnTo>
                    <a:pt x="584" y="384"/>
                  </a:lnTo>
                  <a:lnTo>
                    <a:pt x="560" y="400"/>
                  </a:lnTo>
                  <a:lnTo>
                    <a:pt x="504" y="432"/>
                  </a:lnTo>
                  <a:lnTo>
                    <a:pt x="376" y="480"/>
                  </a:lnTo>
                  <a:lnTo>
                    <a:pt x="352" y="480"/>
                  </a:lnTo>
                  <a:lnTo>
                    <a:pt x="424" y="384"/>
                  </a:lnTo>
                  <a:lnTo>
                    <a:pt x="448" y="336"/>
                  </a:lnTo>
                  <a:lnTo>
                    <a:pt x="456" y="280"/>
                  </a:lnTo>
                  <a:lnTo>
                    <a:pt x="448" y="224"/>
                  </a:lnTo>
                  <a:lnTo>
                    <a:pt x="424" y="184"/>
                  </a:lnTo>
                  <a:lnTo>
                    <a:pt x="384" y="152"/>
                  </a:lnTo>
                  <a:lnTo>
                    <a:pt x="336" y="144"/>
                  </a:lnTo>
                  <a:lnTo>
                    <a:pt x="264" y="160"/>
                  </a:lnTo>
                  <a:lnTo>
                    <a:pt x="208" y="216"/>
                  </a:lnTo>
                  <a:lnTo>
                    <a:pt x="176" y="288"/>
                  </a:lnTo>
                  <a:lnTo>
                    <a:pt x="168" y="368"/>
                  </a:lnTo>
                  <a:lnTo>
                    <a:pt x="176" y="456"/>
                  </a:lnTo>
                  <a:lnTo>
                    <a:pt x="216" y="536"/>
                  </a:lnTo>
                  <a:lnTo>
                    <a:pt x="168" y="560"/>
                  </a:lnTo>
                  <a:lnTo>
                    <a:pt x="120" y="576"/>
                  </a:lnTo>
                  <a:lnTo>
                    <a:pt x="32" y="400"/>
                  </a:lnTo>
                  <a:lnTo>
                    <a:pt x="8" y="312"/>
                  </a:lnTo>
                  <a:lnTo>
                    <a:pt x="0" y="216"/>
                  </a:lnTo>
                  <a:lnTo>
                    <a:pt x="8" y="160"/>
                  </a:lnTo>
                  <a:lnTo>
                    <a:pt x="32" y="112"/>
                  </a:lnTo>
                  <a:lnTo>
                    <a:pt x="112" y="48"/>
                  </a:lnTo>
                  <a:lnTo>
                    <a:pt x="168" y="24"/>
                  </a:lnTo>
                  <a:lnTo>
                    <a:pt x="232" y="8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1" name="Group 36"/>
          <p:cNvGrpSpPr>
            <a:grpSpLocks/>
          </p:cNvGrpSpPr>
          <p:nvPr/>
        </p:nvGrpSpPr>
        <p:grpSpPr bwMode="auto">
          <a:xfrm>
            <a:off x="3806825" y="4776788"/>
            <a:ext cx="1528763" cy="1481137"/>
            <a:chOff x="1103" y="83"/>
            <a:chExt cx="4273" cy="4153"/>
          </a:xfrm>
        </p:grpSpPr>
        <p:sp>
          <p:nvSpPr>
            <p:cNvPr id="4102" name="Freeform 37"/>
            <p:cNvSpPr>
              <a:spLocks/>
            </p:cNvSpPr>
            <p:nvPr/>
          </p:nvSpPr>
          <p:spPr bwMode="auto">
            <a:xfrm>
              <a:off x="2759" y="83"/>
              <a:ext cx="489" cy="376"/>
            </a:xfrm>
            <a:custGeom>
              <a:avLst/>
              <a:gdLst>
                <a:gd name="T0" fmla="*/ 360 w 489"/>
                <a:gd name="T1" fmla="*/ 0 h 376"/>
                <a:gd name="T2" fmla="*/ 440 w 489"/>
                <a:gd name="T3" fmla="*/ 16 h 376"/>
                <a:gd name="T4" fmla="*/ 472 w 489"/>
                <a:gd name="T5" fmla="*/ 40 h 376"/>
                <a:gd name="T6" fmla="*/ 481 w 489"/>
                <a:gd name="T7" fmla="*/ 80 h 376"/>
                <a:gd name="T8" fmla="*/ 472 w 489"/>
                <a:gd name="T9" fmla="*/ 112 h 376"/>
                <a:gd name="T10" fmla="*/ 440 w 489"/>
                <a:gd name="T11" fmla="*/ 136 h 376"/>
                <a:gd name="T12" fmla="*/ 368 w 489"/>
                <a:gd name="T13" fmla="*/ 168 h 376"/>
                <a:gd name="T14" fmla="*/ 392 w 489"/>
                <a:gd name="T15" fmla="*/ 176 h 376"/>
                <a:gd name="T16" fmla="*/ 489 w 489"/>
                <a:gd name="T17" fmla="*/ 160 h 376"/>
                <a:gd name="T18" fmla="*/ 464 w 489"/>
                <a:gd name="T19" fmla="*/ 192 h 376"/>
                <a:gd name="T20" fmla="*/ 432 w 489"/>
                <a:gd name="T21" fmla="*/ 208 h 376"/>
                <a:gd name="T22" fmla="*/ 368 w 489"/>
                <a:gd name="T23" fmla="*/ 216 h 376"/>
                <a:gd name="T24" fmla="*/ 216 w 489"/>
                <a:gd name="T25" fmla="*/ 216 h 376"/>
                <a:gd name="T26" fmla="*/ 152 w 489"/>
                <a:gd name="T27" fmla="*/ 224 h 376"/>
                <a:gd name="T28" fmla="*/ 128 w 489"/>
                <a:gd name="T29" fmla="*/ 232 h 376"/>
                <a:gd name="T30" fmla="*/ 120 w 489"/>
                <a:gd name="T31" fmla="*/ 256 h 376"/>
                <a:gd name="T32" fmla="*/ 128 w 489"/>
                <a:gd name="T33" fmla="*/ 296 h 376"/>
                <a:gd name="T34" fmla="*/ 160 w 489"/>
                <a:gd name="T35" fmla="*/ 320 h 376"/>
                <a:gd name="T36" fmla="*/ 248 w 489"/>
                <a:gd name="T37" fmla="*/ 344 h 376"/>
                <a:gd name="T38" fmla="*/ 360 w 489"/>
                <a:gd name="T39" fmla="*/ 320 h 376"/>
                <a:gd name="T40" fmla="*/ 448 w 489"/>
                <a:gd name="T41" fmla="*/ 256 h 376"/>
                <a:gd name="T42" fmla="*/ 400 w 489"/>
                <a:gd name="T43" fmla="*/ 328 h 376"/>
                <a:gd name="T44" fmla="*/ 360 w 489"/>
                <a:gd name="T45" fmla="*/ 344 h 376"/>
                <a:gd name="T46" fmla="*/ 320 w 489"/>
                <a:gd name="T47" fmla="*/ 360 h 376"/>
                <a:gd name="T48" fmla="*/ 232 w 489"/>
                <a:gd name="T49" fmla="*/ 376 h 376"/>
                <a:gd name="T50" fmla="*/ 136 w 489"/>
                <a:gd name="T51" fmla="*/ 376 h 376"/>
                <a:gd name="T52" fmla="*/ 80 w 489"/>
                <a:gd name="T53" fmla="*/ 360 h 376"/>
                <a:gd name="T54" fmla="*/ 40 w 489"/>
                <a:gd name="T55" fmla="*/ 328 h 376"/>
                <a:gd name="T56" fmla="*/ 8 w 489"/>
                <a:gd name="T57" fmla="*/ 280 h 376"/>
                <a:gd name="T58" fmla="*/ 0 w 489"/>
                <a:gd name="T59" fmla="*/ 216 h 376"/>
                <a:gd name="T60" fmla="*/ 8 w 489"/>
                <a:gd name="T61" fmla="*/ 160 h 376"/>
                <a:gd name="T62" fmla="*/ 32 w 489"/>
                <a:gd name="T63" fmla="*/ 112 h 376"/>
                <a:gd name="T64" fmla="*/ 72 w 489"/>
                <a:gd name="T65" fmla="*/ 72 h 376"/>
                <a:gd name="T66" fmla="*/ 120 w 489"/>
                <a:gd name="T67" fmla="*/ 48 h 376"/>
                <a:gd name="T68" fmla="*/ 176 w 489"/>
                <a:gd name="T69" fmla="*/ 24 h 376"/>
                <a:gd name="T70" fmla="*/ 240 w 489"/>
                <a:gd name="T71" fmla="*/ 8 h 376"/>
                <a:gd name="T72" fmla="*/ 360 w 489"/>
                <a:gd name="T73" fmla="*/ 0 h 3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89" h="376">
                  <a:moveTo>
                    <a:pt x="360" y="0"/>
                  </a:moveTo>
                  <a:lnTo>
                    <a:pt x="440" y="16"/>
                  </a:lnTo>
                  <a:lnTo>
                    <a:pt x="472" y="40"/>
                  </a:lnTo>
                  <a:lnTo>
                    <a:pt x="481" y="80"/>
                  </a:lnTo>
                  <a:lnTo>
                    <a:pt x="472" y="112"/>
                  </a:lnTo>
                  <a:lnTo>
                    <a:pt x="440" y="136"/>
                  </a:lnTo>
                  <a:lnTo>
                    <a:pt x="368" y="168"/>
                  </a:lnTo>
                  <a:lnTo>
                    <a:pt x="392" y="176"/>
                  </a:lnTo>
                  <a:lnTo>
                    <a:pt x="489" y="160"/>
                  </a:lnTo>
                  <a:lnTo>
                    <a:pt x="464" y="192"/>
                  </a:lnTo>
                  <a:lnTo>
                    <a:pt x="432" y="208"/>
                  </a:lnTo>
                  <a:lnTo>
                    <a:pt x="368" y="216"/>
                  </a:lnTo>
                  <a:lnTo>
                    <a:pt x="216" y="216"/>
                  </a:lnTo>
                  <a:lnTo>
                    <a:pt x="152" y="224"/>
                  </a:lnTo>
                  <a:lnTo>
                    <a:pt x="128" y="232"/>
                  </a:lnTo>
                  <a:lnTo>
                    <a:pt x="120" y="256"/>
                  </a:lnTo>
                  <a:lnTo>
                    <a:pt x="128" y="296"/>
                  </a:lnTo>
                  <a:lnTo>
                    <a:pt x="160" y="320"/>
                  </a:lnTo>
                  <a:lnTo>
                    <a:pt x="248" y="344"/>
                  </a:lnTo>
                  <a:lnTo>
                    <a:pt x="360" y="320"/>
                  </a:lnTo>
                  <a:lnTo>
                    <a:pt x="448" y="256"/>
                  </a:lnTo>
                  <a:lnTo>
                    <a:pt x="400" y="328"/>
                  </a:lnTo>
                  <a:lnTo>
                    <a:pt x="360" y="344"/>
                  </a:lnTo>
                  <a:lnTo>
                    <a:pt x="320" y="360"/>
                  </a:lnTo>
                  <a:lnTo>
                    <a:pt x="232" y="376"/>
                  </a:lnTo>
                  <a:lnTo>
                    <a:pt x="136" y="376"/>
                  </a:lnTo>
                  <a:lnTo>
                    <a:pt x="80" y="360"/>
                  </a:lnTo>
                  <a:lnTo>
                    <a:pt x="40" y="328"/>
                  </a:lnTo>
                  <a:lnTo>
                    <a:pt x="8" y="280"/>
                  </a:lnTo>
                  <a:lnTo>
                    <a:pt x="0" y="216"/>
                  </a:lnTo>
                  <a:lnTo>
                    <a:pt x="8" y="160"/>
                  </a:lnTo>
                  <a:lnTo>
                    <a:pt x="32" y="112"/>
                  </a:lnTo>
                  <a:lnTo>
                    <a:pt x="72" y="72"/>
                  </a:lnTo>
                  <a:lnTo>
                    <a:pt x="120" y="48"/>
                  </a:lnTo>
                  <a:lnTo>
                    <a:pt x="176" y="24"/>
                  </a:lnTo>
                  <a:lnTo>
                    <a:pt x="240" y="8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" name="Freeform 38"/>
            <p:cNvSpPr>
              <a:spLocks/>
            </p:cNvSpPr>
            <p:nvPr/>
          </p:nvSpPr>
          <p:spPr bwMode="auto">
            <a:xfrm>
              <a:off x="2879" y="107"/>
              <a:ext cx="232" cy="176"/>
            </a:xfrm>
            <a:custGeom>
              <a:avLst/>
              <a:gdLst>
                <a:gd name="T0" fmla="*/ 160 w 232"/>
                <a:gd name="T1" fmla="*/ 0 h 176"/>
                <a:gd name="T2" fmla="*/ 208 w 232"/>
                <a:gd name="T3" fmla="*/ 16 h 176"/>
                <a:gd name="T4" fmla="*/ 224 w 232"/>
                <a:gd name="T5" fmla="*/ 40 h 176"/>
                <a:gd name="T6" fmla="*/ 232 w 232"/>
                <a:gd name="T7" fmla="*/ 64 h 176"/>
                <a:gd name="T8" fmla="*/ 216 w 232"/>
                <a:gd name="T9" fmla="*/ 112 h 176"/>
                <a:gd name="T10" fmla="*/ 168 w 232"/>
                <a:gd name="T11" fmla="*/ 136 h 176"/>
                <a:gd name="T12" fmla="*/ 48 w 232"/>
                <a:gd name="T13" fmla="*/ 176 h 176"/>
                <a:gd name="T14" fmla="*/ 0 w 232"/>
                <a:gd name="T15" fmla="*/ 176 h 176"/>
                <a:gd name="T16" fmla="*/ 0 w 232"/>
                <a:gd name="T17" fmla="*/ 152 h 176"/>
                <a:gd name="T18" fmla="*/ 64 w 232"/>
                <a:gd name="T19" fmla="*/ 48 h 176"/>
                <a:gd name="T20" fmla="*/ 104 w 232"/>
                <a:gd name="T21" fmla="*/ 16 h 176"/>
                <a:gd name="T22" fmla="*/ 160 w 232"/>
                <a:gd name="T23" fmla="*/ 0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2" h="176">
                  <a:moveTo>
                    <a:pt x="160" y="0"/>
                  </a:moveTo>
                  <a:lnTo>
                    <a:pt x="208" y="16"/>
                  </a:lnTo>
                  <a:lnTo>
                    <a:pt x="224" y="40"/>
                  </a:lnTo>
                  <a:lnTo>
                    <a:pt x="232" y="64"/>
                  </a:lnTo>
                  <a:lnTo>
                    <a:pt x="216" y="112"/>
                  </a:lnTo>
                  <a:lnTo>
                    <a:pt x="168" y="136"/>
                  </a:lnTo>
                  <a:lnTo>
                    <a:pt x="48" y="176"/>
                  </a:lnTo>
                  <a:lnTo>
                    <a:pt x="0" y="176"/>
                  </a:lnTo>
                  <a:lnTo>
                    <a:pt x="0" y="152"/>
                  </a:lnTo>
                  <a:lnTo>
                    <a:pt x="64" y="48"/>
                  </a:lnTo>
                  <a:lnTo>
                    <a:pt x="104" y="16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" name="Freeform 39"/>
            <p:cNvSpPr>
              <a:spLocks/>
            </p:cNvSpPr>
            <p:nvPr/>
          </p:nvSpPr>
          <p:spPr bwMode="auto">
            <a:xfrm>
              <a:off x="3504" y="131"/>
              <a:ext cx="600" cy="456"/>
            </a:xfrm>
            <a:custGeom>
              <a:avLst/>
              <a:gdLst>
                <a:gd name="T0" fmla="*/ 112 w 600"/>
                <a:gd name="T1" fmla="*/ 0 h 456"/>
                <a:gd name="T2" fmla="*/ 168 w 600"/>
                <a:gd name="T3" fmla="*/ 0 h 456"/>
                <a:gd name="T4" fmla="*/ 272 w 600"/>
                <a:gd name="T5" fmla="*/ 40 h 456"/>
                <a:gd name="T6" fmla="*/ 376 w 600"/>
                <a:gd name="T7" fmla="*/ 72 h 456"/>
                <a:gd name="T8" fmla="*/ 200 w 600"/>
                <a:gd name="T9" fmla="*/ 128 h 456"/>
                <a:gd name="T10" fmla="*/ 144 w 600"/>
                <a:gd name="T11" fmla="*/ 176 h 456"/>
                <a:gd name="T12" fmla="*/ 120 w 600"/>
                <a:gd name="T13" fmla="*/ 256 h 456"/>
                <a:gd name="T14" fmla="*/ 144 w 600"/>
                <a:gd name="T15" fmla="*/ 320 h 456"/>
                <a:gd name="T16" fmla="*/ 168 w 600"/>
                <a:gd name="T17" fmla="*/ 344 h 456"/>
                <a:gd name="T18" fmla="*/ 208 w 600"/>
                <a:gd name="T19" fmla="*/ 352 h 456"/>
                <a:gd name="T20" fmla="*/ 296 w 600"/>
                <a:gd name="T21" fmla="*/ 352 h 456"/>
                <a:gd name="T22" fmla="*/ 376 w 600"/>
                <a:gd name="T23" fmla="*/ 328 h 456"/>
                <a:gd name="T24" fmla="*/ 424 w 600"/>
                <a:gd name="T25" fmla="*/ 272 h 456"/>
                <a:gd name="T26" fmla="*/ 504 w 600"/>
                <a:gd name="T27" fmla="*/ 112 h 456"/>
                <a:gd name="T28" fmla="*/ 600 w 600"/>
                <a:gd name="T29" fmla="*/ 144 h 456"/>
                <a:gd name="T30" fmla="*/ 536 w 600"/>
                <a:gd name="T31" fmla="*/ 296 h 456"/>
                <a:gd name="T32" fmla="*/ 512 w 600"/>
                <a:gd name="T33" fmla="*/ 368 h 456"/>
                <a:gd name="T34" fmla="*/ 504 w 600"/>
                <a:gd name="T35" fmla="*/ 456 h 456"/>
                <a:gd name="T36" fmla="*/ 472 w 600"/>
                <a:gd name="T37" fmla="*/ 456 h 456"/>
                <a:gd name="T38" fmla="*/ 424 w 600"/>
                <a:gd name="T39" fmla="*/ 448 h 456"/>
                <a:gd name="T40" fmla="*/ 392 w 600"/>
                <a:gd name="T41" fmla="*/ 424 h 456"/>
                <a:gd name="T42" fmla="*/ 392 w 600"/>
                <a:gd name="T43" fmla="*/ 392 h 456"/>
                <a:gd name="T44" fmla="*/ 376 w 600"/>
                <a:gd name="T45" fmla="*/ 368 h 456"/>
                <a:gd name="T46" fmla="*/ 344 w 600"/>
                <a:gd name="T47" fmla="*/ 384 h 456"/>
                <a:gd name="T48" fmla="*/ 272 w 600"/>
                <a:gd name="T49" fmla="*/ 384 h 456"/>
                <a:gd name="T50" fmla="*/ 176 w 600"/>
                <a:gd name="T51" fmla="*/ 376 h 456"/>
                <a:gd name="T52" fmla="*/ 88 w 600"/>
                <a:gd name="T53" fmla="*/ 344 h 456"/>
                <a:gd name="T54" fmla="*/ 24 w 600"/>
                <a:gd name="T55" fmla="*/ 296 h 456"/>
                <a:gd name="T56" fmla="*/ 8 w 600"/>
                <a:gd name="T57" fmla="*/ 256 h 456"/>
                <a:gd name="T58" fmla="*/ 0 w 600"/>
                <a:gd name="T59" fmla="*/ 216 h 456"/>
                <a:gd name="T60" fmla="*/ 8 w 600"/>
                <a:gd name="T61" fmla="*/ 184 h 456"/>
                <a:gd name="T62" fmla="*/ 24 w 600"/>
                <a:gd name="T63" fmla="*/ 152 h 456"/>
                <a:gd name="T64" fmla="*/ 72 w 600"/>
                <a:gd name="T65" fmla="*/ 112 h 456"/>
                <a:gd name="T66" fmla="*/ 224 w 600"/>
                <a:gd name="T67" fmla="*/ 56 h 456"/>
                <a:gd name="T68" fmla="*/ 168 w 600"/>
                <a:gd name="T69" fmla="*/ 32 h 456"/>
                <a:gd name="T70" fmla="*/ 112 w 600"/>
                <a:gd name="T71" fmla="*/ 24 h 456"/>
                <a:gd name="T72" fmla="*/ 112 w 600"/>
                <a:gd name="T73" fmla="*/ 0 h 4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00" h="456">
                  <a:moveTo>
                    <a:pt x="112" y="0"/>
                  </a:moveTo>
                  <a:lnTo>
                    <a:pt x="168" y="0"/>
                  </a:lnTo>
                  <a:lnTo>
                    <a:pt x="272" y="40"/>
                  </a:lnTo>
                  <a:lnTo>
                    <a:pt x="376" y="72"/>
                  </a:lnTo>
                  <a:lnTo>
                    <a:pt x="200" y="128"/>
                  </a:lnTo>
                  <a:lnTo>
                    <a:pt x="144" y="176"/>
                  </a:lnTo>
                  <a:lnTo>
                    <a:pt x="120" y="256"/>
                  </a:lnTo>
                  <a:lnTo>
                    <a:pt x="144" y="320"/>
                  </a:lnTo>
                  <a:lnTo>
                    <a:pt x="168" y="344"/>
                  </a:lnTo>
                  <a:lnTo>
                    <a:pt x="208" y="352"/>
                  </a:lnTo>
                  <a:lnTo>
                    <a:pt x="296" y="352"/>
                  </a:lnTo>
                  <a:lnTo>
                    <a:pt x="376" y="328"/>
                  </a:lnTo>
                  <a:lnTo>
                    <a:pt x="424" y="272"/>
                  </a:lnTo>
                  <a:lnTo>
                    <a:pt x="504" y="112"/>
                  </a:lnTo>
                  <a:lnTo>
                    <a:pt x="600" y="144"/>
                  </a:lnTo>
                  <a:lnTo>
                    <a:pt x="536" y="296"/>
                  </a:lnTo>
                  <a:lnTo>
                    <a:pt x="512" y="368"/>
                  </a:lnTo>
                  <a:lnTo>
                    <a:pt x="504" y="456"/>
                  </a:lnTo>
                  <a:lnTo>
                    <a:pt x="472" y="456"/>
                  </a:lnTo>
                  <a:lnTo>
                    <a:pt x="424" y="448"/>
                  </a:lnTo>
                  <a:lnTo>
                    <a:pt x="392" y="424"/>
                  </a:lnTo>
                  <a:lnTo>
                    <a:pt x="392" y="392"/>
                  </a:lnTo>
                  <a:lnTo>
                    <a:pt x="376" y="368"/>
                  </a:lnTo>
                  <a:lnTo>
                    <a:pt x="344" y="384"/>
                  </a:lnTo>
                  <a:lnTo>
                    <a:pt x="272" y="384"/>
                  </a:lnTo>
                  <a:lnTo>
                    <a:pt x="176" y="376"/>
                  </a:lnTo>
                  <a:lnTo>
                    <a:pt x="88" y="344"/>
                  </a:lnTo>
                  <a:lnTo>
                    <a:pt x="24" y="296"/>
                  </a:lnTo>
                  <a:lnTo>
                    <a:pt x="8" y="256"/>
                  </a:lnTo>
                  <a:lnTo>
                    <a:pt x="0" y="216"/>
                  </a:lnTo>
                  <a:lnTo>
                    <a:pt x="8" y="184"/>
                  </a:lnTo>
                  <a:lnTo>
                    <a:pt x="24" y="152"/>
                  </a:lnTo>
                  <a:lnTo>
                    <a:pt x="72" y="112"/>
                  </a:lnTo>
                  <a:lnTo>
                    <a:pt x="224" y="56"/>
                  </a:lnTo>
                  <a:lnTo>
                    <a:pt x="168" y="32"/>
                  </a:lnTo>
                  <a:lnTo>
                    <a:pt x="112" y="2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Freeform 40"/>
            <p:cNvSpPr>
              <a:spLocks/>
            </p:cNvSpPr>
            <p:nvPr/>
          </p:nvSpPr>
          <p:spPr bwMode="auto">
            <a:xfrm>
              <a:off x="2135" y="187"/>
              <a:ext cx="592" cy="488"/>
            </a:xfrm>
            <a:custGeom>
              <a:avLst/>
              <a:gdLst>
                <a:gd name="T0" fmla="*/ 480 w 592"/>
                <a:gd name="T1" fmla="*/ 0 h 488"/>
                <a:gd name="T2" fmla="*/ 488 w 592"/>
                <a:gd name="T3" fmla="*/ 88 h 488"/>
                <a:gd name="T4" fmla="*/ 504 w 592"/>
                <a:gd name="T5" fmla="*/ 168 h 488"/>
                <a:gd name="T6" fmla="*/ 536 w 592"/>
                <a:gd name="T7" fmla="*/ 240 h 488"/>
                <a:gd name="T8" fmla="*/ 592 w 592"/>
                <a:gd name="T9" fmla="*/ 304 h 488"/>
                <a:gd name="T10" fmla="*/ 552 w 592"/>
                <a:gd name="T11" fmla="*/ 344 h 488"/>
                <a:gd name="T12" fmla="*/ 496 w 592"/>
                <a:gd name="T13" fmla="*/ 360 h 488"/>
                <a:gd name="T14" fmla="*/ 480 w 592"/>
                <a:gd name="T15" fmla="*/ 352 h 488"/>
                <a:gd name="T16" fmla="*/ 464 w 592"/>
                <a:gd name="T17" fmla="*/ 328 h 488"/>
                <a:gd name="T18" fmla="*/ 392 w 592"/>
                <a:gd name="T19" fmla="*/ 384 h 488"/>
                <a:gd name="T20" fmla="*/ 328 w 592"/>
                <a:gd name="T21" fmla="*/ 440 h 488"/>
                <a:gd name="T22" fmla="*/ 264 w 592"/>
                <a:gd name="T23" fmla="*/ 472 h 488"/>
                <a:gd name="T24" fmla="*/ 176 w 592"/>
                <a:gd name="T25" fmla="*/ 488 h 488"/>
                <a:gd name="T26" fmla="*/ 80 w 592"/>
                <a:gd name="T27" fmla="*/ 464 h 488"/>
                <a:gd name="T28" fmla="*/ 48 w 592"/>
                <a:gd name="T29" fmla="*/ 432 h 488"/>
                <a:gd name="T30" fmla="*/ 32 w 592"/>
                <a:gd name="T31" fmla="*/ 384 h 488"/>
                <a:gd name="T32" fmla="*/ 32 w 592"/>
                <a:gd name="T33" fmla="*/ 320 h 488"/>
                <a:gd name="T34" fmla="*/ 48 w 592"/>
                <a:gd name="T35" fmla="*/ 256 h 488"/>
                <a:gd name="T36" fmla="*/ 96 w 592"/>
                <a:gd name="T37" fmla="*/ 200 h 488"/>
                <a:gd name="T38" fmla="*/ 40 w 592"/>
                <a:gd name="T39" fmla="*/ 200 h 488"/>
                <a:gd name="T40" fmla="*/ 16 w 592"/>
                <a:gd name="T41" fmla="*/ 216 h 488"/>
                <a:gd name="T42" fmla="*/ 0 w 592"/>
                <a:gd name="T43" fmla="*/ 232 h 488"/>
                <a:gd name="T44" fmla="*/ 0 w 592"/>
                <a:gd name="T45" fmla="*/ 200 h 488"/>
                <a:gd name="T46" fmla="*/ 232 w 592"/>
                <a:gd name="T47" fmla="*/ 104 h 488"/>
                <a:gd name="T48" fmla="*/ 168 w 592"/>
                <a:gd name="T49" fmla="*/ 200 h 488"/>
                <a:gd name="T50" fmla="*/ 144 w 592"/>
                <a:gd name="T51" fmla="*/ 248 h 488"/>
                <a:gd name="T52" fmla="*/ 136 w 592"/>
                <a:gd name="T53" fmla="*/ 304 h 488"/>
                <a:gd name="T54" fmla="*/ 144 w 592"/>
                <a:gd name="T55" fmla="*/ 352 h 488"/>
                <a:gd name="T56" fmla="*/ 168 w 592"/>
                <a:gd name="T57" fmla="*/ 400 h 488"/>
                <a:gd name="T58" fmla="*/ 208 w 592"/>
                <a:gd name="T59" fmla="*/ 432 h 488"/>
                <a:gd name="T60" fmla="*/ 256 w 592"/>
                <a:gd name="T61" fmla="*/ 440 h 488"/>
                <a:gd name="T62" fmla="*/ 328 w 592"/>
                <a:gd name="T63" fmla="*/ 424 h 488"/>
                <a:gd name="T64" fmla="*/ 376 w 592"/>
                <a:gd name="T65" fmla="*/ 368 h 488"/>
                <a:gd name="T66" fmla="*/ 408 w 592"/>
                <a:gd name="T67" fmla="*/ 304 h 488"/>
                <a:gd name="T68" fmla="*/ 416 w 592"/>
                <a:gd name="T69" fmla="*/ 224 h 488"/>
                <a:gd name="T70" fmla="*/ 392 w 592"/>
                <a:gd name="T71" fmla="*/ 144 h 488"/>
                <a:gd name="T72" fmla="*/ 376 w 592"/>
                <a:gd name="T73" fmla="*/ 104 h 488"/>
                <a:gd name="T74" fmla="*/ 368 w 592"/>
                <a:gd name="T75" fmla="*/ 56 h 488"/>
                <a:gd name="T76" fmla="*/ 376 w 592"/>
                <a:gd name="T77" fmla="*/ 32 h 488"/>
                <a:gd name="T78" fmla="*/ 408 w 592"/>
                <a:gd name="T79" fmla="*/ 16 h 488"/>
                <a:gd name="T80" fmla="*/ 480 w 592"/>
                <a:gd name="T81" fmla="*/ 0 h 48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92" h="488">
                  <a:moveTo>
                    <a:pt x="480" y="0"/>
                  </a:moveTo>
                  <a:lnTo>
                    <a:pt x="488" y="88"/>
                  </a:lnTo>
                  <a:lnTo>
                    <a:pt x="504" y="168"/>
                  </a:lnTo>
                  <a:lnTo>
                    <a:pt x="536" y="240"/>
                  </a:lnTo>
                  <a:lnTo>
                    <a:pt x="592" y="304"/>
                  </a:lnTo>
                  <a:lnTo>
                    <a:pt x="552" y="344"/>
                  </a:lnTo>
                  <a:lnTo>
                    <a:pt x="496" y="360"/>
                  </a:lnTo>
                  <a:lnTo>
                    <a:pt x="480" y="352"/>
                  </a:lnTo>
                  <a:lnTo>
                    <a:pt x="464" y="328"/>
                  </a:lnTo>
                  <a:lnTo>
                    <a:pt x="392" y="384"/>
                  </a:lnTo>
                  <a:lnTo>
                    <a:pt x="328" y="440"/>
                  </a:lnTo>
                  <a:lnTo>
                    <a:pt x="264" y="472"/>
                  </a:lnTo>
                  <a:lnTo>
                    <a:pt x="176" y="488"/>
                  </a:lnTo>
                  <a:lnTo>
                    <a:pt x="80" y="464"/>
                  </a:lnTo>
                  <a:lnTo>
                    <a:pt x="48" y="432"/>
                  </a:lnTo>
                  <a:lnTo>
                    <a:pt x="32" y="384"/>
                  </a:lnTo>
                  <a:lnTo>
                    <a:pt x="32" y="320"/>
                  </a:lnTo>
                  <a:lnTo>
                    <a:pt x="48" y="256"/>
                  </a:lnTo>
                  <a:lnTo>
                    <a:pt x="96" y="200"/>
                  </a:lnTo>
                  <a:lnTo>
                    <a:pt x="40" y="200"/>
                  </a:lnTo>
                  <a:lnTo>
                    <a:pt x="16" y="216"/>
                  </a:lnTo>
                  <a:lnTo>
                    <a:pt x="0" y="232"/>
                  </a:lnTo>
                  <a:lnTo>
                    <a:pt x="0" y="200"/>
                  </a:lnTo>
                  <a:lnTo>
                    <a:pt x="232" y="104"/>
                  </a:lnTo>
                  <a:lnTo>
                    <a:pt x="168" y="200"/>
                  </a:lnTo>
                  <a:lnTo>
                    <a:pt x="144" y="248"/>
                  </a:lnTo>
                  <a:lnTo>
                    <a:pt x="136" y="304"/>
                  </a:lnTo>
                  <a:lnTo>
                    <a:pt x="144" y="352"/>
                  </a:lnTo>
                  <a:lnTo>
                    <a:pt x="168" y="400"/>
                  </a:lnTo>
                  <a:lnTo>
                    <a:pt x="208" y="432"/>
                  </a:lnTo>
                  <a:lnTo>
                    <a:pt x="256" y="440"/>
                  </a:lnTo>
                  <a:lnTo>
                    <a:pt x="328" y="424"/>
                  </a:lnTo>
                  <a:lnTo>
                    <a:pt x="376" y="368"/>
                  </a:lnTo>
                  <a:lnTo>
                    <a:pt x="408" y="304"/>
                  </a:lnTo>
                  <a:lnTo>
                    <a:pt x="416" y="224"/>
                  </a:lnTo>
                  <a:lnTo>
                    <a:pt x="392" y="144"/>
                  </a:lnTo>
                  <a:lnTo>
                    <a:pt x="376" y="104"/>
                  </a:lnTo>
                  <a:lnTo>
                    <a:pt x="368" y="56"/>
                  </a:lnTo>
                  <a:lnTo>
                    <a:pt x="376" y="32"/>
                  </a:lnTo>
                  <a:lnTo>
                    <a:pt x="408" y="16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" name="Freeform 41"/>
            <p:cNvSpPr>
              <a:spLocks/>
            </p:cNvSpPr>
            <p:nvPr/>
          </p:nvSpPr>
          <p:spPr bwMode="auto">
            <a:xfrm>
              <a:off x="4072" y="371"/>
              <a:ext cx="616" cy="568"/>
            </a:xfrm>
            <a:custGeom>
              <a:avLst/>
              <a:gdLst>
                <a:gd name="T0" fmla="*/ 208 w 616"/>
                <a:gd name="T1" fmla="*/ 0 h 568"/>
                <a:gd name="T2" fmla="*/ 272 w 616"/>
                <a:gd name="T3" fmla="*/ 32 h 568"/>
                <a:gd name="T4" fmla="*/ 288 w 616"/>
                <a:gd name="T5" fmla="*/ 56 h 568"/>
                <a:gd name="T6" fmla="*/ 296 w 616"/>
                <a:gd name="T7" fmla="*/ 88 h 568"/>
                <a:gd name="T8" fmla="*/ 304 w 616"/>
                <a:gd name="T9" fmla="*/ 112 h 568"/>
                <a:gd name="T10" fmla="*/ 328 w 616"/>
                <a:gd name="T11" fmla="*/ 120 h 568"/>
                <a:gd name="T12" fmla="*/ 392 w 616"/>
                <a:gd name="T13" fmla="*/ 128 h 568"/>
                <a:gd name="T14" fmla="*/ 544 w 616"/>
                <a:gd name="T15" fmla="*/ 216 h 568"/>
                <a:gd name="T16" fmla="*/ 592 w 616"/>
                <a:gd name="T17" fmla="*/ 280 h 568"/>
                <a:gd name="T18" fmla="*/ 608 w 616"/>
                <a:gd name="T19" fmla="*/ 312 h 568"/>
                <a:gd name="T20" fmla="*/ 616 w 616"/>
                <a:gd name="T21" fmla="*/ 360 h 568"/>
                <a:gd name="T22" fmla="*/ 608 w 616"/>
                <a:gd name="T23" fmla="*/ 392 h 568"/>
                <a:gd name="T24" fmla="*/ 592 w 616"/>
                <a:gd name="T25" fmla="*/ 424 h 568"/>
                <a:gd name="T26" fmla="*/ 544 w 616"/>
                <a:gd name="T27" fmla="*/ 472 h 568"/>
                <a:gd name="T28" fmla="*/ 472 w 616"/>
                <a:gd name="T29" fmla="*/ 496 h 568"/>
                <a:gd name="T30" fmla="*/ 400 w 616"/>
                <a:gd name="T31" fmla="*/ 488 h 568"/>
                <a:gd name="T32" fmla="*/ 360 w 616"/>
                <a:gd name="T33" fmla="*/ 496 h 568"/>
                <a:gd name="T34" fmla="*/ 448 w 616"/>
                <a:gd name="T35" fmla="*/ 560 h 568"/>
                <a:gd name="T36" fmla="*/ 424 w 616"/>
                <a:gd name="T37" fmla="*/ 568 h 568"/>
                <a:gd name="T38" fmla="*/ 400 w 616"/>
                <a:gd name="T39" fmla="*/ 560 h 568"/>
                <a:gd name="T40" fmla="*/ 376 w 616"/>
                <a:gd name="T41" fmla="*/ 544 h 568"/>
                <a:gd name="T42" fmla="*/ 336 w 616"/>
                <a:gd name="T43" fmla="*/ 504 h 568"/>
                <a:gd name="T44" fmla="*/ 264 w 616"/>
                <a:gd name="T45" fmla="*/ 456 h 568"/>
                <a:gd name="T46" fmla="*/ 200 w 616"/>
                <a:gd name="T47" fmla="*/ 400 h 568"/>
                <a:gd name="T48" fmla="*/ 264 w 616"/>
                <a:gd name="T49" fmla="*/ 424 h 568"/>
                <a:gd name="T50" fmla="*/ 328 w 616"/>
                <a:gd name="T51" fmla="*/ 432 h 568"/>
                <a:gd name="T52" fmla="*/ 400 w 616"/>
                <a:gd name="T53" fmla="*/ 424 h 568"/>
                <a:gd name="T54" fmla="*/ 456 w 616"/>
                <a:gd name="T55" fmla="*/ 392 h 568"/>
                <a:gd name="T56" fmla="*/ 488 w 616"/>
                <a:gd name="T57" fmla="*/ 376 h 568"/>
                <a:gd name="T58" fmla="*/ 504 w 616"/>
                <a:gd name="T59" fmla="*/ 352 h 568"/>
                <a:gd name="T60" fmla="*/ 520 w 616"/>
                <a:gd name="T61" fmla="*/ 288 h 568"/>
                <a:gd name="T62" fmla="*/ 504 w 616"/>
                <a:gd name="T63" fmla="*/ 232 h 568"/>
                <a:gd name="T64" fmla="*/ 472 w 616"/>
                <a:gd name="T65" fmla="*/ 192 h 568"/>
                <a:gd name="T66" fmla="*/ 416 w 616"/>
                <a:gd name="T67" fmla="*/ 160 h 568"/>
                <a:gd name="T68" fmla="*/ 360 w 616"/>
                <a:gd name="T69" fmla="*/ 152 h 568"/>
                <a:gd name="T70" fmla="*/ 296 w 616"/>
                <a:gd name="T71" fmla="*/ 160 h 568"/>
                <a:gd name="T72" fmla="*/ 248 w 616"/>
                <a:gd name="T73" fmla="*/ 176 h 568"/>
                <a:gd name="T74" fmla="*/ 152 w 616"/>
                <a:gd name="T75" fmla="*/ 248 h 568"/>
                <a:gd name="T76" fmla="*/ 120 w 616"/>
                <a:gd name="T77" fmla="*/ 288 h 568"/>
                <a:gd name="T78" fmla="*/ 104 w 616"/>
                <a:gd name="T79" fmla="*/ 304 h 568"/>
                <a:gd name="T80" fmla="*/ 80 w 616"/>
                <a:gd name="T81" fmla="*/ 312 h 568"/>
                <a:gd name="T82" fmla="*/ 40 w 616"/>
                <a:gd name="T83" fmla="*/ 296 h 568"/>
                <a:gd name="T84" fmla="*/ 0 w 616"/>
                <a:gd name="T85" fmla="*/ 256 h 568"/>
                <a:gd name="T86" fmla="*/ 56 w 616"/>
                <a:gd name="T87" fmla="*/ 192 h 568"/>
                <a:gd name="T88" fmla="*/ 112 w 616"/>
                <a:gd name="T89" fmla="*/ 136 h 568"/>
                <a:gd name="T90" fmla="*/ 168 w 616"/>
                <a:gd name="T91" fmla="*/ 80 h 568"/>
                <a:gd name="T92" fmla="*/ 208 w 616"/>
                <a:gd name="T93" fmla="*/ 0 h 56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16" h="568">
                  <a:moveTo>
                    <a:pt x="208" y="0"/>
                  </a:moveTo>
                  <a:lnTo>
                    <a:pt x="272" y="32"/>
                  </a:lnTo>
                  <a:lnTo>
                    <a:pt x="288" y="56"/>
                  </a:lnTo>
                  <a:lnTo>
                    <a:pt x="296" y="88"/>
                  </a:lnTo>
                  <a:lnTo>
                    <a:pt x="304" y="112"/>
                  </a:lnTo>
                  <a:lnTo>
                    <a:pt x="328" y="120"/>
                  </a:lnTo>
                  <a:lnTo>
                    <a:pt x="392" y="128"/>
                  </a:lnTo>
                  <a:lnTo>
                    <a:pt x="544" y="216"/>
                  </a:lnTo>
                  <a:lnTo>
                    <a:pt x="592" y="280"/>
                  </a:lnTo>
                  <a:lnTo>
                    <a:pt x="608" y="312"/>
                  </a:lnTo>
                  <a:lnTo>
                    <a:pt x="616" y="360"/>
                  </a:lnTo>
                  <a:lnTo>
                    <a:pt x="608" y="392"/>
                  </a:lnTo>
                  <a:lnTo>
                    <a:pt x="592" y="424"/>
                  </a:lnTo>
                  <a:lnTo>
                    <a:pt x="544" y="472"/>
                  </a:lnTo>
                  <a:lnTo>
                    <a:pt x="472" y="496"/>
                  </a:lnTo>
                  <a:lnTo>
                    <a:pt x="400" y="488"/>
                  </a:lnTo>
                  <a:lnTo>
                    <a:pt x="360" y="496"/>
                  </a:lnTo>
                  <a:lnTo>
                    <a:pt x="448" y="560"/>
                  </a:lnTo>
                  <a:lnTo>
                    <a:pt x="424" y="568"/>
                  </a:lnTo>
                  <a:lnTo>
                    <a:pt x="400" y="560"/>
                  </a:lnTo>
                  <a:lnTo>
                    <a:pt x="376" y="544"/>
                  </a:lnTo>
                  <a:lnTo>
                    <a:pt x="336" y="504"/>
                  </a:lnTo>
                  <a:lnTo>
                    <a:pt x="264" y="456"/>
                  </a:lnTo>
                  <a:lnTo>
                    <a:pt x="200" y="400"/>
                  </a:lnTo>
                  <a:lnTo>
                    <a:pt x="264" y="424"/>
                  </a:lnTo>
                  <a:lnTo>
                    <a:pt x="328" y="432"/>
                  </a:lnTo>
                  <a:lnTo>
                    <a:pt x="400" y="424"/>
                  </a:lnTo>
                  <a:lnTo>
                    <a:pt x="456" y="392"/>
                  </a:lnTo>
                  <a:lnTo>
                    <a:pt x="488" y="376"/>
                  </a:lnTo>
                  <a:lnTo>
                    <a:pt x="504" y="352"/>
                  </a:lnTo>
                  <a:lnTo>
                    <a:pt x="520" y="288"/>
                  </a:lnTo>
                  <a:lnTo>
                    <a:pt x="504" y="232"/>
                  </a:lnTo>
                  <a:lnTo>
                    <a:pt x="472" y="192"/>
                  </a:lnTo>
                  <a:lnTo>
                    <a:pt x="416" y="160"/>
                  </a:lnTo>
                  <a:lnTo>
                    <a:pt x="360" y="152"/>
                  </a:lnTo>
                  <a:lnTo>
                    <a:pt x="296" y="160"/>
                  </a:lnTo>
                  <a:lnTo>
                    <a:pt x="248" y="176"/>
                  </a:lnTo>
                  <a:lnTo>
                    <a:pt x="152" y="248"/>
                  </a:lnTo>
                  <a:lnTo>
                    <a:pt x="120" y="288"/>
                  </a:lnTo>
                  <a:lnTo>
                    <a:pt x="104" y="304"/>
                  </a:lnTo>
                  <a:lnTo>
                    <a:pt x="80" y="312"/>
                  </a:lnTo>
                  <a:lnTo>
                    <a:pt x="40" y="296"/>
                  </a:lnTo>
                  <a:lnTo>
                    <a:pt x="0" y="256"/>
                  </a:lnTo>
                  <a:lnTo>
                    <a:pt x="56" y="192"/>
                  </a:lnTo>
                  <a:lnTo>
                    <a:pt x="112" y="136"/>
                  </a:lnTo>
                  <a:lnTo>
                    <a:pt x="168" y="80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Freeform 42"/>
            <p:cNvSpPr>
              <a:spLocks/>
            </p:cNvSpPr>
            <p:nvPr/>
          </p:nvSpPr>
          <p:spPr bwMode="auto">
            <a:xfrm>
              <a:off x="1239" y="547"/>
              <a:ext cx="912" cy="1048"/>
            </a:xfrm>
            <a:custGeom>
              <a:avLst/>
              <a:gdLst>
                <a:gd name="T0" fmla="*/ 744 w 912"/>
                <a:gd name="T1" fmla="*/ 0 h 1048"/>
                <a:gd name="T2" fmla="*/ 808 w 912"/>
                <a:gd name="T3" fmla="*/ 16 h 1048"/>
                <a:gd name="T4" fmla="*/ 864 w 912"/>
                <a:gd name="T5" fmla="*/ 56 h 1048"/>
                <a:gd name="T6" fmla="*/ 896 w 912"/>
                <a:gd name="T7" fmla="*/ 104 h 1048"/>
                <a:gd name="T8" fmla="*/ 912 w 912"/>
                <a:gd name="T9" fmla="*/ 176 h 1048"/>
                <a:gd name="T10" fmla="*/ 904 w 912"/>
                <a:gd name="T11" fmla="*/ 240 h 1048"/>
                <a:gd name="T12" fmla="*/ 880 w 912"/>
                <a:gd name="T13" fmla="*/ 288 h 1048"/>
                <a:gd name="T14" fmla="*/ 792 w 912"/>
                <a:gd name="T15" fmla="*/ 368 h 1048"/>
                <a:gd name="T16" fmla="*/ 688 w 912"/>
                <a:gd name="T17" fmla="*/ 448 h 1048"/>
                <a:gd name="T18" fmla="*/ 640 w 912"/>
                <a:gd name="T19" fmla="*/ 488 h 1048"/>
                <a:gd name="T20" fmla="*/ 600 w 912"/>
                <a:gd name="T21" fmla="*/ 544 h 1048"/>
                <a:gd name="T22" fmla="*/ 536 w 912"/>
                <a:gd name="T23" fmla="*/ 664 h 1048"/>
                <a:gd name="T24" fmla="*/ 504 w 912"/>
                <a:gd name="T25" fmla="*/ 720 h 1048"/>
                <a:gd name="T26" fmla="*/ 456 w 912"/>
                <a:gd name="T27" fmla="*/ 760 h 1048"/>
                <a:gd name="T28" fmla="*/ 328 w 912"/>
                <a:gd name="T29" fmla="*/ 808 h 1048"/>
                <a:gd name="T30" fmla="*/ 280 w 912"/>
                <a:gd name="T31" fmla="*/ 840 h 1048"/>
                <a:gd name="T32" fmla="*/ 264 w 912"/>
                <a:gd name="T33" fmla="*/ 896 h 1048"/>
                <a:gd name="T34" fmla="*/ 272 w 912"/>
                <a:gd name="T35" fmla="*/ 920 h 1048"/>
                <a:gd name="T36" fmla="*/ 288 w 912"/>
                <a:gd name="T37" fmla="*/ 936 h 1048"/>
                <a:gd name="T38" fmla="*/ 344 w 912"/>
                <a:gd name="T39" fmla="*/ 952 h 1048"/>
                <a:gd name="T40" fmla="*/ 288 w 912"/>
                <a:gd name="T41" fmla="*/ 1048 h 1048"/>
                <a:gd name="T42" fmla="*/ 0 w 912"/>
                <a:gd name="T43" fmla="*/ 872 h 1048"/>
                <a:gd name="T44" fmla="*/ 24 w 912"/>
                <a:gd name="T45" fmla="*/ 824 h 1048"/>
                <a:gd name="T46" fmla="*/ 40 w 912"/>
                <a:gd name="T47" fmla="*/ 800 h 1048"/>
                <a:gd name="T48" fmla="*/ 64 w 912"/>
                <a:gd name="T49" fmla="*/ 784 h 1048"/>
                <a:gd name="T50" fmla="*/ 88 w 912"/>
                <a:gd name="T51" fmla="*/ 784 h 1048"/>
                <a:gd name="T52" fmla="*/ 104 w 912"/>
                <a:gd name="T53" fmla="*/ 680 h 1048"/>
                <a:gd name="T54" fmla="*/ 136 w 912"/>
                <a:gd name="T55" fmla="*/ 584 h 1048"/>
                <a:gd name="T56" fmla="*/ 160 w 912"/>
                <a:gd name="T57" fmla="*/ 544 h 1048"/>
                <a:gd name="T58" fmla="*/ 184 w 912"/>
                <a:gd name="T59" fmla="*/ 512 h 1048"/>
                <a:gd name="T60" fmla="*/ 224 w 912"/>
                <a:gd name="T61" fmla="*/ 496 h 1048"/>
                <a:gd name="T62" fmla="*/ 272 w 912"/>
                <a:gd name="T63" fmla="*/ 488 h 1048"/>
                <a:gd name="T64" fmla="*/ 336 w 912"/>
                <a:gd name="T65" fmla="*/ 512 h 1048"/>
                <a:gd name="T66" fmla="*/ 368 w 912"/>
                <a:gd name="T67" fmla="*/ 576 h 1048"/>
                <a:gd name="T68" fmla="*/ 368 w 912"/>
                <a:gd name="T69" fmla="*/ 616 h 1048"/>
                <a:gd name="T70" fmla="*/ 352 w 912"/>
                <a:gd name="T71" fmla="*/ 656 h 1048"/>
                <a:gd name="T72" fmla="*/ 352 w 912"/>
                <a:gd name="T73" fmla="*/ 688 h 1048"/>
                <a:gd name="T74" fmla="*/ 368 w 912"/>
                <a:gd name="T75" fmla="*/ 704 h 1048"/>
                <a:gd name="T76" fmla="*/ 416 w 912"/>
                <a:gd name="T77" fmla="*/ 688 h 1048"/>
                <a:gd name="T78" fmla="*/ 456 w 912"/>
                <a:gd name="T79" fmla="*/ 656 h 1048"/>
                <a:gd name="T80" fmla="*/ 528 w 912"/>
                <a:gd name="T81" fmla="*/ 624 h 1048"/>
                <a:gd name="T82" fmla="*/ 552 w 912"/>
                <a:gd name="T83" fmla="*/ 592 h 1048"/>
                <a:gd name="T84" fmla="*/ 560 w 912"/>
                <a:gd name="T85" fmla="*/ 560 h 1048"/>
                <a:gd name="T86" fmla="*/ 544 w 912"/>
                <a:gd name="T87" fmla="*/ 504 h 1048"/>
                <a:gd name="T88" fmla="*/ 512 w 912"/>
                <a:gd name="T89" fmla="*/ 464 h 1048"/>
                <a:gd name="T90" fmla="*/ 416 w 912"/>
                <a:gd name="T91" fmla="*/ 384 h 1048"/>
                <a:gd name="T92" fmla="*/ 368 w 912"/>
                <a:gd name="T93" fmla="*/ 352 h 1048"/>
                <a:gd name="T94" fmla="*/ 352 w 912"/>
                <a:gd name="T95" fmla="*/ 344 h 1048"/>
                <a:gd name="T96" fmla="*/ 344 w 912"/>
                <a:gd name="T97" fmla="*/ 320 h 1048"/>
                <a:gd name="T98" fmla="*/ 352 w 912"/>
                <a:gd name="T99" fmla="*/ 288 h 1048"/>
                <a:gd name="T100" fmla="*/ 360 w 912"/>
                <a:gd name="T101" fmla="*/ 264 h 1048"/>
                <a:gd name="T102" fmla="*/ 416 w 912"/>
                <a:gd name="T103" fmla="*/ 240 h 1048"/>
                <a:gd name="T104" fmla="*/ 448 w 912"/>
                <a:gd name="T105" fmla="*/ 256 h 1048"/>
                <a:gd name="T106" fmla="*/ 512 w 912"/>
                <a:gd name="T107" fmla="*/ 168 h 1048"/>
                <a:gd name="T108" fmla="*/ 576 w 912"/>
                <a:gd name="T109" fmla="*/ 80 h 1048"/>
                <a:gd name="T110" fmla="*/ 648 w 912"/>
                <a:gd name="T111" fmla="*/ 24 h 1048"/>
                <a:gd name="T112" fmla="*/ 744 w 912"/>
                <a:gd name="T113" fmla="*/ 0 h 104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12" h="1048">
                  <a:moveTo>
                    <a:pt x="744" y="0"/>
                  </a:moveTo>
                  <a:lnTo>
                    <a:pt x="808" y="16"/>
                  </a:lnTo>
                  <a:lnTo>
                    <a:pt x="864" y="56"/>
                  </a:lnTo>
                  <a:lnTo>
                    <a:pt x="896" y="104"/>
                  </a:lnTo>
                  <a:lnTo>
                    <a:pt x="912" y="176"/>
                  </a:lnTo>
                  <a:lnTo>
                    <a:pt x="904" y="240"/>
                  </a:lnTo>
                  <a:lnTo>
                    <a:pt x="880" y="288"/>
                  </a:lnTo>
                  <a:lnTo>
                    <a:pt x="792" y="368"/>
                  </a:lnTo>
                  <a:lnTo>
                    <a:pt x="688" y="448"/>
                  </a:lnTo>
                  <a:lnTo>
                    <a:pt x="640" y="488"/>
                  </a:lnTo>
                  <a:lnTo>
                    <a:pt x="600" y="544"/>
                  </a:lnTo>
                  <a:lnTo>
                    <a:pt x="536" y="664"/>
                  </a:lnTo>
                  <a:lnTo>
                    <a:pt x="504" y="720"/>
                  </a:lnTo>
                  <a:lnTo>
                    <a:pt x="456" y="760"/>
                  </a:lnTo>
                  <a:lnTo>
                    <a:pt x="328" y="808"/>
                  </a:lnTo>
                  <a:lnTo>
                    <a:pt x="280" y="840"/>
                  </a:lnTo>
                  <a:lnTo>
                    <a:pt x="264" y="896"/>
                  </a:lnTo>
                  <a:lnTo>
                    <a:pt x="272" y="920"/>
                  </a:lnTo>
                  <a:lnTo>
                    <a:pt x="288" y="936"/>
                  </a:lnTo>
                  <a:lnTo>
                    <a:pt x="344" y="952"/>
                  </a:lnTo>
                  <a:lnTo>
                    <a:pt x="288" y="1048"/>
                  </a:lnTo>
                  <a:lnTo>
                    <a:pt x="0" y="872"/>
                  </a:lnTo>
                  <a:lnTo>
                    <a:pt x="24" y="824"/>
                  </a:lnTo>
                  <a:lnTo>
                    <a:pt x="40" y="800"/>
                  </a:lnTo>
                  <a:lnTo>
                    <a:pt x="64" y="784"/>
                  </a:lnTo>
                  <a:lnTo>
                    <a:pt x="88" y="784"/>
                  </a:lnTo>
                  <a:lnTo>
                    <a:pt x="104" y="680"/>
                  </a:lnTo>
                  <a:lnTo>
                    <a:pt x="136" y="584"/>
                  </a:lnTo>
                  <a:lnTo>
                    <a:pt x="160" y="544"/>
                  </a:lnTo>
                  <a:lnTo>
                    <a:pt x="184" y="512"/>
                  </a:lnTo>
                  <a:lnTo>
                    <a:pt x="224" y="496"/>
                  </a:lnTo>
                  <a:lnTo>
                    <a:pt x="272" y="488"/>
                  </a:lnTo>
                  <a:lnTo>
                    <a:pt x="336" y="512"/>
                  </a:lnTo>
                  <a:lnTo>
                    <a:pt x="368" y="576"/>
                  </a:lnTo>
                  <a:lnTo>
                    <a:pt x="368" y="616"/>
                  </a:lnTo>
                  <a:lnTo>
                    <a:pt x="352" y="656"/>
                  </a:lnTo>
                  <a:lnTo>
                    <a:pt x="352" y="688"/>
                  </a:lnTo>
                  <a:lnTo>
                    <a:pt x="368" y="704"/>
                  </a:lnTo>
                  <a:lnTo>
                    <a:pt x="416" y="688"/>
                  </a:lnTo>
                  <a:lnTo>
                    <a:pt x="456" y="656"/>
                  </a:lnTo>
                  <a:lnTo>
                    <a:pt x="528" y="624"/>
                  </a:lnTo>
                  <a:lnTo>
                    <a:pt x="552" y="592"/>
                  </a:lnTo>
                  <a:lnTo>
                    <a:pt x="560" y="560"/>
                  </a:lnTo>
                  <a:lnTo>
                    <a:pt x="544" y="504"/>
                  </a:lnTo>
                  <a:lnTo>
                    <a:pt x="512" y="464"/>
                  </a:lnTo>
                  <a:lnTo>
                    <a:pt x="416" y="384"/>
                  </a:lnTo>
                  <a:lnTo>
                    <a:pt x="368" y="352"/>
                  </a:lnTo>
                  <a:lnTo>
                    <a:pt x="352" y="344"/>
                  </a:lnTo>
                  <a:lnTo>
                    <a:pt x="344" y="320"/>
                  </a:lnTo>
                  <a:lnTo>
                    <a:pt x="352" y="288"/>
                  </a:lnTo>
                  <a:lnTo>
                    <a:pt x="360" y="264"/>
                  </a:lnTo>
                  <a:lnTo>
                    <a:pt x="416" y="240"/>
                  </a:lnTo>
                  <a:lnTo>
                    <a:pt x="448" y="256"/>
                  </a:lnTo>
                  <a:lnTo>
                    <a:pt x="512" y="168"/>
                  </a:lnTo>
                  <a:lnTo>
                    <a:pt x="576" y="80"/>
                  </a:lnTo>
                  <a:lnTo>
                    <a:pt x="648" y="24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Freeform 43"/>
            <p:cNvSpPr>
              <a:spLocks/>
            </p:cNvSpPr>
            <p:nvPr/>
          </p:nvSpPr>
          <p:spPr bwMode="auto">
            <a:xfrm>
              <a:off x="1783" y="643"/>
              <a:ext cx="256" cy="328"/>
            </a:xfrm>
            <a:custGeom>
              <a:avLst/>
              <a:gdLst>
                <a:gd name="T0" fmla="*/ 88 w 256"/>
                <a:gd name="T1" fmla="*/ 0 h 328"/>
                <a:gd name="T2" fmla="*/ 160 w 256"/>
                <a:gd name="T3" fmla="*/ 0 h 328"/>
                <a:gd name="T4" fmla="*/ 200 w 256"/>
                <a:gd name="T5" fmla="*/ 16 h 328"/>
                <a:gd name="T6" fmla="*/ 232 w 256"/>
                <a:gd name="T7" fmla="*/ 48 h 328"/>
                <a:gd name="T8" fmla="*/ 248 w 256"/>
                <a:gd name="T9" fmla="*/ 96 h 328"/>
                <a:gd name="T10" fmla="*/ 256 w 256"/>
                <a:gd name="T11" fmla="*/ 152 h 328"/>
                <a:gd name="T12" fmla="*/ 248 w 256"/>
                <a:gd name="T13" fmla="*/ 216 h 328"/>
                <a:gd name="T14" fmla="*/ 216 w 256"/>
                <a:gd name="T15" fmla="*/ 272 h 328"/>
                <a:gd name="T16" fmla="*/ 168 w 256"/>
                <a:gd name="T17" fmla="*/ 312 h 328"/>
                <a:gd name="T18" fmla="*/ 104 w 256"/>
                <a:gd name="T19" fmla="*/ 328 h 328"/>
                <a:gd name="T20" fmla="*/ 56 w 256"/>
                <a:gd name="T21" fmla="*/ 312 h 328"/>
                <a:gd name="T22" fmla="*/ 24 w 256"/>
                <a:gd name="T23" fmla="*/ 272 h 328"/>
                <a:gd name="T24" fmla="*/ 8 w 256"/>
                <a:gd name="T25" fmla="*/ 216 h 328"/>
                <a:gd name="T26" fmla="*/ 0 w 256"/>
                <a:gd name="T27" fmla="*/ 160 h 328"/>
                <a:gd name="T28" fmla="*/ 16 w 256"/>
                <a:gd name="T29" fmla="*/ 56 h 328"/>
                <a:gd name="T30" fmla="*/ 48 w 256"/>
                <a:gd name="T31" fmla="*/ 16 h 328"/>
                <a:gd name="T32" fmla="*/ 88 w 256"/>
                <a:gd name="T33" fmla="*/ 0 h 3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6" h="328">
                  <a:moveTo>
                    <a:pt x="88" y="0"/>
                  </a:moveTo>
                  <a:lnTo>
                    <a:pt x="160" y="0"/>
                  </a:lnTo>
                  <a:lnTo>
                    <a:pt x="200" y="16"/>
                  </a:lnTo>
                  <a:lnTo>
                    <a:pt x="232" y="48"/>
                  </a:lnTo>
                  <a:lnTo>
                    <a:pt x="248" y="96"/>
                  </a:lnTo>
                  <a:lnTo>
                    <a:pt x="256" y="152"/>
                  </a:lnTo>
                  <a:lnTo>
                    <a:pt x="248" y="216"/>
                  </a:lnTo>
                  <a:lnTo>
                    <a:pt x="216" y="272"/>
                  </a:lnTo>
                  <a:lnTo>
                    <a:pt x="168" y="312"/>
                  </a:lnTo>
                  <a:lnTo>
                    <a:pt x="104" y="328"/>
                  </a:lnTo>
                  <a:lnTo>
                    <a:pt x="56" y="312"/>
                  </a:lnTo>
                  <a:lnTo>
                    <a:pt x="24" y="272"/>
                  </a:lnTo>
                  <a:lnTo>
                    <a:pt x="8" y="216"/>
                  </a:lnTo>
                  <a:lnTo>
                    <a:pt x="0" y="160"/>
                  </a:lnTo>
                  <a:lnTo>
                    <a:pt x="16" y="56"/>
                  </a:lnTo>
                  <a:lnTo>
                    <a:pt x="48" y="1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Freeform 44"/>
            <p:cNvSpPr>
              <a:spLocks/>
            </p:cNvSpPr>
            <p:nvPr/>
          </p:nvSpPr>
          <p:spPr bwMode="auto">
            <a:xfrm>
              <a:off x="4584" y="803"/>
              <a:ext cx="336" cy="320"/>
            </a:xfrm>
            <a:custGeom>
              <a:avLst/>
              <a:gdLst>
                <a:gd name="T0" fmla="*/ 248 w 336"/>
                <a:gd name="T1" fmla="*/ 0 h 320"/>
                <a:gd name="T2" fmla="*/ 336 w 336"/>
                <a:gd name="T3" fmla="*/ 96 h 320"/>
                <a:gd name="T4" fmla="*/ 280 w 336"/>
                <a:gd name="T5" fmla="*/ 168 h 320"/>
                <a:gd name="T6" fmla="*/ 216 w 336"/>
                <a:gd name="T7" fmla="*/ 216 h 320"/>
                <a:gd name="T8" fmla="*/ 80 w 336"/>
                <a:gd name="T9" fmla="*/ 320 h 320"/>
                <a:gd name="T10" fmla="*/ 24 w 336"/>
                <a:gd name="T11" fmla="*/ 288 h 320"/>
                <a:gd name="T12" fmla="*/ 8 w 336"/>
                <a:gd name="T13" fmla="*/ 272 h 320"/>
                <a:gd name="T14" fmla="*/ 0 w 336"/>
                <a:gd name="T15" fmla="*/ 240 h 320"/>
                <a:gd name="T16" fmla="*/ 8 w 336"/>
                <a:gd name="T17" fmla="*/ 216 h 320"/>
                <a:gd name="T18" fmla="*/ 24 w 336"/>
                <a:gd name="T19" fmla="*/ 200 h 320"/>
                <a:gd name="T20" fmla="*/ 72 w 336"/>
                <a:gd name="T21" fmla="*/ 176 h 320"/>
                <a:gd name="T22" fmla="*/ 128 w 336"/>
                <a:gd name="T23" fmla="*/ 136 h 320"/>
                <a:gd name="T24" fmla="*/ 168 w 336"/>
                <a:gd name="T25" fmla="*/ 96 h 320"/>
                <a:gd name="T26" fmla="*/ 208 w 336"/>
                <a:gd name="T27" fmla="*/ 56 h 320"/>
                <a:gd name="T28" fmla="*/ 248 w 336"/>
                <a:gd name="T29" fmla="*/ 0 h 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6" h="320">
                  <a:moveTo>
                    <a:pt x="248" y="0"/>
                  </a:moveTo>
                  <a:lnTo>
                    <a:pt x="336" y="96"/>
                  </a:lnTo>
                  <a:lnTo>
                    <a:pt x="280" y="168"/>
                  </a:lnTo>
                  <a:lnTo>
                    <a:pt x="216" y="216"/>
                  </a:lnTo>
                  <a:lnTo>
                    <a:pt x="80" y="320"/>
                  </a:lnTo>
                  <a:lnTo>
                    <a:pt x="24" y="288"/>
                  </a:lnTo>
                  <a:lnTo>
                    <a:pt x="8" y="272"/>
                  </a:lnTo>
                  <a:lnTo>
                    <a:pt x="0" y="240"/>
                  </a:lnTo>
                  <a:lnTo>
                    <a:pt x="8" y="216"/>
                  </a:lnTo>
                  <a:lnTo>
                    <a:pt x="24" y="200"/>
                  </a:lnTo>
                  <a:lnTo>
                    <a:pt x="72" y="176"/>
                  </a:lnTo>
                  <a:lnTo>
                    <a:pt x="128" y="136"/>
                  </a:lnTo>
                  <a:lnTo>
                    <a:pt x="168" y="96"/>
                  </a:lnTo>
                  <a:lnTo>
                    <a:pt x="208" y="56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45"/>
            <p:cNvSpPr>
              <a:spLocks/>
            </p:cNvSpPr>
            <p:nvPr/>
          </p:nvSpPr>
          <p:spPr bwMode="auto">
            <a:xfrm>
              <a:off x="1791" y="963"/>
              <a:ext cx="1585" cy="784"/>
            </a:xfrm>
            <a:custGeom>
              <a:avLst/>
              <a:gdLst>
                <a:gd name="T0" fmla="*/ 1416 w 1585"/>
                <a:gd name="T1" fmla="*/ 32 h 784"/>
                <a:gd name="T2" fmla="*/ 1440 w 1585"/>
                <a:gd name="T3" fmla="*/ 168 h 784"/>
                <a:gd name="T4" fmla="*/ 1416 w 1585"/>
                <a:gd name="T5" fmla="*/ 288 h 784"/>
                <a:gd name="T6" fmla="*/ 1521 w 1585"/>
                <a:gd name="T7" fmla="*/ 408 h 784"/>
                <a:gd name="T8" fmla="*/ 1585 w 1585"/>
                <a:gd name="T9" fmla="*/ 328 h 784"/>
                <a:gd name="T10" fmla="*/ 1537 w 1585"/>
                <a:gd name="T11" fmla="*/ 472 h 784"/>
                <a:gd name="T12" fmla="*/ 1497 w 1585"/>
                <a:gd name="T13" fmla="*/ 520 h 784"/>
                <a:gd name="T14" fmla="*/ 1432 w 1585"/>
                <a:gd name="T15" fmla="*/ 536 h 784"/>
                <a:gd name="T16" fmla="*/ 1256 w 1585"/>
                <a:gd name="T17" fmla="*/ 552 h 784"/>
                <a:gd name="T18" fmla="*/ 1360 w 1585"/>
                <a:gd name="T19" fmla="*/ 352 h 784"/>
                <a:gd name="T20" fmla="*/ 1360 w 1585"/>
                <a:gd name="T21" fmla="*/ 184 h 784"/>
                <a:gd name="T22" fmla="*/ 1312 w 1585"/>
                <a:gd name="T23" fmla="*/ 136 h 784"/>
                <a:gd name="T24" fmla="*/ 1240 w 1585"/>
                <a:gd name="T25" fmla="*/ 168 h 784"/>
                <a:gd name="T26" fmla="*/ 1136 w 1585"/>
                <a:gd name="T27" fmla="*/ 296 h 784"/>
                <a:gd name="T28" fmla="*/ 1064 w 1585"/>
                <a:gd name="T29" fmla="*/ 328 h 784"/>
                <a:gd name="T30" fmla="*/ 680 w 1585"/>
                <a:gd name="T31" fmla="*/ 320 h 784"/>
                <a:gd name="T32" fmla="*/ 608 w 1585"/>
                <a:gd name="T33" fmla="*/ 352 h 784"/>
                <a:gd name="T34" fmla="*/ 520 w 1585"/>
                <a:gd name="T35" fmla="*/ 488 h 784"/>
                <a:gd name="T36" fmla="*/ 448 w 1585"/>
                <a:gd name="T37" fmla="*/ 520 h 784"/>
                <a:gd name="T38" fmla="*/ 160 w 1585"/>
                <a:gd name="T39" fmla="*/ 536 h 784"/>
                <a:gd name="T40" fmla="*/ 96 w 1585"/>
                <a:gd name="T41" fmla="*/ 600 h 784"/>
                <a:gd name="T42" fmla="*/ 80 w 1585"/>
                <a:gd name="T43" fmla="*/ 696 h 784"/>
                <a:gd name="T44" fmla="*/ 192 w 1585"/>
                <a:gd name="T45" fmla="*/ 616 h 784"/>
                <a:gd name="T46" fmla="*/ 448 w 1585"/>
                <a:gd name="T47" fmla="*/ 616 h 784"/>
                <a:gd name="T48" fmla="*/ 696 w 1585"/>
                <a:gd name="T49" fmla="*/ 600 h 784"/>
                <a:gd name="T50" fmla="*/ 704 w 1585"/>
                <a:gd name="T51" fmla="*/ 624 h 784"/>
                <a:gd name="T52" fmla="*/ 640 w 1585"/>
                <a:gd name="T53" fmla="*/ 704 h 784"/>
                <a:gd name="T54" fmla="*/ 136 w 1585"/>
                <a:gd name="T55" fmla="*/ 712 h 784"/>
                <a:gd name="T56" fmla="*/ 64 w 1585"/>
                <a:gd name="T57" fmla="*/ 736 h 784"/>
                <a:gd name="T58" fmla="*/ 24 w 1585"/>
                <a:gd name="T59" fmla="*/ 728 h 784"/>
                <a:gd name="T60" fmla="*/ 112 w 1585"/>
                <a:gd name="T61" fmla="*/ 568 h 784"/>
                <a:gd name="T62" fmla="*/ 240 w 1585"/>
                <a:gd name="T63" fmla="*/ 400 h 784"/>
                <a:gd name="T64" fmla="*/ 528 w 1585"/>
                <a:gd name="T65" fmla="*/ 384 h 784"/>
                <a:gd name="T66" fmla="*/ 592 w 1585"/>
                <a:gd name="T67" fmla="*/ 352 h 784"/>
                <a:gd name="T68" fmla="*/ 664 w 1585"/>
                <a:gd name="T69" fmla="*/ 256 h 784"/>
                <a:gd name="T70" fmla="*/ 712 w 1585"/>
                <a:gd name="T71" fmla="*/ 200 h 784"/>
                <a:gd name="T72" fmla="*/ 1088 w 1585"/>
                <a:gd name="T73" fmla="*/ 192 h 784"/>
                <a:gd name="T74" fmla="*/ 1264 w 1585"/>
                <a:gd name="T75" fmla="*/ 144 h 784"/>
                <a:gd name="T76" fmla="*/ 1392 w 1585"/>
                <a:gd name="T77" fmla="*/ 0 h 7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585" h="784">
                  <a:moveTo>
                    <a:pt x="1392" y="0"/>
                  </a:moveTo>
                  <a:lnTo>
                    <a:pt x="1416" y="32"/>
                  </a:lnTo>
                  <a:lnTo>
                    <a:pt x="1432" y="72"/>
                  </a:lnTo>
                  <a:lnTo>
                    <a:pt x="1440" y="168"/>
                  </a:lnTo>
                  <a:lnTo>
                    <a:pt x="1432" y="232"/>
                  </a:lnTo>
                  <a:lnTo>
                    <a:pt x="1416" y="288"/>
                  </a:lnTo>
                  <a:lnTo>
                    <a:pt x="1384" y="408"/>
                  </a:lnTo>
                  <a:lnTo>
                    <a:pt x="1521" y="408"/>
                  </a:lnTo>
                  <a:lnTo>
                    <a:pt x="1553" y="368"/>
                  </a:lnTo>
                  <a:lnTo>
                    <a:pt x="1585" y="328"/>
                  </a:lnTo>
                  <a:lnTo>
                    <a:pt x="1561" y="400"/>
                  </a:lnTo>
                  <a:lnTo>
                    <a:pt x="1537" y="472"/>
                  </a:lnTo>
                  <a:lnTo>
                    <a:pt x="1521" y="496"/>
                  </a:lnTo>
                  <a:lnTo>
                    <a:pt x="1497" y="520"/>
                  </a:lnTo>
                  <a:lnTo>
                    <a:pt x="1465" y="528"/>
                  </a:lnTo>
                  <a:lnTo>
                    <a:pt x="1432" y="536"/>
                  </a:lnTo>
                  <a:lnTo>
                    <a:pt x="1312" y="536"/>
                  </a:lnTo>
                  <a:lnTo>
                    <a:pt x="1256" y="552"/>
                  </a:lnTo>
                  <a:lnTo>
                    <a:pt x="1336" y="416"/>
                  </a:lnTo>
                  <a:lnTo>
                    <a:pt x="1360" y="352"/>
                  </a:lnTo>
                  <a:lnTo>
                    <a:pt x="1368" y="272"/>
                  </a:lnTo>
                  <a:lnTo>
                    <a:pt x="1360" y="184"/>
                  </a:lnTo>
                  <a:lnTo>
                    <a:pt x="1344" y="152"/>
                  </a:lnTo>
                  <a:lnTo>
                    <a:pt x="1312" y="136"/>
                  </a:lnTo>
                  <a:lnTo>
                    <a:pt x="1272" y="144"/>
                  </a:lnTo>
                  <a:lnTo>
                    <a:pt x="1240" y="168"/>
                  </a:lnTo>
                  <a:lnTo>
                    <a:pt x="1184" y="232"/>
                  </a:lnTo>
                  <a:lnTo>
                    <a:pt x="1136" y="296"/>
                  </a:lnTo>
                  <a:lnTo>
                    <a:pt x="1104" y="320"/>
                  </a:lnTo>
                  <a:lnTo>
                    <a:pt x="1064" y="328"/>
                  </a:lnTo>
                  <a:lnTo>
                    <a:pt x="872" y="320"/>
                  </a:lnTo>
                  <a:lnTo>
                    <a:pt x="680" y="320"/>
                  </a:lnTo>
                  <a:lnTo>
                    <a:pt x="640" y="328"/>
                  </a:lnTo>
                  <a:lnTo>
                    <a:pt x="608" y="352"/>
                  </a:lnTo>
                  <a:lnTo>
                    <a:pt x="560" y="424"/>
                  </a:lnTo>
                  <a:lnTo>
                    <a:pt x="520" y="488"/>
                  </a:lnTo>
                  <a:lnTo>
                    <a:pt x="488" y="512"/>
                  </a:lnTo>
                  <a:lnTo>
                    <a:pt x="448" y="520"/>
                  </a:lnTo>
                  <a:lnTo>
                    <a:pt x="216" y="520"/>
                  </a:lnTo>
                  <a:lnTo>
                    <a:pt x="160" y="536"/>
                  </a:lnTo>
                  <a:lnTo>
                    <a:pt x="112" y="576"/>
                  </a:lnTo>
                  <a:lnTo>
                    <a:pt x="96" y="600"/>
                  </a:lnTo>
                  <a:lnTo>
                    <a:pt x="88" y="632"/>
                  </a:lnTo>
                  <a:lnTo>
                    <a:pt x="80" y="696"/>
                  </a:lnTo>
                  <a:lnTo>
                    <a:pt x="152" y="640"/>
                  </a:lnTo>
                  <a:lnTo>
                    <a:pt x="192" y="616"/>
                  </a:lnTo>
                  <a:lnTo>
                    <a:pt x="240" y="608"/>
                  </a:lnTo>
                  <a:lnTo>
                    <a:pt x="448" y="616"/>
                  </a:lnTo>
                  <a:lnTo>
                    <a:pt x="656" y="616"/>
                  </a:lnTo>
                  <a:lnTo>
                    <a:pt x="696" y="600"/>
                  </a:lnTo>
                  <a:lnTo>
                    <a:pt x="728" y="576"/>
                  </a:lnTo>
                  <a:lnTo>
                    <a:pt x="704" y="624"/>
                  </a:lnTo>
                  <a:lnTo>
                    <a:pt x="680" y="672"/>
                  </a:lnTo>
                  <a:lnTo>
                    <a:pt x="640" y="704"/>
                  </a:lnTo>
                  <a:lnTo>
                    <a:pt x="592" y="712"/>
                  </a:lnTo>
                  <a:lnTo>
                    <a:pt x="136" y="712"/>
                  </a:lnTo>
                  <a:lnTo>
                    <a:pt x="96" y="720"/>
                  </a:lnTo>
                  <a:lnTo>
                    <a:pt x="64" y="736"/>
                  </a:lnTo>
                  <a:lnTo>
                    <a:pt x="0" y="784"/>
                  </a:lnTo>
                  <a:lnTo>
                    <a:pt x="24" y="728"/>
                  </a:lnTo>
                  <a:lnTo>
                    <a:pt x="48" y="672"/>
                  </a:lnTo>
                  <a:lnTo>
                    <a:pt x="112" y="568"/>
                  </a:lnTo>
                  <a:lnTo>
                    <a:pt x="184" y="440"/>
                  </a:lnTo>
                  <a:lnTo>
                    <a:pt x="240" y="400"/>
                  </a:lnTo>
                  <a:lnTo>
                    <a:pt x="304" y="384"/>
                  </a:lnTo>
                  <a:lnTo>
                    <a:pt x="528" y="384"/>
                  </a:lnTo>
                  <a:lnTo>
                    <a:pt x="568" y="376"/>
                  </a:lnTo>
                  <a:lnTo>
                    <a:pt x="592" y="352"/>
                  </a:lnTo>
                  <a:lnTo>
                    <a:pt x="640" y="288"/>
                  </a:lnTo>
                  <a:lnTo>
                    <a:pt x="664" y="256"/>
                  </a:lnTo>
                  <a:lnTo>
                    <a:pt x="688" y="224"/>
                  </a:lnTo>
                  <a:lnTo>
                    <a:pt x="712" y="200"/>
                  </a:lnTo>
                  <a:lnTo>
                    <a:pt x="752" y="192"/>
                  </a:lnTo>
                  <a:lnTo>
                    <a:pt x="1088" y="192"/>
                  </a:lnTo>
                  <a:lnTo>
                    <a:pt x="1184" y="176"/>
                  </a:lnTo>
                  <a:lnTo>
                    <a:pt x="1264" y="144"/>
                  </a:lnTo>
                  <a:lnTo>
                    <a:pt x="1336" y="8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46"/>
            <p:cNvSpPr>
              <a:spLocks/>
            </p:cNvSpPr>
            <p:nvPr/>
          </p:nvSpPr>
          <p:spPr bwMode="auto">
            <a:xfrm>
              <a:off x="4752" y="1091"/>
              <a:ext cx="480" cy="520"/>
            </a:xfrm>
            <a:custGeom>
              <a:avLst/>
              <a:gdLst>
                <a:gd name="T0" fmla="*/ 256 w 480"/>
                <a:gd name="T1" fmla="*/ 0 h 520"/>
                <a:gd name="T2" fmla="*/ 288 w 480"/>
                <a:gd name="T3" fmla="*/ 0 h 520"/>
                <a:gd name="T4" fmla="*/ 336 w 480"/>
                <a:gd name="T5" fmla="*/ 96 h 520"/>
                <a:gd name="T6" fmla="*/ 376 w 480"/>
                <a:gd name="T7" fmla="*/ 192 h 520"/>
                <a:gd name="T8" fmla="*/ 296 w 480"/>
                <a:gd name="T9" fmla="*/ 152 h 520"/>
                <a:gd name="T10" fmla="*/ 208 w 480"/>
                <a:gd name="T11" fmla="*/ 136 h 520"/>
                <a:gd name="T12" fmla="*/ 152 w 480"/>
                <a:gd name="T13" fmla="*/ 144 h 520"/>
                <a:gd name="T14" fmla="*/ 96 w 480"/>
                <a:gd name="T15" fmla="*/ 168 h 520"/>
                <a:gd name="T16" fmla="*/ 64 w 480"/>
                <a:gd name="T17" fmla="*/ 200 h 520"/>
                <a:gd name="T18" fmla="*/ 48 w 480"/>
                <a:gd name="T19" fmla="*/ 256 h 520"/>
                <a:gd name="T20" fmla="*/ 64 w 480"/>
                <a:gd name="T21" fmla="*/ 320 h 520"/>
                <a:gd name="T22" fmla="*/ 104 w 480"/>
                <a:gd name="T23" fmla="*/ 368 h 520"/>
                <a:gd name="T24" fmla="*/ 168 w 480"/>
                <a:gd name="T25" fmla="*/ 408 h 520"/>
                <a:gd name="T26" fmla="*/ 240 w 480"/>
                <a:gd name="T27" fmla="*/ 416 h 520"/>
                <a:gd name="T28" fmla="*/ 320 w 480"/>
                <a:gd name="T29" fmla="*/ 416 h 520"/>
                <a:gd name="T30" fmla="*/ 384 w 480"/>
                <a:gd name="T31" fmla="*/ 392 h 520"/>
                <a:gd name="T32" fmla="*/ 408 w 480"/>
                <a:gd name="T33" fmla="*/ 360 h 520"/>
                <a:gd name="T34" fmla="*/ 416 w 480"/>
                <a:gd name="T35" fmla="*/ 328 h 520"/>
                <a:gd name="T36" fmla="*/ 400 w 480"/>
                <a:gd name="T37" fmla="*/ 288 h 520"/>
                <a:gd name="T38" fmla="*/ 456 w 480"/>
                <a:gd name="T39" fmla="*/ 336 h 520"/>
                <a:gd name="T40" fmla="*/ 472 w 480"/>
                <a:gd name="T41" fmla="*/ 360 h 520"/>
                <a:gd name="T42" fmla="*/ 480 w 480"/>
                <a:gd name="T43" fmla="*/ 400 h 520"/>
                <a:gd name="T44" fmla="*/ 464 w 480"/>
                <a:gd name="T45" fmla="*/ 448 h 520"/>
                <a:gd name="T46" fmla="*/ 424 w 480"/>
                <a:gd name="T47" fmla="*/ 488 h 520"/>
                <a:gd name="T48" fmla="*/ 376 w 480"/>
                <a:gd name="T49" fmla="*/ 512 h 520"/>
                <a:gd name="T50" fmla="*/ 312 w 480"/>
                <a:gd name="T51" fmla="*/ 520 h 520"/>
                <a:gd name="T52" fmla="*/ 248 w 480"/>
                <a:gd name="T53" fmla="*/ 512 h 520"/>
                <a:gd name="T54" fmla="*/ 192 w 480"/>
                <a:gd name="T55" fmla="*/ 480 h 520"/>
                <a:gd name="T56" fmla="*/ 96 w 480"/>
                <a:gd name="T57" fmla="*/ 368 h 520"/>
                <a:gd name="T58" fmla="*/ 32 w 480"/>
                <a:gd name="T59" fmla="*/ 272 h 520"/>
                <a:gd name="T60" fmla="*/ 8 w 480"/>
                <a:gd name="T61" fmla="*/ 224 h 520"/>
                <a:gd name="T62" fmla="*/ 0 w 480"/>
                <a:gd name="T63" fmla="*/ 168 h 520"/>
                <a:gd name="T64" fmla="*/ 8 w 480"/>
                <a:gd name="T65" fmla="*/ 112 h 520"/>
                <a:gd name="T66" fmla="*/ 40 w 480"/>
                <a:gd name="T67" fmla="*/ 72 h 520"/>
                <a:gd name="T68" fmla="*/ 80 w 480"/>
                <a:gd name="T69" fmla="*/ 40 h 520"/>
                <a:gd name="T70" fmla="*/ 136 w 480"/>
                <a:gd name="T71" fmla="*/ 32 h 520"/>
                <a:gd name="T72" fmla="*/ 216 w 480"/>
                <a:gd name="T73" fmla="*/ 48 h 520"/>
                <a:gd name="T74" fmla="*/ 288 w 480"/>
                <a:gd name="T75" fmla="*/ 96 h 520"/>
                <a:gd name="T76" fmla="*/ 312 w 480"/>
                <a:gd name="T77" fmla="*/ 88 h 520"/>
                <a:gd name="T78" fmla="*/ 256 w 480"/>
                <a:gd name="T79" fmla="*/ 0 h 52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80" h="520">
                  <a:moveTo>
                    <a:pt x="256" y="0"/>
                  </a:moveTo>
                  <a:lnTo>
                    <a:pt x="288" y="0"/>
                  </a:lnTo>
                  <a:lnTo>
                    <a:pt x="336" y="96"/>
                  </a:lnTo>
                  <a:lnTo>
                    <a:pt x="376" y="192"/>
                  </a:lnTo>
                  <a:lnTo>
                    <a:pt x="296" y="152"/>
                  </a:lnTo>
                  <a:lnTo>
                    <a:pt x="208" y="136"/>
                  </a:lnTo>
                  <a:lnTo>
                    <a:pt x="152" y="144"/>
                  </a:lnTo>
                  <a:lnTo>
                    <a:pt x="96" y="168"/>
                  </a:lnTo>
                  <a:lnTo>
                    <a:pt x="64" y="200"/>
                  </a:lnTo>
                  <a:lnTo>
                    <a:pt x="48" y="256"/>
                  </a:lnTo>
                  <a:lnTo>
                    <a:pt x="64" y="320"/>
                  </a:lnTo>
                  <a:lnTo>
                    <a:pt x="104" y="368"/>
                  </a:lnTo>
                  <a:lnTo>
                    <a:pt x="168" y="408"/>
                  </a:lnTo>
                  <a:lnTo>
                    <a:pt x="240" y="416"/>
                  </a:lnTo>
                  <a:lnTo>
                    <a:pt x="320" y="416"/>
                  </a:lnTo>
                  <a:lnTo>
                    <a:pt x="384" y="392"/>
                  </a:lnTo>
                  <a:lnTo>
                    <a:pt x="408" y="360"/>
                  </a:lnTo>
                  <a:lnTo>
                    <a:pt x="416" y="328"/>
                  </a:lnTo>
                  <a:lnTo>
                    <a:pt x="400" y="288"/>
                  </a:lnTo>
                  <a:lnTo>
                    <a:pt x="456" y="336"/>
                  </a:lnTo>
                  <a:lnTo>
                    <a:pt x="472" y="360"/>
                  </a:lnTo>
                  <a:lnTo>
                    <a:pt x="480" y="400"/>
                  </a:lnTo>
                  <a:lnTo>
                    <a:pt x="464" y="448"/>
                  </a:lnTo>
                  <a:lnTo>
                    <a:pt x="424" y="488"/>
                  </a:lnTo>
                  <a:lnTo>
                    <a:pt x="376" y="512"/>
                  </a:lnTo>
                  <a:lnTo>
                    <a:pt x="312" y="520"/>
                  </a:lnTo>
                  <a:lnTo>
                    <a:pt x="248" y="512"/>
                  </a:lnTo>
                  <a:lnTo>
                    <a:pt x="192" y="480"/>
                  </a:lnTo>
                  <a:lnTo>
                    <a:pt x="96" y="368"/>
                  </a:lnTo>
                  <a:lnTo>
                    <a:pt x="32" y="272"/>
                  </a:lnTo>
                  <a:lnTo>
                    <a:pt x="8" y="224"/>
                  </a:lnTo>
                  <a:lnTo>
                    <a:pt x="0" y="168"/>
                  </a:lnTo>
                  <a:lnTo>
                    <a:pt x="8" y="112"/>
                  </a:lnTo>
                  <a:lnTo>
                    <a:pt x="40" y="72"/>
                  </a:lnTo>
                  <a:lnTo>
                    <a:pt x="80" y="40"/>
                  </a:lnTo>
                  <a:lnTo>
                    <a:pt x="136" y="32"/>
                  </a:lnTo>
                  <a:lnTo>
                    <a:pt x="216" y="48"/>
                  </a:lnTo>
                  <a:lnTo>
                    <a:pt x="288" y="96"/>
                  </a:lnTo>
                  <a:lnTo>
                    <a:pt x="312" y="8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47"/>
            <p:cNvSpPr>
              <a:spLocks/>
            </p:cNvSpPr>
            <p:nvPr/>
          </p:nvSpPr>
          <p:spPr bwMode="auto">
            <a:xfrm>
              <a:off x="1391" y="1107"/>
              <a:ext cx="2753" cy="3129"/>
            </a:xfrm>
            <a:custGeom>
              <a:avLst/>
              <a:gdLst>
                <a:gd name="T0" fmla="*/ 2753 w 2753"/>
                <a:gd name="T1" fmla="*/ 24 h 3129"/>
                <a:gd name="T2" fmla="*/ 2681 w 2753"/>
                <a:gd name="T3" fmla="*/ 192 h 3129"/>
                <a:gd name="T4" fmla="*/ 2457 w 2753"/>
                <a:gd name="T5" fmla="*/ 208 h 3129"/>
                <a:gd name="T6" fmla="*/ 2217 w 2753"/>
                <a:gd name="T7" fmla="*/ 216 h 3129"/>
                <a:gd name="T8" fmla="*/ 2129 w 2753"/>
                <a:gd name="T9" fmla="*/ 296 h 3129"/>
                <a:gd name="T10" fmla="*/ 2073 w 2753"/>
                <a:gd name="T11" fmla="*/ 496 h 3129"/>
                <a:gd name="T12" fmla="*/ 2073 w 2753"/>
                <a:gd name="T13" fmla="*/ 760 h 3129"/>
                <a:gd name="T14" fmla="*/ 2145 w 2753"/>
                <a:gd name="T15" fmla="*/ 1040 h 3129"/>
                <a:gd name="T16" fmla="*/ 2249 w 2753"/>
                <a:gd name="T17" fmla="*/ 1425 h 3129"/>
                <a:gd name="T18" fmla="*/ 2265 w 2753"/>
                <a:gd name="T19" fmla="*/ 1697 h 3129"/>
                <a:gd name="T20" fmla="*/ 2225 w 2753"/>
                <a:gd name="T21" fmla="*/ 2201 h 3129"/>
                <a:gd name="T22" fmla="*/ 2105 w 2753"/>
                <a:gd name="T23" fmla="*/ 2601 h 3129"/>
                <a:gd name="T24" fmla="*/ 1945 w 2753"/>
                <a:gd name="T25" fmla="*/ 2897 h 3129"/>
                <a:gd name="T26" fmla="*/ 1784 w 2753"/>
                <a:gd name="T27" fmla="*/ 3129 h 3129"/>
                <a:gd name="T28" fmla="*/ 1576 w 2753"/>
                <a:gd name="T29" fmla="*/ 3121 h 3129"/>
                <a:gd name="T30" fmla="*/ 1304 w 2753"/>
                <a:gd name="T31" fmla="*/ 3049 h 3129"/>
                <a:gd name="T32" fmla="*/ 1008 w 2753"/>
                <a:gd name="T33" fmla="*/ 2953 h 3129"/>
                <a:gd name="T34" fmla="*/ 576 w 2753"/>
                <a:gd name="T35" fmla="*/ 2689 h 3129"/>
                <a:gd name="T36" fmla="*/ 368 w 2753"/>
                <a:gd name="T37" fmla="*/ 2505 h 3129"/>
                <a:gd name="T38" fmla="*/ 184 w 2753"/>
                <a:gd name="T39" fmla="*/ 2273 h 3129"/>
                <a:gd name="T40" fmla="*/ 16 w 2753"/>
                <a:gd name="T41" fmla="*/ 2033 h 3129"/>
                <a:gd name="T42" fmla="*/ 16 w 2753"/>
                <a:gd name="T43" fmla="*/ 1953 h 3129"/>
                <a:gd name="T44" fmla="*/ 136 w 2753"/>
                <a:gd name="T45" fmla="*/ 1905 h 3129"/>
                <a:gd name="T46" fmla="*/ 416 w 2753"/>
                <a:gd name="T47" fmla="*/ 1753 h 3129"/>
                <a:gd name="T48" fmla="*/ 752 w 2753"/>
                <a:gd name="T49" fmla="*/ 1505 h 3129"/>
                <a:gd name="T50" fmla="*/ 1096 w 2753"/>
                <a:gd name="T51" fmla="*/ 1321 h 3129"/>
                <a:gd name="T52" fmla="*/ 1520 w 2753"/>
                <a:gd name="T53" fmla="*/ 1249 h 3129"/>
                <a:gd name="T54" fmla="*/ 1897 w 2753"/>
                <a:gd name="T55" fmla="*/ 1137 h 3129"/>
                <a:gd name="T56" fmla="*/ 2049 w 2753"/>
                <a:gd name="T57" fmla="*/ 1097 h 3129"/>
                <a:gd name="T58" fmla="*/ 2025 w 2753"/>
                <a:gd name="T59" fmla="*/ 952 h 3129"/>
                <a:gd name="T60" fmla="*/ 2001 w 2753"/>
                <a:gd name="T61" fmla="*/ 808 h 3129"/>
                <a:gd name="T62" fmla="*/ 2041 w 2753"/>
                <a:gd name="T63" fmla="*/ 536 h 3129"/>
                <a:gd name="T64" fmla="*/ 2201 w 2753"/>
                <a:gd name="T65" fmla="*/ 144 h 3129"/>
                <a:gd name="T66" fmla="*/ 2249 w 2753"/>
                <a:gd name="T67" fmla="*/ 96 h 3129"/>
                <a:gd name="T68" fmla="*/ 2497 w 2753"/>
                <a:gd name="T69" fmla="*/ 72 h 3129"/>
                <a:gd name="T70" fmla="*/ 2721 w 2753"/>
                <a:gd name="T71" fmla="*/ 40 h 31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753" h="3129">
                  <a:moveTo>
                    <a:pt x="2753" y="0"/>
                  </a:moveTo>
                  <a:lnTo>
                    <a:pt x="2753" y="24"/>
                  </a:lnTo>
                  <a:lnTo>
                    <a:pt x="2713" y="144"/>
                  </a:lnTo>
                  <a:lnTo>
                    <a:pt x="2681" y="192"/>
                  </a:lnTo>
                  <a:lnTo>
                    <a:pt x="2633" y="208"/>
                  </a:lnTo>
                  <a:lnTo>
                    <a:pt x="2457" y="208"/>
                  </a:lnTo>
                  <a:lnTo>
                    <a:pt x="2281" y="200"/>
                  </a:lnTo>
                  <a:lnTo>
                    <a:pt x="2217" y="216"/>
                  </a:lnTo>
                  <a:lnTo>
                    <a:pt x="2161" y="240"/>
                  </a:lnTo>
                  <a:lnTo>
                    <a:pt x="2129" y="296"/>
                  </a:lnTo>
                  <a:lnTo>
                    <a:pt x="2097" y="352"/>
                  </a:lnTo>
                  <a:lnTo>
                    <a:pt x="2073" y="496"/>
                  </a:lnTo>
                  <a:lnTo>
                    <a:pt x="2065" y="656"/>
                  </a:lnTo>
                  <a:lnTo>
                    <a:pt x="2073" y="760"/>
                  </a:lnTo>
                  <a:lnTo>
                    <a:pt x="2089" y="864"/>
                  </a:lnTo>
                  <a:lnTo>
                    <a:pt x="2145" y="1040"/>
                  </a:lnTo>
                  <a:lnTo>
                    <a:pt x="2201" y="1217"/>
                  </a:lnTo>
                  <a:lnTo>
                    <a:pt x="2249" y="1425"/>
                  </a:lnTo>
                  <a:lnTo>
                    <a:pt x="2265" y="1569"/>
                  </a:lnTo>
                  <a:lnTo>
                    <a:pt x="2265" y="1697"/>
                  </a:lnTo>
                  <a:lnTo>
                    <a:pt x="2257" y="1969"/>
                  </a:lnTo>
                  <a:lnTo>
                    <a:pt x="2225" y="2201"/>
                  </a:lnTo>
                  <a:lnTo>
                    <a:pt x="2177" y="2401"/>
                  </a:lnTo>
                  <a:lnTo>
                    <a:pt x="2105" y="2601"/>
                  </a:lnTo>
                  <a:lnTo>
                    <a:pt x="2001" y="2809"/>
                  </a:lnTo>
                  <a:lnTo>
                    <a:pt x="1945" y="2897"/>
                  </a:lnTo>
                  <a:lnTo>
                    <a:pt x="1889" y="2969"/>
                  </a:lnTo>
                  <a:lnTo>
                    <a:pt x="1784" y="3129"/>
                  </a:lnTo>
                  <a:lnTo>
                    <a:pt x="1680" y="3129"/>
                  </a:lnTo>
                  <a:lnTo>
                    <a:pt x="1576" y="3121"/>
                  </a:lnTo>
                  <a:lnTo>
                    <a:pt x="1488" y="3105"/>
                  </a:lnTo>
                  <a:lnTo>
                    <a:pt x="1304" y="3049"/>
                  </a:lnTo>
                  <a:lnTo>
                    <a:pt x="1144" y="3001"/>
                  </a:lnTo>
                  <a:lnTo>
                    <a:pt x="1008" y="2953"/>
                  </a:lnTo>
                  <a:lnTo>
                    <a:pt x="744" y="2801"/>
                  </a:lnTo>
                  <a:lnTo>
                    <a:pt x="576" y="2689"/>
                  </a:lnTo>
                  <a:lnTo>
                    <a:pt x="432" y="2569"/>
                  </a:lnTo>
                  <a:lnTo>
                    <a:pt x="368" y="2505"/>
                  </a:lnTo>
                  <a:lnTo>
                    <a:pt x="304" y="2441"/>
                  </a:lnTo>
                  <a:lnTo>
                    <a:pt x="184" y="2273"/>
                  </a:lnTo>
                  <a:lnTo>
                    <a:pt x="56" y="2081"/>
                  </a:lnTo>
                  <a:lnTo>
                    <a:pt x="16" y="2033"/>
                  </a:lnTo>
                  <a:lnTo>
                    <a:pt x="0" y="1985"/>
                  </a:lnTo>
                  <a:lnTo>
                    <a:pt x="16" y="1953"/>
                  </a:lnTo>
                  <a:lnTo>
                    <a:pt x="48" y="1937"/>
                  </a:lnTo>
                  <a:lnTo>
                    <a:pt x="136" y="1905"/>
                  </a:lnTo>
                  <a:lnTo>
                    <a:pt x="328" y="1801"/>
                  </a:lnTo>
                  <a:lnTo>
                    <a:pt x="416" y="1753"/>
                  </a:lnTo>
                  <a:lnTo>
                    <a:pt x="512" y="1681"/>
                  </a:lnTo>
                  <a:lnTo>
                    <a:pt x="752" y="1505"/>
                  </a:lnTo>
                  <a:lnTo>
                    <a:pt x="1008" y="1345"/>
                  </a:lnTo>
                  <a:lnTo>
                    <a:pt x="1096" y="1321"/>
                  </a:lnTo>
                  <a:lnTo>
                    <a:pt x="1192" y="1313"/>
                  </a:lnTo>
                  <a:lnTo>
                    <a:pt x="1520" y="1249"/>
                  </a:lnTo>
                  <a:lnTo>
                    <a:pt x="1776" y="1169"/>
                  </a:lnTo>
                  <a:lnTo>
                    <a:pt x="1897" y="1137"/>
                  </a:lnTo>
                  <a:lnTo>
                    <a:pt x="2041" y="1121"/>
                  </a:lnTo>
                  <a:lnTo>
                    <a:pt x="2049" y="1097"/>
                  </a:lnTo>
                  <a:lnTo>
                    <a:pt x="2041" y="1016"/>
                  </a:lnTo>
                  <a:lnTo>
                    <a:pt x="2025" y="952"/>
                  </a:lnTo>
                  <a:lnTo>
                    <a:pt x="2009" y="880"/>
                  </a:lnTo>
                  <a:lnTo>
                    <a:pt x="2001" y="808"/>
                  </a:lnTo>
                  <a:lnTo>
                    <a:pt x="2009" y="664"/>
                  </a:lnTo>
                  <a:lnTo>
                    <a:pt x="2041" y="536"/>
                  </a:lnTo>
                  <a:lnTo>
                    <a:pt x="2137" y="280"/>
                  </a:lnTo>
                  <a:lnTo>
                    <a:pt x="2201" y="144"/>
                  </a:lnTo>
                  <a:lnTo>
                    <a:pt x="2217" y="112"/>
                  </a:lnTo>
                  <a:lnTo>
                    <a:pt x="2249" y="96"/>
                  </a:lnTo>
                  <a:lnTo>
                    <a:pt x="2313" y="72"/>
                  </a:lnTo>
                  <a:lnTo>
                    <a:pt x="2497" y="72"/>
                  </a:lnTo>
                  <a:lnTo>
                    <a:pt x="2689" y="80"/>
                  </a:lnTo>
                  <a:lnTo>
                    <a:pt x="2721" y="40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48"/>
            <p:cNvSpPr>
              <a:spLocks/>
            </p:cNvSpPr>
            <p:nvPr/>
          </p:nvSpPr>
          <p:spPr bwMode="auto">
            <a:xfrm>
              <a:off x="1375" y="1139"/>
              <a:ext cx="168" cy="288"/>
            </a:xfrm>
            <a:custGeom>
              <a:avLst/>
              <a:gdLst>
                <a:gd name="T0" fmla="*/ 72 w 168"/>
                <a:gd name="T1" fmla="*/ 0 h 288"/>
                <a:gd name="T2" fmla="*/ 112 w 168"/>
                <a:gd name="T3" fmla="*/ 8 h 288"/>
                <a:gd name="T4" fmla="*/ 144 w 168"/>
                <a:gd name="T5" fmla="*/ 32 h 288"/>
                <a:gd name="T6" fmla="*/ 160 w 168"/>
                <a:gd name="T7" fmla="*/ 72 h 288"/>
                <a:gd name="T8" fmla="*/ 168 w 168"/>
                <a:gd name="T9" fmla="*/ 112 h 288"/>
                <a:gd name="T10" fmla="*/ 152 w 168"/>
                <a:gd name="T11" fmla="*/ 208 h 288"/>
                <a:gd name="T12" fmla="*/ 112 w 168"/>
                <a:gd name="T13" fmla="*/ 288 h 288"/>
                <a:gd name="T14" fmla="*/ 64 w 168"/>
                <a:gd name="T15" fmla="*/ 248 h 288"/>
                <a:gd name="T16" fmla="*/ 32 w 168"/>
                <a:gd name="T17" fmla="*/ 208 h 288"/>
                <a:gd name="T18" fmla="*/ 8 w 168"/>
                <a:gd name="T19" fmla="*/ 160 h 288"/>
                <a:gd name="T20" fmla="*/ 0 w 168"/>
                <a:gd name="T21" fmla="*/ 104 h 288"/>
                <a:gd name="T22" fmla="*/ 16 w 168"/>
                <a:gd name="T23" fmla="*/ 32 h 288"/>
                <a:gd name="T24" fmla="*/ 40 w 168"/>
                <a:gd name="T25" fmla="*/ 8 h 288"/>
                <a:gd name="T26" fmla="*/ 72 w 168"/>
                <a:gd name="T27" fmla="*/ 0 h 2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8" h="288">
                  <a:moveTo>
                    <a:pt x="72" y="0"/>
                  </a:moveTo>
                  <a:lnTo>
                    <a:pt x="112" y="8"/>
                  </a:lnTo>
                  <a:lnTo>
                    <a:pt x="144" y="32"/>
                  </a:lnTo>
                  <a:lnTo>
                    <a:pt x="160" y="72"/>
                  </a:lnTo>
                  <a:lnTo>
                    <a:pt x="168" y="112"/>
                  </a:lnTo>
                  <a:lnTo>
                    <a:pt x="152" y="208"/>
                  </a:lnTo>
                  <a:lnTo>
                    <a:pt x="112" y="288"/>
                  </a:lnTo>
                  <a:lnTo>
                    <a:pt x="64" y="248"/>
                  </a:lnTo>
                  <a:lnTo>
                    <a:pt x="32" y="208"/>
                  </a:lnTo>
                  <a:lnTo>
                    <a:pt x="8" y="160"/>
                  </a:lnTo>
                  <a:lnTo>
                    <a:pt x="0" y="104"/>
                  </a:lnTo>
                  <a:lnTo>
                    <a:pt x="16" y="32"/>
                  </a:lnTo>
                  <a:lnTo>
                    <a:pt x="40" y="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49"/>
            <p:cNvSpPr>
              <a:spLocks/>
            </p:cNvSpPr>
            <p:nvPr/>
          </p:nvSpPr>
          <p:spPr bwMode="auto">
            <a:xfrm>
              <a:off x="1103" y="1619"/>
              <a:ext cx="400" cy="593"/>
            </a:xfrm>
            <a:custGeom>
              <a:avLst/>
              <a:gdLst>
                <a:gd name="T0" fmla="*/ 72 w 400"/>
                <a:gd name="T1" fmla="*/ 0 h 593"/>
                <a:gd name="T2" fmla="*/ 168 w 400"/>
                <a:gd name="T3" fmla="*/ 32 h 593"/>
                <a:gd name="T4" fmla="*/ 272 w 400"/>
                <a:gd name="T5" fmla="*/ 48 h 593"/>
                <a:gd name="T6" fmla="*/ 400 w 400"/>
                <a:gd name="T7" fmla="*/ 48 h 593"/>
                <a:gd name="T8" fmla="*/ 400 w 400"/>
                <a:gd name="T9" fmla="*/ 104 h 593"/>
                <a:gd name="T10" fmla="*/ 376 w 400"/>
                <a:gd name="T11" fmla="*/ 152 h 593"/>
                <a:gd name="T12" fmla="*/ 336 w 400"/>
                <a:gd name="T13" fmla="*/ 192 h 593"/>
                <a:gd name="T14" fmla="*/ 360 w 400"/>
                <a:gd name="T15" fmla="*/ 264 h 593"/>
                <a:gd name="T16" fmla="*/ 368 w 400"/>
                <a:gd name="T17" fmla="*/ 344 h 593"/>
                <a:gd name="T18" fmla="*/ 360 w 400"/>
                <a:gd name="T19" fmla="*/ 424 h 593"/>
                <a:gd name="T20" fmla="*/ 336 w 400"/>
                <a:gd name="T21" fmla="*/ 512 h 593"/>
                <a:gd name="T22" fmla="*/ 320 w 400"/>
                <a:gd name="T23" fmla="*/ 545 h 593"/>
                <a:gd name="T24" fmla="*/ 296 w 400"/>
                <a:gd name="T25" fmla="*/ 569 h 593"/>
                <a:gd name="T26" fmla="*/ 264 w 400"/>
                <a:gd name="T27" fmla="*/ 585 h 593"/>
                <a:gd name="T28" fmla="*/ 224 w 400"/>
                <a:gd name="T29" fmla="*/ 593 h 593"/>
                <a:gd name="T30" fmla="*/ 160 w 400"/>
                <a:gd name="T31" fmla="*/ 577 h 593"/>
                <a:gd name="T32" fmla="*/ 120 w 400"/>
                <a:gd name="T33" fmla="*/ 536 h 593"/>
                <a:gd name="T34" fmla="*/ 80 w 400"/>
                <a:gd name="T35" fmla="*/ 480 h 593"/>
                <a:gd name="T36" fmla="*/ 32 w 400"/>
                <a:gd name="T37" fmla="*/ 432 h 593"/>
                <a:gd name="T38" fmla="*/ 24 w 400"/>
                <a:gd name="T39" fmla="*/ 536 h 593"/>
                <a:gd name="T40" fmla="*/ 8 w 400"/>
                <a:gd name="T41" fmla="*/ 520 h 593"/>
                <a:gd name="T42" fmla="*/ 0 w 400"/>
                <a:gd name="T43" fmla="*/ 504 h 593"/>
                <a:gd name="T44" fmla="*/ 8 w 400"/>
                <a:gd name="T45" fmla="*/ 384 h 593"/>
                <a:gd name="T46" fmla="*/ 24 w 400"/>
                <a:gd name="T47" fmla="*/ 272 h 593"/>
                <a:gd name="T48" fmla="*/ 120 w 400"/>
                <a:gd name="T49" fmla="*/ 400 h 593"/>
                <a:gd name="T50" fmla="*/ 168 w 400"/>
                <a:gd name="T51" fmla="*/ 456 h 593"/>
                <a:gd name="T52" fmla="*/ 200 w 400"/>
                <a:gd name="T53" fmla="*/ 464 h 593"/>
                <a:gd name="T54" fmla="*/ 232 w 400"/>
                <a:gd name="T55" fmla="*/ 472 h 593"/>
                <a:gd name="T56" fmla="*/ 280 w 400"/>
                <a:gd name="T57" fmla="*/ 464 h 593"/>
                <a:gd name="T58" fmla="*/ 320 w 400"/>
                <a:gd name="T59" fmla="*/ 440 h 593"/>
                <a:gd name="T60" fmla="*/ 344 w 400"/>
                <a:gd name="T61" fmla="*/ 408 h 593"/>
                <a:gd name="T62" fmla="*/ 352 w 400"/>
                <a:gd name="T63" fmla="*/ 368 h 593"/>
                <a:gd name="T64" fmla="*/ 344 w 400"/>
                <a:gd name="T65" fmla="*/ 312 h 593"/>
                <a:gd name="T66" fmla="*/ 328 w 400"/>
                <a:gd name="T67" fmla="*/ 264 h 593"/>
                <a:gd name="T68" fmla="*/ 256 w 400"/>
                <a:gd name="T69" fmla="*/ 184 h 593"/>
                <a:gd name="T70" fmla="*/ 216 w 400"/>
                <a:gd name="T71" fmla="*/ 160 h 593"/>
                <a:gd name="T72" fmla="*/ 168 w 400"/>
                <a:gd name="T73" fmla="*/ 136 h 593"/>
                <a:gd name="T74" fmla="*/ 56 w 400"/>
                <a:gd name="T75" fmla="*/ 120 h 593"/>
                <a:gd name="T76" fmla="*/ 56 w 400"/>
                <a:gd name="T77" fmla="*/ 56 h 593"/>
                <a:gd name="T78" fmla="*/ 72 w 400"/>
                <a:gd name="T79" fmla="*/ 0 h 5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00" h="593">
                  <a:moveTo>
                    <a:pt x="72" y="0"/>
                  </a:moveTo>
                  <a:lnTo>
                    <a:pt x="168" y="32"/>
                  </a:lnTo>
                  <a:lnTo>
                    <a:pt x="272" y="48"/>
                  </a:lnTo>
                  <a:lnTo>
                    <a:pt x="400" y="48"/>
                  </a:lnTo>
                  <a:lnTo>
                    <a:pt x="400" y="104"/>
                  </a:lnTo>
                  <a:lnTo>
                    <a:pt x="376" y="152"/>
                  </a:lnTo>
                  <a:lnTo>
                    <a:pt x="336" y="192"/>
                  </a:lnTo>
                  <a:lnTo>
                    <a:pt x="360" y="264"/>
                  </a:lnTo>
                  <a:lnTo>
                    <a:pt x="368" y="344"/>
                  </a:lnTo>
                  <a:lnTo>
                    <a:pt x="360" y="424"/>
                  </a:lnTo>
                  <a:lnTo>
                    <a:pt x="336" y="512"/>
                  </a:lnTo>
                  <a:lnTo>
                    <a:pt x="320" y="545"/>
                  </a:lnTo>
                  <a:lnTo>
                    <a:pt x="296" y="569"/>
                  </a:lnTo>
                  <a:lnTo>
                    <a:pt x="264" y="585"/>
                  </a:lnTo>
                  <a:lnTo>
                    <a:pt x="224" y="593"/>
                  </a:lnTo>
                  <a:lnTo>
                    <a:pt x="160" y="577"/>
                  </a:lnTo>
                  <a:lnTo>
                    <a:pt x="120" y="536"/>
                  </a:lnTo>
                  <a:lnTo>
                    <a:pt x="80" y="480"/>
                  </a:lnTo>
                  <a:lnTo>
                    <a:pt x="32" y="432"/>
                  </a:lnTo>
                  <a:lnTo>
                    <a:pt x="24" y="536"/>
                  </a:lnTo>
                  <a:lnTo>
                    <a:pt x="8" y="520"/>
                  </a:lnTo>
                  <a:lnTo>
                    <a:pt x="0" y="504"/>
                  </a:lnTo>
                  <a:lnTo>
                    <a:pt x="8" y="384"/>
                  </a:lnTo>
                  <a:lnTo>
                    <a:pt x="24" y="272"/>
                  </a:lnTo>
                  <a:lnTo>
                    <a:pt x="120" y="400"/>
                  </a:lnTo>
                  <a:lnTo>
                    <a:pt x="168" y="456"/>
                  </a:lnTo>
                  <a:lnTo>
                    <a:pt x="200" y="464"/>
                  </a:lnTo>
                  <a:lnTo>
                    <a:pt x="232" y="472"/>
                  </a:lnTo>
                  <a:lnTo>
                    <a:pt x="280" y="464"/>
                  </a:lnTo>
                  <a:lnTo>
                    <a:pt x="320" y="440"/>
                  </a:lnTo>
                  <a:lnTo>
                    <a:pt x="344" y="408"/>
                  </a:lnTo>
                  <a:lnTo>
                    <a:pt x="352" y="368"/>
                  </a:lnTo>
                  <a:lnTo>
                    <a:pt x="344" y="312"/>
                  </a:lnTo>
                  <a:lnTo>
                    <a:pt x="328" y="264"/>
                  </a:lnTo>
                  <a:lnTo>
                    <a:pt x="256" y="184"/>
                  </a:lnTo>
                  <a:lnTo>
                    <a:pt x="216" y="160"/>
                  </a:lnTo>
                  <a:lnTo>
                    <a:pt x="168" y="136"/>
                  </a:lnTo>
                  <a:lnTo>
                    <a:pt x="56" y="120"/>
                  </a:lnTo>
                  <a:lnTo>
                    <a:pt x="56" y="5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50"/>
            <p:cNvSpPr>
              <a:spLocks/>
            </p:cNvSpPr>
            <p:nvPr/>
          </p:nvSpPr>
          <p:spPr bwMode="auto">
            <a:xfrm>
              <a:off x="3648" y="1635"/>
              <a:ext cx="760" cy="192"/>
            </a:xfrm>
            <a:custGeom>
              <a:avLst/>
              <a:gdLst>
                <a:gd name="T0" fmla="*/ 736 w 760"/>
                <a:gd name="T1" fmla="*/ 0 h 192"/>
                <a:gd name="T2" fmla="*/ 760 w 760"/>
                <a:gd name="T3" fmla="*/ 0 h 192"/>
                <a:gd name="T4" fmla="*/ 760 w 760"/>
                <a:gd name="T5" fmla="*/ 24 h 192"/>
                <a:gd name="T6" fmla="*/ 712 w 760"/>
                <a:gd name="T7" fmla="*/ 128 h 192"/>
                <a:gd name="T8" fmla="*/ 680 w 760"/>
                <a:gd name="T9" fmla="*/ 168 h 192"/>
                <a:gd name="T10" fmla="*/ 624 w 760"/>
                <a:gd name="T11" fmla="*/ 184 h 192"/>
                <a:gd name="T12" fmla="*/ 360 w 760"/>
                <a:gd name="T13" fmla="*/ 152 h 192"/>
                <a:gd name="T14" fmla="*/ 88 w 760"/>
                <a:gd name="T15" fmla="*/ 136 h 192"/>
                <a:gd name="T16" fmla="*/ 64 w 760"/>
                <a:gd name="T17" fmla="*/ 144 h 192"/>
                <a:gd name="T18" fmla="*/ 40 w 760"/>
                <a:gd name="T19" fmla="*/ 160 h 192"/>
                <a:gd name="T20" fmla="*/ 0 w 760"/>
                <a:gd name="T21" fmla="*/ 192 h 192"/>
                <a:gd name="T22" fmla="*/ 24 w 760"/>
                <a:gd name="T23" fmla="*/ 128 h 192"/>
                <a:gd name="T24" fmla="*/ 64 w 760"/>
                <a:gd name="T25" fmla="*/ 72 h 192"/>
                <a:gd name="T26" fmla="*/ 120 w 760"/>
                <a:gd name="T27" fmla="*/ 32 h 192"/>
                <a:gd name="T28" fmla="*/ 184 w 760"/>
                <a:gd name="T29" fmla="*/ 16 h 192"/>
                <a:gd name="T30" fmla="*/ 656 w 760"/>
                <a:gd name="T31" fmla="*/ 80 h 192"/>
                <a:gd name="T32" fmla="*/ 704 w 760"/>
                <a:gd name="T33" fmla="*/ 48 h 192"/>
                <a:gd name="T34" fmla="*/ 736 w 760"/>
                <a:gd name="T35" fmla="*/ 0 h 19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60" h="192">
                  <a:moveTo>
                    <a:pt x="736" y="0"/>
                  </a:moveTo>
                  <a:lnTo>
                    <a:pt x="760" y="0"/>
                  </a:lnTo>
                  <a:lnTo>
                    <a:pt x="760" y="24"/>
                  </a:lnTo>
                  <a:lnTo>
                    <a:pt x="712" y="128"/>
                  </a:lnTo>
                  <a:lnTo>
                    <a:pt x="680" y="168"/>
                  </a:lnTo>
                  <a:lnTo>
                    <a:pt x="624" y="184"/>
                  </a:lnTo>
                  <a:lnTo>
                    <a:pt x="360" y="152"/>
                  </a:lnTo>
                  <a:lnTo>
                    <a:pt x="88" y="136"/>
                  </a:lnTo>
                  <a:lnTo>
                    <a:pt x="64" y="144"/>
                  </a:lnTo>
                  <a:lnTo>
                    <a:pt x="40" y="160"/>
                  </a:lnTo>
                  <a:lnTo>
                    <a:pt x="0" y="192"/>
                  </a:lnTo>
                  <a:lnTo>
                    <a:pt x="24" y="128"/>
                  </a:lnTo>
                  <a:lnTo>
                    <a:pt x="64" y="72"/>
                  </a:lnTo>
                  <a:lnTo>
                    <a:pt x="120" y="32"/>
                  </a:lnTo>
                  <a:lnTo>
                    <a:pt x="184" y="16"/>
                  </a:lnTo>
                  <a:lnTo>
                    <a:pt x="656" y="80"/>
                  </a:lnTo>
                  <a:lnTo>
                    <a:pt x="704" y="48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51"/>
            <p:cNvSpPr>
              <a:spLocks/>
            </p:cNvSpPr>
            <p:nvPr/>
          </p:nvSpPr>
          <p:spPr bwMode="auto">
            <a:xfrm>
              <a:off x="4976" y="1675"/>
              <a:ext cx="392" cy="497"/>
            </a:xfrm>
            <a:custGeom>
              <a:avLst/>
              <a:gdLst>
                <a:gd name="T0" fmla="*/ 144 w 392"/>
                <a:gd name="T1" fmla="*/ 0 h 497"/>
                <a:gd name="T2" fmla="*/ 200 w 392"/>
                <a:gd name="T3" fmla="*/ 8 h 497"/>
                <a:gd name="T4" fmla="*/ 248 w 392"/>
                <a:gd name="T5" fmla="*/ 32 h 497"/>
                <a:gd name="T6" fmla="*/ 296 w 392"/>
                <a:gd name="T7" fmla="*/ 64 h 497"/>
                <a:gd name="T8" fmla="*/ 328 w 392"/>
                <a:gd name="T9" fmla="*/ 112 h 497"/>
                <a:gd name="T10" fmla="*/ 360 w 392"/>
                <a:gd name="T11" fmla="*/ 160 h 497"/>
                <a:gd name="T12" fmla="*/ 376 w 392"/>
                <a:gd name="T13" fmla="*/ 216 h 497"/>
                <a:gd name="T14" fmla="*/ 392 w 392"/>
                <a:gd name="T15" fmla="*/ 344 h 497"/>
                <a:gd name="T16" fmla="*/ 392 w 392"/>
                <a:gd name="T17" fmla="*/ 392 h 497"/>
                <a:gd name="T18" fmla="*/ 376 w 392"/>
                <a:gd name="T19" fmla="*/ 432 h 497"/>
                <a:gd name="T20" fmla="*/ 352 w 392"/>
                <a:gd name="T21" fmla="*/ 464 h 497"/>
                <a:gd name="T22" fmla="*/ 312 w 392"/>
                <a:gd name="T23" fmla="*/ 480 h 497"/>
                <a:gd name="T24" fmla="*/ 280 w 392"/>
                <a:gd name="T25" fmla="*/ 464 h 497"/>
                <a:gd name="T26" fmla="*/ 256 w 392"/>
                <a:gd name="T27" fmla="*/ 424 h 497"/>
                <a:gd name="T28" fmla="*/ 224 w 392"/>
                <a:gd name="T29" fmla="*/ 376 h 497"/>
                <a:gd name="T30" fmla="*/ 216 w 392"/>
                <a:gd name="T31" fmla="*/ 368 h 497"/>
                <a:gd name="T32" fmla="*/ 208 w 392"/>
                <a:gd name="T33" fmla="*/ 376 h 497"/>
                <a:gd name="T34" fmla="*/ 216 w 392"/>
                <a:gd name="T35" fmla="*/ 432 h 497"/>
                <a:gd name="T36" fmla="*/ 232 w 392"/>
                <a:gd name="T37" fmla="*/ 497 h 497"/>
                <a:gd name="T38" fmla="*/ 208 w 392"/>
                <a:gd name="T39" fmla="*/ 472 h 497"/>
                <a:gd name="T40" fmla="*/ 192 w 392"/>
                <a:gd name="T41" fmla="*/ 432 h 497"/>
                <a:gd name="T42" fmla="*/ 192 w 392"/>
                <a:gd name="T43" fmla="*/ 352 h 497"/>
                <a:gd name="T44" fmla="*/ 176 w 392"/>
                <a:gd name="T45" fmla="*/ 248 h 497"/>
                <a:gd name="T46" fmla="*/ 160 w 392"/>
                <a:gd name="T47" fmla="*/ 136 h 497"/>
                <a:gd name="T48" fmla="*/ 128 w 392"/>
                <a:gd name="T49" fmla="*/ 128 h 497"/>
                <a:gd name="T50" fmla="*/ 88 w 392"/>
                <a:gd name="T51" fmla="*/ 136 h 497"/>
                <a:gd name="T52" fmla="*/ 56 w 392"/>
                <a:gd name="T53" fmla="*/ 160 h 497"/>
                <a:gd name="T54" fmla="*/ 40 w 392"/>
                <a:gd name="T55" fmla="*/ 200 h 497"/>
                <a:gd name="T56" fmla="*/ 32 w 392"/>
                <a:gd name="T57" fmla="*/ 240 h 497"/>
                <a:gd name="T58" fmla="*/ 40 w 392"/>
                <a:gd name="T59" fmla="*/ 304 h 497"/>
                <a:gd name="T60" fmla="*/ 64 w 392"/>
                <a:gd name="T61" fmla="*/ 360 h 497"/>
                <a:gd name="T62" fmla="*/ 136 w 392"/>
                <a:gd name="T63" fmla="*/ 464 h 497"/>
                <a:gd name="T64" fmla="*/ 96 w 392"/>
                <a:gd name="T65" fmla="*/ 448 h 497"/>
                <a:gd name="T66" fmla="*/ 64 w 392"/>
                <a:gd name="T67" fmla="*/ 424 h 497"/>
                <a:gd name="T68" fmla="*/ 24 w 392"/>
                <a:gd name="T69" fmla="*/ 360 h 497"/>
                <a:gd name="T70" fmla="*/ 8 w 392"/>
                <a:gd name="T71" fmla="*/ 280 h 497"/>
                <a:gd name="T72" fmla="*/ 0 w 392"/>
                <a:gd name="T73" fmla="*/ 192 h 497"/>
                <a:gd name="T74" fmla="*/ 8 w 392"/>
                <a:gd name="T75" fmla="*/ 120 h 497"/>
                <a:gd name="T76" fmla="*/ 40 w 392"/>
                <a:gd name="T77" fmla="*/ 64 h 497"/>
                <a:gd name="T78" fmla="*/ 80 w 392"/>
                <a:gd name="T79" fmla="*/ 16 h 497"/>
                <a:gd name="T80" fmla="*/ 144 w 392"/>
                <a:gd name="T81" fmla="*/ 0 h 4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2" h="497">
                  <a:moveTo>
                    <a:pt x="144" y="0"/>
                  </a:moveTo>
                  <a:lnTo>
                    <a:pt x="200" y="8"/>
                  </a:lnTo>
                  <a:lnTo>
                    <a:pt x="248" y="32"/>
                  </a:lnTo>
                  <a:lnTo>
                    <a:pt x="296" y="64"/>
                  </a:lnTo>
                  <a:lnTo>
                    <a:pt x="328" y="112"/>
                  </a:lnTo>
                  <a:lnTo>
                    <a:pt x="360" y="160"/>
                  </a:lnTo>
                  <a:lnTo>
                    <a:pt x="376" y="216"/>
                  </a:lnTo>
                  <a:lnTo>
                    <a:pt x="392" y="344"/>
                  </a:lnTo>
                  <a:lnTo>
                    <a:pt x="392" y="392"/>
                  </a:lnTo>
                  <a:lnTo>
                    <a:pt x="376" y="432"/>
                  </a:lnTo>
                  <a:lnTo>
                    <a:pt x="352" y="464"/>
                  </a:lnTo>
                  <a:lnTo>
                    <a:pt x="312" y="480"/>
                  </a:lnTo>
                  <a:lnTo>
                    <a:pt x="280" y="464"/>
                  </a:lnTo>
                  <a:lnTo>
                    <a:pt x="256" y="424"/>
                  </a:lnTo>
                  <a:lnTo>
                    <a:pt x="224" y="376"/>
                  </a:lnTo>
                  <a:lnTo>
                    <a:pt x="216" y="368"/>
                  </a:lnTo>
                  <a:lnTo>
                    <a:pt x="208" y="376"/>
                  </a:lnTo>
                  <a:lnTo>
                    <a:pt x="216" y="432"/>
                  </a:lnTo>
                  <a:lnTo>
                    <a:pt x="232" y="497"/>
                  </a:lnTo>
                  <a:lnTo>
                    <a:pt x="208" y="472"/>
                  </a:lnTo>
                  <a:lnTo>
                    <a:pt x="192" y="432"/>
                  </a:lnTo>
                  <a:lnTo>
                    <a:pt x="192" y="352"/>
                  </a:lnTo>
                  <a:lnTo>
                    <a:pt x="176" y="248"/>
                  </a:lnTo>
                  <a:lnTo>
                    <a:pt x="160" y="136"/>
                  </a:lnTo>
                  <a:lnTo>
                    <a:pt x="128" y="128"/>
                  </a:lnTo>
                  <a:lnTo>
                    <a:pt x="88" y="136"/>
                  </a:lnTo>
                  <a:lnTo>
                    <a:pt x="56" y="160"/>
                  </a:lnTo>
                  <a:lnTo>
                    <a:pt x="40" y="200"/>
                  </a:lnTo>
                  <a:lnTo>
                    <a:pt x="32" y="240"/>
                  </a:lnTo>
                  <a:lnTo>
                    <a:pt x="40" y="304"/>
                  </a:lnTo>
                  <a:lnTo>
                    <a:pt x="64" y="360"/>
                  </a:lnTo>
                  <a:lnTo>
                    <a:pt x="136" y="464"/>
                  </a:lnTo>
                  <a:lnTo>
                    <a:pt x="96" y="448"/>
                  </a:lnTo>
                  <a:lnTo>
                    <a:pt x="64" y="424"/>
                  </a:lnTo>
                  <a:lnTo>
                    <a:pt x="24" y="360"/>
                  </a:lnTo>
                  <a:lnTo>
                    <a:pt x="8" y="280"/>
                  </a:lnTo>
                  <a:lnTo>
                    <a:pt x="0" y="192"/>
                  </a:lnTo>
                  <a:lnTo>
                    <a:pt x="8" y="120"/>
                  </a:lnTo>
                  <a:lnTo>
                    <a:pt x="40" y="64"/>
                  </a:lnTo>
                  <a:lnTo>
                    <a:pt x="80" y="1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52"/>
            <p:cNvSpPr>
              <a:spLocks/>
            </p:cNvSpPr>
            <p:nvPr/>
          </p:nvSpPr>
          <p:spPr bwMode="auto">
            <a:xfrm>
              <a:off x="1847" y="1731"/>
              <a:ext cx="680" cy="633"/>
            </a:xfrm>
            <a:custGeom>
              <a:avLst/>
              <a:gdLst>
                <a:gd name="T0" fmla="*/ 424 w 680"/>
                <a:gd name="T1" fmla="*/ 0 h 633"/>
                <a:gd name="T2" fmla="*/ 520 w 680"/>
                <a:gd name="T3" fmla="*/ 24 h 633"/>
                <a:gd name="T4" fmla="*/ 608 w 680"/>
                <a:gd name="T5" fmla="*/ 80 h 633"/>
                <a:gd name="T6" fmla="*/ 656 w 680"/>
                <a:gd name="T7" fmla="*/ 160 h 633"/>
                <a:gd name="T8" fmla="*/ 672 w 680"/>
                <a:gd name="T9" fmla="*/ 216 h 633"/>
                <a:gd name="T10" fmla="*/ 680 w 680"/>
                <a:gd name="T11" fmla="*/ 264 h 633"/>
                <a:gd name="T12" fmla="*/ 664 w 680"/>
                <a:gd name="T13" fmla="*/ 384 h 633"/>
                <a:gd name="T14" fmla="*/ 616 w 680"/>
                <a:gd name="T15" fmla="*/ 497 h 633"/>
                <a:gd name="T16" fmla="*/ 592 w 680"/>
                <a:gd name="T17" fmla="*/ 569 h 633"/>
                <a:gd name="T18" fmla="*/ 552 w 680"/>
                <a:gd name="T19" fmla="*/ 633 h 633"/>
                <a:gd name="T20" fmla="*/ 576 w 680"/>
                <a:gd name="T21" fmla="*/ 561 h 633"/>
                <a:gd name="T22" fmla="*/ 600 w 680"/>
                <a:gd name="T23" fmla="*/ 497 h 633"/>
                <a:gd name="T24" fmla="*/ 624 w 680"/>
                <a:gd name="T25" fmla="*/ 433 h 633"/>
                <a:gd name="T26" fmla="*/ 632 w 680"/>
                <a:gd name="T27" fmla="*/ 360 h 633"/>
                <a:gd name="T28" fmla="*/ 608 w 680"/>
                <a:gd name="T29" fmla="*/ 248 h 633"/>
                <a:gd name="T30" fmla="*/ 552 w 680"/>
                <a:gd name="T31" fmla="*/ 160 h 633"/>
                <a:gd name="T32" fmla="*/ 464 w 680"/>
                <a:gd name="T33" fmla="*/ 96 h 633"/>
                <a:gd name="T34" fmla="*/ 352 w 680"/>
                <a:gd name="T35" fmla="*/ 72 h 633"/>
                <a:gd name="T36" fmla="*/ 304 w 680"/>
                <a:gd name="T37" fmla="*/ 80 h 633"/>
                <a:gd name="T38" fmla="*/ 256 w 680"/>
                <a:gd name="T39" fmla="*/ 96 h 633"/>
                <a:gd name="T40" fmla="*/ 192 w 680"/>
                <a:gd name="T41" fmla="*/ 152 h 633"/>
                <a:gd name="T42" fmla="*/ 64 w 680"/>
                <a:gd name="T43" fmla="*/ 304 h 633"/>
                <a:gd name="T44" fmla="*/ 48 w 680"/>
                <a:gd name="T45" fmla="*/ 296 h 633"/>
                <a:gd name="T46" fmla="*/ 88 w 680"/>
                <a:gd name="T47" fmla="*/ 240 h 633"/>
                <a:gd name="T48" fmla="*/ 112 w 680"/>
                <a:gd name="T49" fmla="*/ 176 h 633"/>
                <a:gd name="T50" fmla="*/ 96 w 680"/>
                <a:gd name="T51" fmla="*/ 168 h 633"/>
                <a:gd name="T52" fmla="*/ 64 w 680"/>
                <a:gd name="T53" fmla="*/ 176 h 633"/>
                <a:gd name="T54" fmla="*/ 40 w 680"/>
                <a:gd name="T55" fmla="*/ 208 h 633"/>
                <a:gd name="T56" fmla="*/ 0 w 680"/>
                <a:gd name="T57" fmla="*/ 264 h 633"/>
                <a:gd name="T58" fmla="*/ 0 w 680"/>
                <a:gd name="T59" fmla="*/ 240 h 633"/>
                <a:gd name="T60" fmla="*/ 96 w 680"/>
                <a:gd name="T61" fmla="*/ 144 h 633"/>
                <a:gd name="T62" fmla="*/ 192 w 680"/>
                <a:gd name="T63" fmla="*/ 72 h 633"/>
                <a:gd name="T64" fmla="*/ 240 w 680"/>
                <a:gd name="T65" fmla="*/ 40 h 633"/>
                <a:gd name="T66" fmla="*/ 296 w 680"/>
                <a:gd name="T67" fmla="*/ 16 h 633"/>
                <a:gd name="T68" fmla="*/ 360 w 680"/>
                <a:gd name="T69" fmla="*/ 8 h 633"/>
                <a:gd name="T70" fmla="*/ 424 w 680"/>
                <a:gd name="T71" fmla="*/ 0 h 6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80" h="633">
                  <a:moveTo>
                    <a:pt x="424" y="0"/>
                  </a:moveTo>
                  <a:lnTo>
                    <a:pt x="520" y="24"/>
                  </a:lnTo>
                  <a:lnTo>
                    <a:pt x="608" y="80"/>
                  </a:lnTo>
                  <a:lnTo>
                    <a:pt x="656" y="160"/>
                  </a:lnTo>
                  <a:lnTo>
                    <a:pt x="672" y="216"/>
                  </a:lnTo>
                  <a:lnTo>
                    <a:pt x="680" y="264"/>
                  </a:lnTo>
                  <a:lnTo>
                    <a:pt x="664" y="384"/>
                  </a:lnTo>
                  <a:lnTo>
                    <a:pt x="616" y="497"/>
                  </a:lnTo>
                  <a:lnTo>
                    <a:pt x="592" y="569"/>
                  </a:lnTo>
                  <a:lnTo>
                    <a:pt x="552" y="633"/>
                  </a:lnTo>
                  <a:lnTo>
                    <a:pt x="576" y="561"/>
                  </a:lnTo>
                  <a:lnTo>
                    <a:pt x="600" y="497"/>
                  </a:lnTo>
                  <a:lnTo>
                    <a:pt x="624" y="433"/>
                  </a:lnTo>
                  <a:lnTo>
                    <a:pt x="632" y="360"/>
                  </a:lnTo>
                  <a:lnTo>
                    <a:pt x="608" y="248"/>
                  </a:lnTo>
                  <a:lnTo>
                    <a:pt x="552" y="160"/>
                  </a:lnTo>
                  <a:lnTo>
                    <a:pt x="464" y="96"/>
                  </a:lnTo>
                  <a:lnTo>
                    <a:pt x="352" y="72"/>
                  </a:lnTo>
                  <a:lnTo>
                    <a:pt x="304" y="80"/>
                  </a:lnTo>
                  <a:lnTo>
                    <a:pt x="256" y="96"/>
                  </a:lnTo>
                  <a:lnTo>
                    <a:pt x="192" y="152"/>
                  </a:lnTo>
                  <a:lnTo>
                    <a:pt x="64" y="304"/>
                  </a:lnTo>
                  <a:lnTo>
                    <a:pt x="48" y="296"/>
                  </a:lnTo>
                  <a:lnTo>
                    <a:pt x="88" y="240"/>
                  </a:lnTo>
                  <a:lnTo>
                    <a:pt x="112" y="176"/>
                  </a:lnTo>
                  <a:lnTo>
                    <a:pt x="96" y="168"/>
                  </a:lnTo>
                  <a:lnTo>
                    <a:pt x="64" y="176"/>
                  </a:lnTo>
                  <a:lnTo>
                    <a:pt x="40" y="20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96" y="144"/>
                  </a:lnTo>
                  <a:lnTo>
                    <a:pt x="192" y="72"/>
                  </a:lnTo>
                  <a:lnTo>
                    <a:pt x="240" y="40"/>
                  </a:lnTo>
                  <a:lnTo>
                    <a:pt x="296" y="16"/>
                  </a:lnTo>
                  <a:lnTo>
                    <a:pt x="360" y="8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53"/>
            <p:cNvSpPr>
              <a:spLocks/>
            </p:cNvSpPr>
            <p:nvPr/>
          </p:nvSpPr>
          <p:spPr bwMode="auto">
            <a:xfrm>
              <a:off x="5144" y="1803"/>
              <a:ext cx="200" cy="224"/>
            </a:xfrm>
            <a:custGeom>
              <a:avLst/>
              <a:gdLst>
                <a:gd name="T0" fmla="*/ 24 w 200"/>
                <a:gd name="T1" fmla="*/ 0 h 224"/>
                <a:gd name="T2" fmla="*/ 96 w 200"/>
                <a:gd name="T3" fmla="*/ 16 h 224"/>
                <a:gd name="T4" fmla="*/ 144 w 200"/>
                <a:gd name="T5" fmla="*/ 48 h 224"/>
                <a:gd name="T6" fmla="*/ 184 w 200"/>
                <a:gd name="T7" fmla="*/ 96 h 224"/>
                <a:gd name="T8" fmla="*/ 200 w 200"/>
                <a:gd name="T9" fmla="*/ 160 h 224"/>
                <a:gd name="T10" fmla="*/ 184 w 200"/>
                <a:gd name="T11" fmla="*/ 200 h 224"/>
                <a:gd name="T12" fmla="*/ 144 w 200"/>
                <a:gd name="T13" fmla="*/ 224 h 224"/>
                <a:gd name="T14" fmla="*/ 112 w 200"/>
                <a:gd name="T15" fmla="*/ 216 h 224"/>
                <a:gd name="T16" fmla="*/ 88 w 200"/>
                <a:gd name="T17" fmla="*/ 200 h 224"/>
                <a:gd name="T18" fmla="*/ 48 w 200"/>
                <a:gd name="T19" fmla="*/ 152 h 224"/>
                <a:gd name="T20" fmla="*/ 0 w 200"/>
                <a:gd name="T21" fmla="*/ 8 h 224"/>
                <a:gd name="T22" fmla="*/ 24 w 200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0" h="224">
                  <a:moveTo>
                    <a:pt x="24" y="0"/>
                  </a:moveTo>
                  <a:lnTo>
                    <a:pt x="96" y="16"/>
                  </a:lnTo>
                  <a:lnTo>
                    <a:pt x="144" y="48"/>
                  </a:lnTo>
                  <a:lnTo>
                    <a:pt x="184" y="96"/>
                  </a:lnTo>
                  <a:lnTo>
                    <a:pt x="200" y="160"/>
                  </a:lnTo>
                  <a:lnTo>
                    <a:pt x="184" y="200"/>
                  </a:lnTo>
                  <a:lnTo>
                    <a:pt x="144" y="224"/>
                  </a:lnTo>
                  <a:lnTo>
                    <a:pt x="112" y="216"/>
                  </a:lnTo>
                  <a:lnTo>
                    <a:pt x="88" y="200"/>
                  </a:lnTo>
                  <a:lnTo>
                    <a:pt x="48" y="152"/>
                  </a:lnTo>
                  <a:lnTo>
                    <a:pt x="0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54"/>
            <p:cNvSpPr>
              <a:spLocks/>
            </p:cNvSpPr>
            <p:nvPr/>
          </p:nvSpPr>
          <p:spPr bwMode="auto">
            <a:xfrm>
              <a:off x="3712" y="2035"/>
              <a:ext cx="880" cy="225"/>
            </a:xfrm>
            <a:custGeom>
              <a:avLst/>
              <a:gdLst>
                <a:gd name="T0" fmla="*/ 144 w 880"/>
                <a:gd name="T1" fmla="*/ 0 h 225"/>
                <a:gd name="T2" fmla="*/ 768 w 880"/>
                <a:gd name="T3" fmla="*/ 120 h 225"/>
                <a:gd name="T4" fmla="*/ 800 w 880"/>
                <a:gd name="T5" fmla="*/ 112 h 225"/>
                <a:gd name="T6" fmla="*/ 824 w 880"/>
                <a:gd name="T7" fmla="*/ 96 h 225"/>
                <a:gd name="T8" fmla="*/ 880 w 880"/>
                <a:gd name="T9" fmla="*/ 48 h 225"/>
                <a:gd name="T10" fmla="*/ 848 w 880"/>
                <a:gd name="T11" fmla="*/ 161 h 225"/>
                <a:gd name="T12" fmla="*/ 816 w 880"/>
                <a:gd name="T13" fmla="*/ 201 h 225"/>
                <a:gd name="T14" fmla="*/ 768 w 880"/>
                <a:gd name="T15" fmla="*/ 225 h 225"/>
                <a:gd name="T16" fmla="*/ 96 w 880"/>
                <a:gd name="T17" fmla="*/ 96 h 225"/>
                <a:gd name="T18" fmla="*/ 48 w 880"/>
                <a:gd name="T19" fmla="*/ 129 h 225"/>
                <a:gd name="T20" fmla="*/ 8 w 880"/>
                <a:gd name="T21" fmla="*/ 161 h 225"/>
                <a:gd name="T22" fmla="*/ 0 w 880"/>
                <a:gd name="T23" fmla="*/ 145 h 225"/>
                <a:gd name="T24" fmla="*/ 16 w 880"/>
                <a:gd name="T25" fmla="*/ 112 h 225"/>
                <a:gd name="T26" fmla="*/ 48 w 880"/>
                <a:gd name="T27" fmla="*/ 80 h 225"/>
                <a:gd name="T28" fmla="*/ 88 w 880"/>
                <a:gd name="T29" fmla="*/ 32 h 225"/>
                <a:gd name="T30" fmla="*/ 144 w 880"/>
                <a:gd name="T31" fmla="*/ 0 h 2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80" h="225">
                  <a:moveTo>
                    <a:pt x="144" y="0"/>
                  </a:moveTo>
                  <a:lnTo>
                    <a:pt x="768" y="120"/>
                  </a:lnTo>
                  <a:lnTo>
                    <a:pt x="800" y="112"/>
                  </a:lnTo>
                  <a:lnTo>
                    <a:pt x="824" y="96"/>
                  </a:lnTo>
                  <a:lnTo>
                    <a:pt x="880" y="48"/>
                  </a:lnTo>
                  <a:lnTo>
                    <a:pt x="848" y="161"/>
                  </a:lnTo>
                  <a:lnTo>
                    <a:pt x="816" y="201"/>
                  </a:lnTo>
                  <a:lnTo>
                    <a:pt x="768" y="225"/>
                  </a:lnTo>
                  <a:lnTo>
                    <a:pt x="96" y="96"/>
                  </a:lnTo>
                  <a:lnTo>
                    <a:pt x="48" y="129"/>
                  </a:lnTo>
                  <a:lnTo>
                    <a:pt x="8" y="161"/>
                  </a:lnTo>
                  <a:lnTo>
                    <a:pt x="0" y="145"/>
                  </a:lnTo>
                  <a:lnTo>
                    <a:pt x="16" y="112"/>
                  </a:lnTo>
                  <a:lnTo>
                    <a:pt x="48" y="80"/>
                  </a:lnTo>
                  <a:lnTo>
                    <a:pt x="88" y="32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55"/>
            <p:cNvSpPr>
              <a:spLocks/>
            </p:cNvSpPr>
            <p:nvPr/>
          </p:nvSpPr>
          <p:spPr bwMode="auto">
            <a:xfrm>
              <a:off x="4840" y="2260"/>
              <a:ext cx="536" cy="600"/>
            </a:xfrm>
            <a:custGeom>
              <a:avLst/>
              <a:gdLst>
                <a:gd name="T0" fmla="*/ 192 w 536"/>
                <a:gd name="T1" fmla="*/ 0 h 600"/>
                <a:gd name="T2" fmla="*/ 360 w 536"/>
                <a:gd name="T3" fmla="*/ 48 h 600"/>
                <a:gd name="T4" fmla="*/ 440 w 536"/>
                <a:gd name="T5" fmla="*/ 72 h 600"/>
                <a:gd name="T6" fmla="*/ 536 w 536"/>
                <a:gd name="T7" fmla="*/ 80 h 600"/>
                <a:gd name="T8" fmla="*/ 520 w 536"/>
                <a:gd name="T9" fmla="*/ 160 h 600"/>
                <a:gd name="T10" fmla="*/ 504 w 536"/>
                <a:gd name="T11" fmla="*/ 184 h 600"/>
                <a:gd name="T12" fmla="*/ 480 w 536"/>
                <a:gd name="T13" fmla="*/ 208 h 600"/>
                <a:gd name="T14" fmla="*/ 496 w 536"/>
                <a:gd name="T15" fmla="*/ 320 h 600"/>
                <a:gd name="T16" fmla="*/ 488 w 536"/>
                <a:gd name="T17" fmla="*/ 440 h 600"/>
                <a:gd name="T18" fmla="*/ 472 w 536"/>
                <a:gd name="T19" fmla="*/ 488 h 600"/>
                <a:gd name="T20" fmla="*/ 448 w 536"/>
                <a:gd name="T21" fmla="*/ 528 h 600"/>
                <a:gd name="T22" fmla="*/ 416 w 536"/>
                <a:gd name="T23" fmla="*/ 552 h 600"/>
                <a:gd name="T24" fmla="*/ 368 w 536"/>
                <a:gd name="T25" fmla="*/ 560 h 600"/>
                <a:gd name="T26" fmla="*/ 312 w 536"/>
                <a:gd name="T27" fmla="*/ 544 h 600"/>
                <a:gd name="T28" fmla="*/ 280 w 536"/>
                <a:gd name="T29" fmla="*/ 496 h 600"/>
                <a:gd name="T30" fmla="*/ 232 w 536"/>
                <a:gd name="T31" fmla="*/ 376 h 600"/>
                <a:gd name="T32" fmla="*/ 104 w 536"/>
                <a:gd name="T33" fmla="*/ 480 h 600"/>
                <a:gd name="T34" fmla="*/ 0 w 536"/>
                <a:gd name="T35" fmla="*/ 600 h 600"/>
                <a:gd name="T36" fmla="*/ 0 w 536"/>
                <a:gd name="T37" fmla="*/ 576 h 600"/>
                <a:gd name="T38" fmla="*/ 24 w 536"/>
                <a:gd name="T39" fmla="*/ 488 h 600"/>
                <a:gd name="T40" fmla="*/ 40 w 536"/>
                <a:gd name="T41" fmla="*/ 440 h 600"/>
                <a:gd name="T42" fmla="*/ 64 w 536"/>
                <a:gd name="T43" fmla="*/ 400 h 600"/>
                <a:gd name="T44" fmla="*/ 200 w 536"/>
                <a:gd name="T45" fmla="*/ 296 h 600"/>
                <a:gd name="T46" fmla="*/ 224 w 536"/>
                <a:gd name="T47" fmla="*/ 272 h 600"/>
                <a:gd name="T48" fmla="*/ 248 w 536"/>
                <a:gd name="T49" fmla="*/ 248 h 600"/>
                <a:gd name="T50" fmla="*/ 272 w 536"/>
                <a:gd name="T51" fmla="*/ 176 h 600"/>
                <a:gd name="T52" fmla="*/ 264 w 536"/>
                <a:gd name="T53" fmla="*/ 144 h 600"/>
                <a:gd name="T54" fmla="*/ 240 w 536"/>
                <a:gd name="T55" fmla="*/ 128 h 600"/>
                <a:gd name="T56" fmla="*/ 176 w 536"/>
                <a:gd name="T57" fmla="*/ 120 h 600"/>
                <a:gd name="T58" fmla="*/ 168 w 536"/>
                <a:gd name="T59" fmla="*/ 104 h 600"/>
                <a:gd name="T60" fmla="*/ 176 w 536"/>
                <a:gd name="T61" fmla="*/ 56 h 600"/>
                <a:gd name="T62" fmla="*/ 192 w 536"/>
                <a:gd name="T63" fmla="*/ 0 h 6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36" h="600">
                  <a:moveTo>
                    <a:pt x="192" y="0"/>
                  </a:moveTo>
                  <a:lnTo>
                    <a:pt x="360" y="48"/>
                  </a:lnTo>
                  <a:lnTo>
                    <a:pt x="440" y="72"/>
                  </a:lnTo>
                  <a:lnTo>
                    <a:pt x="536" y="80"/>
                  </a:lnTo>
                  <a:lnTo>
                    <a:pt x="520" y="160"/>
                  </a:lnTo>
                  <a:lnTo>
                    <a:pt x="504" y="184"/>
                  </a:lnTo>
                  <a:lnTo>
                    <a:pt x="480" y="208"/>
                  </a:lnTo>
                  <a:lnTo>
                    <a:pt x="496" y="320"/>
                  </a:lnTo>
                  <a:lnTo>
                    <a:pt x="488" y="440"/>
                  </a:lnTo>
                  <a:lnTo>
                    <a:pt x="472" y="488"/>
                  </a:lnTo>
                  <a:lnTo>
                    <a:pt x="448" y="528"/>
                  </a:lnTo>
                  <a:lnTo>
                    <a:pt x="416" y="552"/>
                  </a:lnTo>
                  <a:lnTo>
                    <a:pt x="368" y="560"/>
                  </a:lnTo>
                  <a:lnTo>
                    <a:pt x="312" y="544"/>
                  </a:lnTo>
                  <a:lnTo>
                    <a:pt x="280" y="496"/>
                  </a:lnTo>
                  <a:lnTo>
                    <a:pt x="232" y="376"/>
                  </a:lnTo>
                  <a:lnTo>
                    <a:pt x="104" y="480"/>
                  </a:lnTo>
                  <a:lnTo>
                    <a:pt x="0" y="600"/>
                  </a:lnTo>
                  <a:lnTo>
                    <a:pt x="0" y="576"/>
                  </a:lnTo>
                  <a:lnTo>
                    <a:pt x="24" y="488"/>
                  </a:lnTo>
                  <a:lnTo>
                    <a:pt x="40" y="440"/>
                  </a:lnTo>
                  <a:lnTo>
                    <a:pt x="64" y="400"/>
                  </a:lnTo>
                  <a:lnTo>
                    <a:pt x="200" y="296"/>
                  </a:lnTo>
                  <a:lnTo>
                    <a:pt x="224" y="272"/>
                  </a:lnTo>
                  <a:lnTo>
                    <a:pt x="248" y="248"/>
                  </a:lnTo>
                  <a:lnTo>
                    <a:pt x="272" y="176"/>
                  </a:lnTo>
                  <a:lnTo>
                    <a:pt x="264" y="144"/>
                  </a:lnTo>
                  <a:lnTo>
                    <a:pt x="240" y="128"/>
                  </a:lnTo>
                  <a:lnTo>
                    <a:pt x="176" y="120"/>
                  </a:lnTo>
                  <a:lnTo>
                    <a:pt x="168" y="104"/>
                  </a:lnTo>
                  <a:lnTo>
                    <a:pt x="176" y="5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56"/>
            <p:cNvSpPr>
              <a:spLocks/>
            </p:cNvSpPr>
            <p:nvPr/>
          </p:nvSpPr>
          <p:spPr bwMode="auto">
            <a:xfrm>
              <a:off x="1143" y="2308"/>
              <a:ext cx="568" cy="536"/>
            </a:xfrm>
            <a:custGeom>
              <a:avLst/>
              <a:gdLst>
                <a:gd name="T0" fmla="*/ 152 w 568"/>
                <a:gd name="T1" fmla="*/ 0 h 536"/>
                <a:gd name="T2" fmla="*/ 216 w 568"/>
                <a:gd name="T3" fmla="*/ 8 h 536"/>
                <a:gd name="T4" fmla="*/ 264 w 568"/>
                <a:gd name="T5" fmla="*/ 32 h 536"/>
                <a:gd name="T6" fmla="*/ 296 w 568"/>
                <a:gd name="T7" fmla="*/ 72 h 536"/>
                <a:gd name="T8" fmla="*/ 328 w 568"/>
                <a:gd name="T9" fmla="*/ 120 h 536"/>
                <a:gd name="T10" fmla="*/ 368 w 568"/>
                <a:gd name="T11" fmla="*/ 240 h 536"/>
                <a:gd name="T12" fmla="*/ 376 w 568"/>
                <a:gd name="T13" fmla="*/ 368 h 536"/>
                <a:gd name="T14" fmla="*/ 448 w 568"/>
                <a:gd name="T15" fmla="*/ 368 h 536"/>
                <a:gd name="T16" fmla="*/ 552 w 568"/>
                <a:gd name="T17" fmla="*/ 344 h 536"/>
                <a:gd name="T18" fmla="*/ 568 w 568"/>
                <a:gd name="T19" fmla="*/ 424 h 536"/>
                <a:gd name="T20" fmla="*/ 560 w 568"/>
                <a:gd name="T21" fmla="*/ 448 h 536"/>
                <a:gd name="T22" fmla="*/ 544 w 568"/>
                <a:gd name="T23" fmla="*/ 472 h 536"/>
                <a:gd name="T24" fmla="*/ 480 w 568"/>
                <a:gd name="T25" fmla="*/ 488 h 536"/>
                <a:gd name="T26" fmla="*/ 328 w 568"/>
                <a:gd name="T27" fmla="*/ 488 h 536"/>
                <a:gd name="T28" fmla="*/ 152 w 568"/>
                <a:gd name="T29" fmla="*/ 488 h 536"/>
                <a:gd name="T30" fmla="*/ 112 w 568"/>
                <a:gd name="T31" fmla="*/ 504 h 536"/>
                <a:gd name="T32" fmla="*/ 88 w 568"/>
                <a:gd name="T33" fmla="*/ 536 h 536"/>
                <a:gd name="T34" fmla="*/ 40 w 568"/>
                <a:gd name="T35" fmla="*/ 536 h 536"/>
                <a:gd name="T36" fmla="*/ 40 w 568"/>
                <a:gd name="T37" fmla="*/ 432 h 536"/>
                <a:gd name="T38" fmla="*/ 48 w 568"/>
                <a:gd name="T39" fmla="*/ 416 h 536"/>
                <a:gd name="T40" fmla="*/ 64 w 568"/>
                <a:gd name="T41" fmla="*/ 400 h 536"/>
                <a:gd name="T42" fmla="*/ 56 w 568"/>
                <a:gd name="T43" fmla="*/ 336 h 536"/>
                <a:gd name="T44" fmla="*/ 32 w 568"/>
                <a:gd name="T45" fmla="*/ 288 h 536"/>
                <a:gd name="T46" fmla="*/ 8 w 568"/>
                <a:gd name="T47" fmla="*/ 232 h 536"/>
                <a:gd name="T48" fmla="*/ 0 w 568"/>
                <a:gd name="T49" fmla="*/ 176 h 536"/>
                <a:gd name="T50" fmla="*/ 8 w 568"/>
                <a:gd name="T51" fmla="*/ 104 h 536"/>
                <a:gd name="T52" fmla="*/ 40 w 568"/>
                <a:gd name="T53" fmla="*/ 56 h 536"/>
                <a:gd name="T54" fmla="*/ 96 w 568"/>
                <a:gd name="T55" fmla="*/ 16 h 536"/>
                <a:gd name="T56" fmla="*/ 152 w 568"/>
                <a:gd name="T57" fmla="*/ 0 h 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68" h="536">
                  <a:moveTo>
                    <a:pt x="152" y="0"/>
                  </a:moveTo>
                  <a:lnTo>
                    <a:pt x="216" y="8"/>
                  </a:lnTo>
                  <a:lnTo>
                    <a:pt x="264" y="32"/>
                  </a:lnTo>
                  <a:lnTo>
                    <a:pt x="296" y="72"/>
                  </a:lnTo>
                  <a:lnTo>
                    <a:pt x="328" y="120"/>
                  </a:lnTo>
                  <a:lnTo>
                    <a:pt x="368" y="240"/>
                  </a:lnTo>
                  <a:lnTo>
                    <a:pt x="376" y="368"/>
                  </a:lnTo>
                  <a:lnTo>
                    <a:pt x="448" y="368"/>
                  </a:lnTo>
                  <a:lnTo>
                    <a:pt x="552" y="344"/>
                  </a:lnTo>
                  <a:lnTo>
                    <a:pt x="568" y="424"/>
                  </a:lnTo>
                  <a:lnTo>
                    <a:pt x="560" y="448"/>
                  </a:lnTo>
                  <a:lnTo>
                    <a:pt x="544" y="472"/>
                  </a:lnTo>
                  <a:lnTo>
                    <a:pt x="480" y="488"/>
                  </a:lnTo>
                  <a:lnTo>
                    <a:pt x="328" y="488"/>
                  </a:lnTo>
                  <a:lnTo>
                    <a:pt x="152" y="488"/>
                  </a:lnTo>
                  <a:lnTo>
                    <a:pt x="112" y="504"/>
                  </a:lnTo>
                  <a:lnTo>
                    <a:pt x="88" y="536"/>
                  </a:lnTo>
                  <a:lnTo>
                    <a:pt x="40" y="536"/>
                  </a:lnTo>
                  <a:lnTo>
                    <a:pt x="40" y="432"/>
                  </a:lnTo>
                  <a:lnTo>
                    <a:pt x="48" y="416"/>
                  </a:lnTo>
                  <a:lnTo>
                    <a:pt x="64" y="400"/>
                  </a:lnTo>
                  <a:lnTo>
                    <a:pt x="56" y="336"/>
                  </a:lnTo>
                  <a:lnTo>
                    <a:pt x="32" y="288"/>
                  </a:lnTo>
                  <a:lnTo>
                    <a:pt x="8" y="232"/>
                  </a:lnTo>
                  <a:lnTo>
                    <a:pt x="0" y="176"/>
                  </a:lnTo>
                  <a:lnTo>
                    <a:pt x="8" y="104"/>
                  </a:lnTo>
                  <a:lnTo>
                    <a:pt x="40" y="56"/>
                  </a:lnTo>
                  <a:lnTo>
                    <a:pt x="96" y="1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57"/>
            <p:cNvSpPr>
              <a:spLocks/>
            </p:cNvSpPr>
            <p:nvPr/>
          </p:nvSpPr>
          <p:spPr bwMode="auto">
            <a:xfrm>
              <a:off x="2495" y="2324"/>
              <a:ext cx="1097" cy="1000"/>
            </a:xfrm>
            <a:custGeom>
              <a:avLst/>
              <a:gdLst>
                <a:gd name="T0" fmla="*/ 969 w 1097"/>
                <a:gd name="T1" fmla="*/ 0 h 1000"/>
                <a:gd name="T2" fmla="*/ 993 w 1097"/>
                <a:gd name="T3" fmla="*/ 24 h 1000"/>
                <a:gd name="T4" fmla="*/ 1009 w 1097"/>
                <a:gd name="T5" fmla="*/ 48 h 1000"/>
                <a:gd name="T6" fmla="*/ 1025 w 1097"/>
                <a:gd name="T7" fmla="*/ 128 h 1000"/>
                <a:gd name="T8" fmla="*/ 1065 w 1097"/>
                <a:gd name="T9" fmla="*/ 280 h 1000"/>
                <a:gd name="T10" fmla="*/ 1089 w 1097"/>
                <a:gd name="T11" fmla="*/ 432 h 1000"/>
                <a:gd name="T12" fmla="*/ 1097 w 1097"/>
                <a:gd name="T13" fmla="*/ 600 h 1000"/>
                <a:gd name="T14" fmla="*/ 1089 w 1097"/>
                <a:gd name="T15" fmla="*/ 760 h 1000"/>
                <a:gd name="T16" fmla="*/ 1065 w 1097"/>
                <a:gd name="T17" fmla="*/ 880 h 1000"/>
                <a:gd name="T18" fmla="*/ 1057 w 1097"/>
                <a:gd name="T19" fmla="*/ 1000 h 1000"/>
                <a:gd name="T20" fmla="*/ 969 w 1097"/>
                <a:gd name="T21" fmla="*/ 960 h 1000"/>
                <a:gd name="T22" fmla="*/ 897 w 1097"/>
                <a:gd name="T23" fmla="*/ 912 h 1000"/>
                <a:gd name="T24" fmla="*/ 833 w 1097"/>
                <a:gd name="T25" fmla="*/ 856 h 1000"/>
                <a:gd name="T26" fmla="*/ 761 w 1097"/>
                <a:gd name="T27" fmla="*/ 792 h 1000"/>
                <a:gd name="T28" fmla="*/ 384 w 1097"/>
                <a:gd name="T29" fmla="*/ 496 h 1000"/>
                <a:gd name="T30" fmla="*/ 208 w 1097"/>
                <a:gd name="T31" fmla="*/ 352 h 1000"/>
                <a:gd name="T32" fmla="*/ 0 w 1097"/>
                <a:gd name="T33" fmla="*/ 216 h 1000"/>
                <a:gd name="T34" fmla="*/ 969 w 1097"/>
                <a:gd name="T35" fmla="*/ 0 h 1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97" h="1000">
                  <a:moveTo>
                    <a:pt x="969" y="0"/>
                  </a:moveTo>
                  <a:lnTo>
                    <a:pt x="993" y="24"/>
                  </a:lnTo>
                  <a:lnTo>
                    <a:pt x="1009" y="48"/>
                  </a:lnTo>
                  <a:lnTo>
                    <a:pt x="1025" y="128"/>
                  </a:lnTo>
                  <a:lnTo>
                    <a:pt x="1065" y="280"/>
                  </a:lnTo>
                  <a:lnTo>
                    <a:pt x="1089" y="432"/>
                  </a:lnTo>
                  <a:lnTo>
                    <a:pt x="1097" y="600"/>
                  </a:lnTo>
                  <a:lnTo>
                    <a:pt x="1089" y="760"/>
                  </a:lnTo>
                  <a:lnTo>
                    <a:pt x="1065" y="880"/>
                  </a:lnTo>
                  <a:lnTo>
                    <a:pt x="1057" y="1000"/>
                  </a:lnTo>
                  <a:lnTo>
                    <a:pt x="969" y="960"/>
                  </a:lnTo>
                  <a:lnTo>
                    <a:pt x="897" y="912"/>
                  </a:lnTo>
                  <a:lnTo>
                    <a:pt x="833" y="856"/>
                  </a:lnTo>
                  <a:lnTo>
                    <a:pt x="761" y="792"/>
                  </a:lnTo>
                  <a:lnTo>
                    <a:pt x="384" y="496"/>
                  </a:lnTo>
                  <a:lnTo>
                    <a:pt x="208" y="352"/>
                  </a:lnTo>
                  <a:lnTo>
                    <a:pt x="0" y="216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58"/>
            <p:cNvSpPr>
              <a:spLocks/>
            </p:cNvSpPr>
            <p:nvPr/>
          </p:nvSpPr>
          <p:spPr bwMode="auto">
            <a:xfrm>
              <a:off x="3816" y="2412"/>
              <a:ext cx="720" cy="272"/>
            </a:xfrm>
            <a:custGeom>
              <a:avLst/>
              <a:gdLst>
                <a:gd name="T0" fmla="*/ 144 w 720"/>
                <a:gd name="T1" fmla="*/ 0 h 272"/>
                <a:gd name="T2" fmla="*/ 216 w 720"/>
                <a:gd name="T3" fmla="*/ 8 h 272"/>
                <a:gd name="T4" fmla="*/ 272 w 720"/>
                <a:gd name="T5" fmla="*/ 32 h 272"/>
                <a:gd name="T6" fmla="*/ 384 w 720"/>
                <a:gd name="T7" fmla="*/ 88 h 272"/>
                <a:gd name="T8" fmla="*/ 496 w 720"/>
                <a:gd name="T9" fmla="*/ 152 h 272"/>
                <a:gd name="T10" fmla="*/ 624 w 720"/>
                <a:gd name="T11" fmla="*/ 176 h 272"/>
                <a:gd name="T12" fmla="*/ 648 w 720"/>
                <a:gd name="T13" fmla="*/ 168 h 272"/>
                <a:gd name="T14" fmla="*/ 672 w 720"/>
                <a:gd name="T15" fmla="*/ 152 h 272"/>
                <a:gd name="T16" fmla="*/ 720 w 720"/>
                <a:gd name="T17" fmla="*/ 120 h 272"/>
                <a:gd name="T18" fmla="*/ 720 w 720"/>
                <a:gd name="T19" fmla="*/ 144 h 272"/>
                <a:gd name="T20" fmla="*/ 656 w 720"/>
                <a:gd name="T21" fmla="*/ 216 h 272"/>
                <a:gd name="T22" fmla="*/ 624 w 720"/>
                <a:gd name="T23" fmla="*/ 248 h 272"/>
                <a:gd name="T24" fmla="*/ 584 w 720"/>
                <a:gd name="T25" fmla="*/ 272 h 272"/>
                <a:gd name="T26" fmla="*/ 80 w 720"/>
                <a:gd name="T27" fmla="*/ 96 h 272"/>
                <a:gd name="T28" fmla="*/ 48 w 720"/>
                <a:gd name="T29" fmla="*/ 112 h 272"/>
                <a:gd name="T30" fmla="*/ 24 w 720"/>
                <a:gd name="T31" fmla="*/ 144 h 272"/>
                <a:gd name="T32" fmla="*/ 0 w 720"/>
                <a:gd name="T33" fmla="*/ 144 h 272"/>
                <a:gd name="T34" fmla="*/ 56 w 720"/>
                <a:gd name="T35" fmla="*/ 48 h 272"/>
                <a:gd name="T36" fmla="*/ 96 w 720"/>
                <a:gd name="T37" fmla="*/ 16 h 272"/>
                <a:gd name="T38" fmla="*/ 144 w 720"/>
                <a:gd name="T39" fmla="*/ 0 h 2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20" h="272">
                  <a:moveTo>
                    <a:pt x="144" y="0"/>
                  </a:moveTo>
                  <a:lnTo>
                    <a:pt x="216" y="8"/>
                  </a:lnTo>
                  <a:lnTo>
                    <a:pt x="272" y="32"/>
                  </a:lnTo>
                  <a:lnTo>
                    <a:pt x="384" y="88"/>
                  </a:lnTo>
                  <a:lnTo>
                    <a:pt x="496" y="152"/>
                  </a:lnTo>
                  <a:lnTo>
                    <a:pt x="624" y="176"/>
                  </a:lnTo>
                  <a:lnTo>
                    <a:pt x="648" y="168"/>
                  </a:lnTo>
                  <a:lnTo>
                    <a:pt x="672" y="152"/>
                  </a:lnTo>
                  <a:lnTo>
                    <a:pt x="720" y="120"/>
                  </a:lnTo>
                  <a:lnTo>
                    <a:pt x="720" y="144"/>
                  </a:lnTo>
                  <a:lnTo>
                    <a:pt x="656" y="216"/>
                  </a:lnTo>
                  <a:lnTo>
                    <a:pt x="624" y="248"/>
                  </a:lnTo>
                  <a:lnTo>
                    <a:pt x="584" y="272"/>
                  </a:lnTo>
                  <a:lnTo>
                    <a:pt x="80" y="96"/>
                  </a:lnTo>
                  <a:lnTo>
                    <a:pt x="48" y="112"/>
                  </a:lnTo>
                  <a:lnTo>
                    <a:pt x="24" y="144"/>
                  </a:lnTo>
                  <a:lnTo>
                    <a:pt x="0" y="144"/>
                  </a:lnTo>
                  <a:lnTo>
                    <a:pt x="56" y="48"/>
                  </a:lnTo>
                  <a:lnTo>
                    <a:pt x="96" y="1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59"/>
            <p:cNvSpPr>
              <a:spLocks/>
            </p:cNvSpPr>
            <p:nvPr/>
          </p:nvSpPr>
          <p:spPr bwMode="auto">
            <a:xfrm>
              <a:off x="5128" y="2420"/>
              <a:ext cx="176" cy="280"/>
            </a:xfrm>
            <a:custGeom>
              <a:avLst/>
              <a:gdLst>
                <a:gd name="T0" fmla="*/ 0 w 176"/>
                <a:gd name="T1" fmla="*/ 0 h 280"/>
                <a:gd name="T2" fmla="*/ 40 w 176"/>
                <a:gd name="T3" fmla="*/ 0 h 280"/>
                <a:gd name="T4" fmla="*/ 96 w 176"/>
                <a:gd name="T5" fmla="*/ 32 h 280"/>
                <a:gd name="T6" fmla="*/ 136 w 176"/>
                <a:gd name="T7" fmla="*/ 72 h 280"/>
                <a:gd name="T8" fmla="*/ 168 w 176"/>
                <a:gd name="T9" fmla="*/ 120 h 280"/>
                <a:gd name="T10" fmla="*/ 176 w 176"/>
                <a:gd name="T11" fmla="*/ 176 h 280"/>
                <a:gd name="T12" fmla="*/ 152 w 176"/>
                <a:gd name="T13" fmla="*/ 248 h 280"/>
                <a:gd name="T14" fmla="*/ 128 w 176"/>
                <a:gd name="T15" fmla="*/ 272 h 280"/>
                <a:gd name="T16" fmla="*/ 96 w 176"/>
                <a:gd name="T17" fmla="*/ 280 h 280"/>
                <a:gd name="T18" fmla="*/ 48 w 176"/>
                <a:gd name="T19" fmla="*/ 264 h 280"/>
                <a:gd name="T20" fmla="*/ 16 w 176"/>
                <a:gd name="T21" fmla="*/ 224 h 280"/>
                <a:gd name="T22" fmla="*/ 0 w 176"/>
                <a:gd name="T23" fmla="*/ 168 h 280"/>
                <a:gd name="T24" fmla="*/ 0 w 176"/>
                <a:gd name="T25" fmla="*/ 104 h 280"/>
                <a:gd name="T26" fmla="*/ 0 w 176"/>
                <a:gd name="T27" fmla="*/ 0 h 2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6" h="280">
                  <a:moveTo>
                    <a:pt x="0" y="0"/>
                  </a:moveTo>
                  <a:lnTo>
                    <a:pt x="40" y="0"/>
                  </a:lnTo>
                  <a:lnTo>
                    <a:pt x="96" y="32"/>
                  </a:lnTo>
                  <a:lnTo>
                    <a:pt x="136" y="72"/>
                  </a:lnTo>
                  <a:lnTo>
                    <a:pt x="168" y="120"/>
                  </a:lnTo>
                  <a:lnTo>
                    <a:pt x="176" y="176"/>
                  </a:lnTo>
                  <a:lnTo>
                    <a:pt x="152" y="248"/>
                  </a:lnTo>
                  <a:lnTo>
                    <a:pt x="128" y="272"/>
                  </a:lnTo>
                  <a:lnTo>
                    <a:pt x="96" y="280"/>
                  </a:lnTo>
                  <a:lnTo>
                    <a:pt x="48" y="264"/>
                  </a:lnTo>
                  <a:lnTo>
                    <a:pt x="16" y="224"/>
                  </a:lnTo>
                  <a:lnTo>
                    <a:pt x="0" y="168"/>
                  </a:ln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60"/>
            <p:cNvSpPr>
              <a:spLocks/>
            </p:cNvSpPr>
            <p:nvPr/>
          </p:nvSpPr>
          <p:spPr bwMode="auto">
            <a:xfrm>
              <a:off x="1183" y="2428"/>
              <a:ext cx="312" cy="264"/>
            </a:xfrm>
            <a:custGeom>
              <a:avLst/>
              <a:gdLst>
                <a:gd name="T0" fmla="*/ 128 w 312"/>
                <a:gd name="T1" fmla="*/ 0 h 264"/>
                <a:gd name="T2" fmla="*/ 192 w 312"/>
                <a:gd name="T3" fmla="*/ 8 h 264"/>
                <a:gd name="T4" fmla="*/ 248 w 312"/>
                <a:gd name="T5" fmla="*/ 32 h 264"/>
                <a:gd name="T6" fmla="*/ 296 w 312"/>
                <a:gd name="T7" fmla="*/ 72 h 264"/>
                <a:gd name="T8" fmla="*/ 312 w 312"/>
                <a:gd name="T9" fmla="*/ 128 h 264"/>
                <a:gd name="T10" fmla="*/ 304 w 312"/>
                <a:gd name="T11" fmla="*/ 176 h 264"/>
                <a:gd name="T12" fmla="*/ 280 w 312"/>
                <a:gd name="T13" fmla="*/ 224 h 264"/>
                <a:gd name="T14" fmla="*/ 240 w 312"/>
                <a:gd name="T15" fmla="*/ 256 h 264"/>
                <a:gd name="T16" fmla="*/ 192 w 312"/>
                <a:gd name="T17" fmla="*/ 264 h 264"/>
                <a:gd name="T18" fmla="*/ 120 w 312"/>
                <a:gd name="T19" fmla="*/ 256 h 264"/>
                <a:gd name="T20" fmla="*/ 64 w 312"/>
                <a:gd name="T21" fmla="*/ 232 h 264"/>
                <a:gd name="T22" fmla="*/ 16 w 312"/>
                <a:gd name="T23" fmla="*/ 184 h 264"/>
                <a:gd name="T24" fmla="*/ 0 w 312"/>
                <a:gd name="T25" fmla="*/ 128 h 264"/>
                <a:gd name="T26" fmla="*/ 8 w 312"/>
                <a:gd name="T27" fmla="*/ 80 h 264"/>
                <a:gd name="T28" fmla="*/ 40 w 312"/>
                <a:gd name="T29" fmla="*/ 40 h 264"/>
                <a:gd name="T30" fmla="*/ 80 w 312"/>
                <a:gd name="T31" fmla="*/ 8 h 264"/>
                <a:gd name="T32" fmla="*/ 128 w 312"/>
                <a:gd name="T33" fmla="*/ 0 h 2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2" h="264">
                  <a:moveTo>
                    <a:pt x="128" y="0"/>
                  </a:moveTo>
                  <a:lnTo>
                    <a:pt x="192" y="8"/>
                  </a:lnTo>
                  <a:lnTo>
                    <a:pt x="248" y="32"/>
                  </a:lnTo>
                  <a:lnTo>
                    <a:pt x="296" y="72"/>
                  </a:lnTo>
                  <a:lnTo>
                    <a:pt x="312" y="128"/>
                  </a:lnTo>
                  <a:lnTo>
                    <a:pt x="304" y="176"/>
                  </a:lnTo>
                  <a:lnTo>
                    <a:pt x="280" y="224"/>
                  </a:lnTo>
                  <a:lnTo>
                    <a:pt x="240" y="256"/>
                  </a:lnTo>
                  <a:lnTo>
                    <a:pt x="192" y="264"/>
                  </a:lnTo>
                  <a:lnTo>
                    <a:pt x="120" y="256"/>
                  </a:lnTo>
                  <a:lnTo>
                    <a:pt x="64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8" y="80"/>
                  </a:lnTo>
                  <a:lnTo>
                    <a:pt x="40" y="40"/>
                  </a:lnTo>
                  <a:lnTo>
                    <a:pt x="80" y="8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61"/>
            <p:cNvSpPr>
              <a:spLocks/>
            </p:cNvSpPr>
            <p:nvPr/>
          </p:nvSpPr>
          <p:spPr bwMode="auto">
            <a:xfrm>
              <a:off x="1471" y="2612"/>
              <a:ext cx="856" cy="1312"/>
            </a:xfrm>
            <a:custGeom>
              <a:avLst/>
              <a:gdLst>
                <a:gd name="T0" fmla="*/ 856 w 856"/>
                <a:gd name="T1" fmla="*/ 0 h 1312"/>
                <a:gd name="T2" fmla="*/ 856 w 856"/>
                <a:gd name="T3" fmla="*/ 1312 h 1312"/>
                <a:gd name="T4" fmla="*/ 592 w 856"/>
                <a:gd name="T5" fmla="*/ 1136 h 1312"/>
                <a:gd name="T6" fmla="*/ 376 w 856"/>
                <a:gd name="T7" fmla="*/ 968 h 1312"/>
                <a:gd name="T8" fmla="*/ 272 w 856"/>
                <a:gd name="T9" fmla="*/ 872 h 1312"/>
                <a:gd name="T10" fmla="*/ 184 w 856"/>
                <a:gd name="T11" fmla="*/ 776 h 1312"/>
                <a:gd name="T12" fmla="*/ 0 w 856"/>
                <a:gd name="T13" fmla="*/ 520 h 1312"/>
                <a:gd name="T14" fmla="*/ 856 w 856"/>
                <a:gd name="T15" fmla="*/ 0 h 13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56" h="1312">
                  <a:moveTo>
                    <a:pt x="856" y="0"/>
                  </a:moveTo>
                  <a:lnTo>
                    <a:pt x="856" y="1312"/>
                  </a:lnTo>
                  <a:lnTo>
                    <a:pt x="592" y="1136"/>
                  </a:lnTo>
                  <a:lnTo>
                    <a:pt x="376" y="968"/>
                  </a:lnTo>
                  <a:lnTo>
                    <a:pt x="272" y="872"/>
                  </a:lnTo>
                  <a:lnTo>
                    <a:pt x="184" y="776"/>
                  </a:lnTo>
                  <a:lnTo>
                    <a:pt x="0" y="520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62"/>
            <p:cNvSpPr>
              <a:spLocks/>
            </p:cNvSpPr>
            <p:nvPr/>
          </p:nvSpPr>
          <p:spPr bwMode="auto">
            <a:xfrm>
              <a:off x="2463" y="2636"/>
              <a:ext cx="1057" cy="1472"/>
            </a:xfrm>
            <a:custGeom>
              <a:avLst/>
              <a:gdLst>
                <a:gd name="T0" fmla="*/ 0 w 1057"/>
                <a:gd name="T1" fmla="*/ 0 h 1472"/>
                <a:gd name="T2" fmla="*/ 128 w 1057"/>
                <a:gd name="T3" fmla="*/ 120 h 1472"/>
                <a:gd name="T4" fmla="*/ 256 w 1057"/>
                <a:gd name="T5" fmla="*/ 224 h 1472"/>
                <a:gd name="T6" fmla="*/ 528 w 1057"/>
                <a:gd name="T7" fmla="*/ 416 h 1472"/>
                <a:gd name="T8" fmla="*/ 696 w 1057"/>
                <a:gd name="T9" fmla="*/ 552 h 1472"/>
                <a:gd name="T10" fmla="*/ 873 w 1057"/>
                <a:gd name="T11" fmla="*/ 696 h 1472"/>
                <a:gd name="T12" fmla="*/ 1001 w 1057"/>
                <a:gd name="T13" fmla="*/ 792 h 1472"/>
                <a:gd name="T14" fmla="*/ 1033 w 1057"/>
                <a:gd name="T15" fmla="*/ 816 h 1472"/>
                <a:gd name="T16" fmla="*/ 1049 w 1057"/>
                <a:gd name="T17" fmla="*/ 824 h 1472"/>
                <a:gd name="T18" fmla="*/ 1057 w 1057"/>
                <a:gd name="T19" fmla="*/ 840 h 1472"/>
                <a:gd name="T20" fmla="*/ 1049 w 1057"/>
                <a:gd name="T21" fmla="*/ 888 h 1472"/>
                <a:gd name="T22" fmla="*/ 1033 w 1057"/>
                <a:gd name="T23" fmla="*/ 928 h 1472"/>
                <a:gd name="T24" fmla="*/ 993 w 1057"/>
                <a:gd name="T25" fmla="*/ 1016 h 1472"/>
                <a:gd name="T26" fmla="*/ 937 w 1057"/>
                <a:gd name="T27" fmla="*/ 1144 h 1472"/>
                <a:gd name="T28" fmla="*/ 881 w 1057"/>
                <a:gd name="T29" fmla="*/ 1248 h 1472"/>
                <a:gd name="T30" fmla="*/ 752 w 1057"/>
                <a:gd name="T31" fmla="*/ 1472 h 1472"/>
                <a:gd name="T32" fmla="*/ 608 w 1057"/>
                <a:gd name="T33" fmla="*/ 1472 h 1472"/>
                <a:gd name="T34" fmla="*/ 440 w 1057"/>
                <a:gd name="T35" fmla="*/ 1464 h 1472"/>
                <a:gd name="T36" fmla="*/ 296 w 1057"/>
                <a:gd name="T37" fmla="*/ 1432 h 1472"/>
                <a:gd name="T38" fmla="*/ 152 w 1057"/>
                <a:gd name="T39" fmla="*/ 1392 h 1472"/>
                <a:gd name="T40" fmla="*/ 0 w 1057"/>
                <a:gd name="T41" fmla="*/ 1328 h 1472"/>
                <a:gd name="T42" fmla="*/ 0 w 1057"/>
                <a:gd name="T43" fmla="*/ 0 h 14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57" h="1472">
                  <a:moveTo>
                    <a:pt x="0" y="0"/>
                  </a:moveTo>
                  <a:lnTo>
                    <a:pt x="128" y="120"/>
                  </a:lnTo>
                  <a:lnTo>
                    <a:pt x="256" y="224"/>
                  </a:lnTo>
                  <a:lnTo>
                    <a:pt x="528" y="416"/>
                  </a:lnTo>
                  <a:lnTo>
                    <a:pt x="696" y="552"/>
                  </a:lnTo>
                  <a:lnTo>
                    <a:pt x="873" y="696"/>
                  </a:lnTo>
                  <a:lnTo>
                    <a:pt x="1001" y="792"/>
                  </a:lnTo>
                  <a:lnTo>
                    <a:pt x="1033" y="816"/>
                  </a:lnTo>
                  <a:lnTo>
                    <a:pt x="1049" y="824"/>
                  </a:lnTo>
                  <a:lnTo>
                    <a:pt x="1057" y="840"/>
                  </a:lnTo>
                  <a:lnTo>
                    <a:pt x="1049" y="888"/>
                  </a:lnTo>
                  <a:lnTo>
                    <a:pt x="1033" y="928"/>
                  </a:lnTo>
                  <a:lnTo>
                    <a:pt x="993" y="1016"/>
                  </a:lnTo>
                  <a:lnTo>
                    <a:pt x="937" y="1144"/>
                  </a:lnTo>
                  <a:lnTo>
                    <a:pt x="881" y="1248"/>
                  </a:lnTo>
                  <a:lnTo>
                    <a:pt x="752" y="1472"/>
                  </a:lnTo>
                  <a:lnTo>
                    <a:pt x="608" y="1472"/>
                  </a:lnTo>
                  <a:lnTo>
                    <a:pt x="440" y="1464"/>
                  </a:lnTo>
                  <a:lnTo>
                    <a:pt x="296" y="1432"/>
                  </a:lnTo>
                  <a:lnTo>
                    <a:pt x="152" y="1392"/>
                  </a:lnTo>
                  <a:lnTo>
                    <a:pt x="0" y="13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63"/>
            <p:cNvSpPr>
              <a:spLocks/>
            </p:cNvSpPr>
            <p:nvPr/>
          </p:nvSpPr>
          <p:spPr bwMode="auto">
            <a:xfrm>
              <a:off x="3800" y="2772"/>
              <a:ext cx="536" cy="312"/>
            </a:xfrm>
            <a:custGeom>
              <a:avLst/>
              <a:gdLst>
                <a:gd name="T0" fmla="*/ 144 w 536"/>
                <a:gd name="T1" fmla="*/ 0 h 312"/>
                <a:gd name="T2" fmla="*/ 200 w 536"/>
                <a:gd name="T3" fmla="*/ 8 h 312"/>
                <a:gd name="T4" fmla="*/ 240 w 536"/>
                <a:gd name="T5" fmla="*/ 40 h 312"/>
                <a:gd name="T6" fmla="*/ 312 w 536"/>
                <a:gd name="T7" fmla="*/ 120 h 312"/>
                <a:gd name="T8" fmla="*/ 344 w 536"/>
                <a:gd name="T9" fmla="*/ 168 h 312"/>
                <a:gd name="T10" fmla="*/ 384 w 536"/>
                <a:gd name="T11" fmla="*/ 200 h 312"/>
                <a:gd name="T12" fmla="*/ 424 w 536"/>
                <a:gd name="T13" fmla="*/ 232 h 312"/>
                <a:gd name="T14" fmla="*/ 480 w 536"/>
                <a:gd name="T15" fmla="*/ 240 h 312"/>
                <a:gd name="T16" fmla="*/ 536 w 536"/>
                <a:gd name="T17" fmla="*/ 224 h 312"/>
                <a:gd name="T18" fmla="*/ 504 w 536"/>
                <a:gd name="T19" fmla="*/ 264 h 312"/>
                <a:gd name="T20" fmla="*/ 472 w 536"/>
                <a:gd name="T21" fmla="*/ 288 h 312"/>
                <a:gd name="T22" fmla="*/ 384 w 536"/>
                <a:gd name="T23" fmla="*/ 312 h 312"/>
                <a:gd name="T24" fmla="*/ 336 w 536"/>
                <a:gd name="T25" fmla="*/ 304 h 312"/>
                <a:gd name="T26" fmla="*/ 296 w 536"/>
                <a:gd name="T27" fmla="*/ 280 h 312"/>
                <a:gd name="T28" fmla="*/ 232 w 536"/>
                <a:gd name="T29" fmla="*/ 200 h 312"/>
                <a:gd name="T30" fmla="*/ 168 w 536"/>
                <a:gd name="T31" fmla="*/ 120 h 312"/>
                <a:gd name="T32" fmla="*/ 128 w 536"/>
                <a:gd name="T33" fmla="*/ 88 h 312"/>
                <a:gd name="T34" fmla="*/ 80 w 536"/>
                <a:gd name="T35" fmla="*/ 80 h 312"/>
                <a:gd name="T36" fmla="*/ 0 w 536"/>
                <a:gd name="T37" fmla="*/ 104 h 312"/>
                <a:gd name="T38" fmla="*/ 64 w 536"/>
                <a:gd name="T39" fmla="*/ 32 h 312"/>
                <a:gd name="T40" fmla="*/ 96 w 536"/>
                <a:gd name="T41" fmla="*/ 8 h 312"/>
                <a:gd name="T42" fmla="*/ 144 w 536"/>
                <a:gd name="T43" fmla="*/ 0 h 31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36" h="312">
                  <a:moveTo>
                    <a:pt x="144" y="0"/>
                  </a:moveTo>
                  <a:lnTo>
                    <a:pt x="200" y="8"/>
                  </a:lnTo>
                  <a:lnTo>
                    <a:pt x="240" y="40"/>
                  </a:lnTo>
                  <a:lnTo>
                    <a:pt x="312" y="120"/>
                  </a:lnTo>
                  <a:lnTo>
                    <a:pt x="344" y="168"/>
                  </a:lnTo>
                  <a:lnTo>
                    <a:pt x="384" y="200"/>
                  </a:lnTo>
                  <a:lnTo>
                    <a:pt x="424" y="232"/>
                  </a:lnTo>
                  <a:lnTo>
                    <a:pt x="480" y="240"/>
                  </a:lnTo>
                  <a:lnTo>
                    <a:pt x="536" y="224"/>
                  </a:lnTo>
                  <a:lnTo>
                    <a:pt x="504" y="264"/>
                  </a:lnTo>
                  <a:lnTo>
                    <a:pt x="472" y="288"/>
                  </a:lnTo>
                  <a:lnTo>
                    <a:pt x="384" y="312"/>
                  </a:lnTo>
                  <a:lnTo>
                    <a:pt x="336" y="304"/>
                  </a:lnTo>
                  <a:lnTo>
                    <a:pt x="296" y="280"/>
                  </a:lnTo>
                  <a:lnTo>
                    <a:pt x="232" y="200"/>
                  </a:lnTo>
                  <a:lnTo>
                    <a:pt x="168" y="120"/>
                  </a:lnTo>
                  <a:lnTo>
                    <a:pt x="128" y="88"/>
                  </a:lnTo>
                  <a:lnTo>
                    <a:pt x="80" y="80"/>
                  </a:lnTo>
                  <a:lnTo>
                    <a:pt x="0" y="104"/>
                  </a:lnTo>
                  <a:lnTo>
                    <a:pt x="64" y="32"/>
                  </a:lnTo>
                  <a:lnTo>
                    <a:pt x="96" y="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64"/>
            <p:cNvSpPr>
              <a:spLocks/>
            </p:cNvSpPr>
            <p:nvPr/>
          </p:nvSpPr>
          <p:spPr bwMode="auto">
            <a:xfrm>
              <a:off x="4712" y="2900"/>
              <a:ext cx="432" cy="472"/>
            </a:xfrm>
            <a:custGeom>
              <a:avLst/>
              <a:gdLst>
                <a:gd name="T0" fmla="*/ 208 w 432"/>
                <a:gd name="T1" fmla="*/ 0 h 472"/>
                <a:gd name="T2" fmla="*/ 248 w 432"/>
                <a:gd name="T3" fmla="*/ 8 h 472"/>
                <a:gd name="T4" fmla="*/ 248 w 432"/>
                <a:gd name="T5" fmla="*/ 40 h 472"/>
                <a:gd name="T6" fmla="*/ 200 w 432"/>
                <a:gd name="T7" fmla="*/ 120 h 472"/>
                <a:gd name="T8" fmla="*/ 144 w 432"/>
                <a:gd name="T9" fmla="*/ 96 h 472"/>
                <a:gd name="T10" fmla="*/ 112 w 432"/>
                <a:gd name="T11" fmla="*/ 104 h 472"/>
                <a:gd name="T12" fmla="*/ 88 w 432"/>
                <a:gd name="T13" fmla="*/ 128 h 472"/>
                <a:gd name="T14" fmla="*/ 72 w 432"/>
                <a:gd name="T15" fmla="*/ 160 h 472"/>
                <a:gd name="T16" fmla="*/ 64 w 432"/>
                <a:gd name="T17" fmla="*/ 200 h 472"/>
                <a:gd name="T18" fmla="*/ 80 w 432"/>
                <a:gd name="T19" fmla="*/ 264 h 472"/>
                <a:gd name="T20" fmla="*/ 136 w 432"/>
                <a:gd name="T21" fmla="*/ 288 h 472"/>
                <a:gd name="T22" fmla="*/ 176 w 432"/>
                <a:gd name="T23" fmla="*/ 280 h 472"/>
                <a:gd name="T24" fmla="*/ 200 w 432"/>
                <a:gd name="T25" fmla="*/ 256 h 472"/>
                <a:gd name="T26" fmla="*/ 248 w 432"/>
                <a:gd name="T27" fmla="*/ 184 h 472"/>
                <a:gd name="T28" fmla="*/ 288 w 432"/>
                <a:gd name="T29" fmla="*/ 112 h 472"/>
                <a:gd name="T30" fmla="*/ 320 w 432"/>
                <a:gd name="T31" fmla="*/ 88 h 472"/>
                <a:gd name="T32" fmla="*/ 360 w 432"/>
                <a:gd name="T33" fmla="*/ 80 h 472"/>
                <a:gd name="T34" fmla="*/ 408 w 432"/>
                <a:gd name="T35" fmla="*/ 112 h 472"/>
                <a:gd name="T36" fmla="*/ 424 w 432"/>
                <a:gd name="T37" fmla="*/ 136 h 472"/>
                <a:gd name="T38" fmla="*/ 432 w 432"/>
                <a:gd name="T39" fmla="*/ 168 h 472"/>
                <a:gd name="T40" fmla="*/ 416 w 432"/>
                <a:gd name="T41" fmla="*/ 264 h 472"/>
                <a:gd name="T42" fmla="*/ 384 w 432"/>
                <a:gd name="T43" fmla="*/ 344 h 472"/>
                <a:gd name="T44" fmla="*/ 328 w 432"/>
                <a:gd name="T45" fmla="*/ 408 h 472"/>
                <a:gd name="T46" fmla="*/ 256 w 432"/>
                <a:gd name="T47" fmla="*/ 472 h 472"/>
                <a:gd name="T48" fmla="*/ 200 w 432"/>
                <a:gd name="T49" fmla="*/ 472 h 472"/>
                <a:gd name="T50" fmla="*/ 216 w 432"/>
                <a:gd name="T51" fmla="*/ 440 h 472"/>
                <a:gd name="T52" fmla="*/ 240 w 432"/>
                <a:gd name="T53" fmla="*/ 416 h 472"/>
                <a:gd name="T54" fmla="*/ 296 w 432"/>
                <a:gd name="T55" fmla="*/ 384 h 472"/>
                <a:gd name="T56" fmla="*/ 344 w 432"/>
                <a:gd name="T57" fmla="*/ 344 h 472"/>
                <a:gd name="T58" fmla="*/ 360 w 432"/>
                <a:gd name="T59" fmla="*/ 320 h 472"/>
                <a:gd name="T60" fmla="*/ 368 w 432"/>
                <a:gd name="T61" fmla="*/ 288 h 472"/>
                <a:gd name="T62" fmla="*/ 352 w 432"/>
                <a:gd name="T63" fmla="*/ 232 h 472"/>
                <a:gd name="T64" fmla="*/ 304 w 432"/>
                <a:gd name="T65" fmla="*/ 208 h 472"/>
                <a:gd name="T66" fmla="*/ 272 w 432"/>
                <a:gd name="T67" fmla="*/ 216 h 472"/>
                <a:gd name="T68" fmla="*/ 240 w 432"/>
                <a:gd name="T69" fmla="*/ 240 h 472"/>
                <a:gd name="T70" fmla="*/ 192 w 432"/>
                <a:gd name="T71" fmla="*/ 312 h 472"/>
                <a:gd name="T72" fmla="*/ 152 w 432"/>
                <a:gd name="T73" fmla="*/ 384 h 472"/>
                <a:gd name="T74" fmla="*/ 120 w 432"/>
                <a:gd name="T75" fmla="*/ 408 h 472"/>
                <a:gd name="T76" fmla="*/ 80 w 432"/>
                <a:gd name="T77" fmla="*/ 416 h 472"/>
                <a:gd name="T78" fmla="*/ 48 w 432"/>
                <a:gd name="T79" fmla="*/ 408 h 472"/>
                <a:gd name="T80" fmla="*/ 24 w 432"/>
                <a:gd name="T81" fmla="*/ 384 h 472"/>
                <a:gd name="T82" fmla="*/ 8 w 432"/>
                <a:gd name="T83" fmla="*/ 360 h 472"/>
                <a:gd name="T84" fmla="*/ 0 w 432"/>
                <a:gd name="T85" fmla="*/ 320 h 472"/>
                <a:gd name="T86" fmla="*/ 8 w 432"/>
                <a:gd name="T87" fmla="*/ 256 h 472"/>
                <a:gd name="T88" fmla="*/ 32 w 432"/>
                <a:gd name="T89" fmla="*/ 200 h 472"/>
                <a:gd name="T90" fmla="*/ 104 w 432"/>
                <a:gd name="T91" fmla="*/ 88 h 472"/>
                <a:gd name="T92" fmla="*/ 152 w 432"/>
                <a:gd name="T93" fmla="*/ 32 h 472"/>
                <a:gd name="T94" fmla="*/ 176 w 432"/>
                <a:gd name="T95" fmla="*/ 8 h 472"/>
                <a:gd name="T96" fmla="*/ 208 w 432"/>
                <a:gd name="T97" fmla="*/ 0 h 4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2" h="472">
                  <a:moveTo>
                    <a:pt x="208" y="0"/>
                  </a:moveTo>
                  <a:lnTo>
                    <a:pt x="248" y="8"/>
                  </a:lnTo>
                  <a:lnTo>
                    <a:pt x="248" y="40"/>
                  </a:lnTo>
                  <a:lnTo>
                    <a:pt x="200" y="120"/>
                  </a:lnTo>
                  <a:lnTo>
                    <a:pt x="144" y="96"/>
                  </a:lnTo>
                  <a:lnTo>
                    <a:pt x="112" y="104"/>
                  </a:lnTo>
                  <a:lnTo>
                    <a:pt x="88" y="128"/>
                  </a:lnTo>
                  <a:lnTo>
                    <a:pt x="72" y="160"/>
                  </a:lnTo>
                  <a:lnTo>
                    <a:pt x="64" y="200"/>
                  </a:lnTo>
                  <a:lnTo>
                    <a:pt x="80" y="264"/>
                  </a:lnTo>
                  <a:lnTo>
                    <a:pt x="136" y="288"/>
                  </a:lnTo>
                  <a:lnTo>
                    <a:pt x="176" y="280"/>
                  </a:lnTo>
                  <a:lnTo>
                    <a:pt x="200" y="256"/>
                  </a:lnTo>
                  <a:lnTo>
                    <a:pt x="248" y="184"/>
                  </a:lnTo>
                  <a:lnTo>
                    <a:pt x="288" y="112"/>
                  </a:lnTo>
                  <a:lnTo>
                    <a:pt x="320" y="88"/>
                  </a:lnTo>
                  <a:lnTo>
                    <a:pt x="360" y="80"/>
                  </a:lnTo>
                  <a:lnTo>
                    <a:pt x="408" y="112"/>
                  </a:lnTo>
                  <a:lnTo>
                    <a:pt x="424" y="136"/>
                  </a:lnTo>
                  <a:lnTo>
                    <a:pt x="432" y="168"/>
                  </a:lnTo>
                  <a:lnTo>
                    <a:pt x="416" y="264"/>
                  </a:lnTo>
                  <a:lnTo>
                    <a:pt x="384" y="344"/>
                  </a:lnTo>
                  <a:lnTo>
                    <a:pt x="328" y="408"/>
                  </a:lnTo>
                  <a:lnTo>
                    <a:pt x="256" y="472"/>
                  </a:lnTo>
                  <a:lnTo>
                    <a:pt x="200" y="472"/>
                  </a:lnTo>
                  <a:lnTo>
                    <a:pt x="216" y="440"/>
                  </a:lnTo>
                  <a:lnTo>
                    <a:pt x="240" y="416"/>
                  </a:lnTo>
                  <a:lnTo>
                    <a:pt x="296" y="384"/>
                  </a:lnTo>
                  <a:lnTo>
                    <a:pt x="344" y="344"/>
                  </a:lnTo>
                  <a:lnTo>
                    <a:pt x="360" y="320"/>
                  </a:lnTo>
                  <a:lnTo>
                    <a:pt x="368" y="288"/>
                  </a:lnTo>
                  <a:lnTo>
                    <a:pt x="352" y="232"/>
                  </a:lnTo>
                  <a:lnTo>
                    <a:pt x="304" y="208"/>
                  </a:lnTo>
                  <a:lnTo>
                    <a:pt x="272" y="216"/>
                  </a:lnTo>
                  <a:lnTo>
                    <a:pt x="240" y="240"/>
                  </a:lnTo>
                  <a:lnTo>
                    <a:pt x="192" y="312"/>
                  </a:lnTo>
                  <a:lnTo>
                    <a:pt x="152" y="384"/>
                  </a:lnTo>
                  <a:lnTo>
                    <a:pt x="120" y="408"/>
                  </a:lnTo>
                  <a:lnTo>
                    <a:pt x="80" y="416"/>
                  </a:lnTo>
                  <a:lnTo>
                    <a:pt x="48" y="408"/>
                  </a:lnTo>
                  <a:lnTo>
                    <a:pt x="24" y="384"/>
                  </a:lnTo>
                  <a:lnTo>
                    <a:pt x="8" y="360"/>
                  </a:lnTo>
                  <a:lnTo>
                    <a:pt x="0" y="320"/>
                  </a:lnTo>
                  <a:lnTo>
                    <a:pt x="8" y="256"/>
                  </a:lnTo>
                  <a:lnTo>
                    <a:pt x="32" y="200"/>
                  </a:lnTo>
                  <a:lnTo>
                    <a:pt x="104" y="88"/>
                  </a:lnTo>
                  <a:lnTo>
                    <a:pt x="152" y="32"/>
                  </a:lnTo>
                  <a:lnTo>
                    <a:pt x="176" y="8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65"/>
            <p:cNvSpPr>
              <a:spLocks/>
            </p:cNvSpPr>
            <p:nvPr/>
          </p:nvSpPr>
          <p:spPr bwMode="auto">
            <a:xfrm>
              <a:off x="4520" y="3300"/>
              <a:ext cx="360" cy="320"/>
            </a:xfrm>
            <a:custGeom>
              <a:avLst/>
              <a:gdLst>
                <a:gd name="T0" fmla="*/ 80 w 360"/>
                <a:gd name="T1" fmla="*/ 0 h 320"/>
                <a:gd name="T2" fmla="*/ 208 w 360"/>
                <a:gd name="T3" fmla="*/ 136 h 320"/>
                <a:gd name="T4" fmla="*/ 272 w 360"/>
                <a:gd name="T5" fmla="*/ 192 h 320"/>
                <a:gd name="T6" fmla="*/ 312 w 360"/>
                <a:gd name="T7" fmla="*/ 200 h 320"/>
                <a:gd name="T8" fmla="*/ 360 w 360"/>
                <a:gd name="T9" fmla="*/ 208 h 320"/>
                <a:gd name="T10" fmla="*/ 264 w 360"/>
                <a:gd name="T11" fmla="*/ 320 h 320"/>
                <a:gd name="T12" fmla="*/ 200 w 360"/>
                <a:gd name="T13" fmla="*/ 248 h 320"/>
                <a:gd name="T14" fmla="*/ 136 w 360"/>
                <a:gd name="T15" fmla="*/ 200 h 320"/>
                <a:gd name="T16" fmla="*/ 0 w 360"/>
                <a:gd name="T17" fmla="*/ 88 h 320"/>
                <a:gd name="T18" fmla="*/ 80 w 360"/>
                <a:gd name="T19" fmla="*/ 0 h 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" h="320">
                  <a:moveTo>
                    <a:pt x="80" y="0"/>
                  </a:moveTo>
                  <a:lnTo>
                    <a:pt x="208" y="136"/>
                  </a:lnTo>
                  <a:lnTo>
                    <a:pt x="272" y="192"/>
                  </a:lnTo>
                  <a:lnTo>
                    <a:pt x="312" y="200"/>
                  </a:lnTo>
                  <a:lnTo>
                    <a:pt x="360" y="208"/>
                  </a:lnTo>
                  <a:lnTo>
                    <a:pt x="264" y="320"/>
                  </a:lnTo>
                  <a:lnTo>
                    <a:pt x="200" y="248"/>
                  </a:lnTo>
                  <a:lnTo>
                    <a:pt x="136" y="200"/>
                  </a:lnTo>
                  <a:lnTo>
                    <a:pt x="0" y="8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Freeform 66"/>
            <p:cNvSpPr>
              <a:spLocks/>
            </p:cNvSpPr>
            <p:nvPr/>
          </p:nvSpPr>
          <p:spPr bwMode="auto">
            <a:xfrm>
              <a:off x="4184" y="3540"/>
              <a:ext cx="480" cy="408"/>
            </a:xfrm>
            <a:custGeom>
              <a:avLst/>
              <a:gdLst>
                <a:gd name="T0" fmla="*/ 176 w 480"/>
                <a:gd name="T1" fmla="*/ 0 h 408"/>
                <a:gd name="T2" fmla="*/ 224 w 480"/>
                <a:gd name="T3" fmla="*/ 8 h 408"/>
                <a:gd name="T4" fmla="*/ 264 w 480"/>
                <a:gd name="T5" fmla="*/ 32 h 408"/>
                <a:gd name="T6" fmla="*/ 328 w 480"/>
                <a:gd name="T7" fmla="*/ 104 h 408"/>
                <a:gd name="T8" fmla="*/ 352 w 480"/>
                <a:gd name="T9" fmla="*/ 160 h 408"/>
                <a:gd name="T10" fmla="*/ 368 w 480"/>
                <a:gd name="T11" fmla="*/ 184 h 408"/>
                <a:gd name="T12" fmla="*/ 392 w 480"/>
                <a:gd name="T13" fmla="*/ 192 h 408"/>
                <a:gd name="T14" fmla="*/ 416 w 480"/>
                <a:gd name="T15" fmla="*/ 184 h 408"/>
                <a:gd name="T16" fmla="*/ 440 w 480"/>
                <a:gd name="T17" fmla="*/ 168 h 408"/>
                <a:gd name="T18" fmla="*/ 480 w 480"/>
                <a:gd name="T19" fmla="*/ 128 h 408"/>
                <a:gd name="T20" fmla="*/ 480 w 480"/>
                <a:gd name="T21" fmla="*/ 160 h 408"/>
                <a:gd name="T22" fmla="*/ 400 w 480"/>
                <a:gd name="T23" fmla="*/ 240 h 408"/>
                <a:gd name="T24" fmla="*/ 448 w 480"/>
                <a:gd name="T25" fmla="*/ 288 h 408"/>
                <a:gd name="T26" fmla="*/ 400 w 480"/>
                <a:gd name="T27" fmla="*/ 328 h 408"/>
                <a:gd name="T28" fmla="*/ 352 w 480"/>
                <a:gd name="T29" fmla="*/ 368 h 408"/>
                <a:gd name="T30" fmla="*/ 312 w 480"/>
                <a:gd name="T31" fmla="*/ 312 h 408"/>
                <a:gd name="T32" fmla="*/ 240 w 480"/>
                <a:gd name="T33" fmla="*/ 352 h 408"/>
                <a:gd name="T34" fmla="*/ 184 w 480"/>
                <a:gd name="T35" fmla="*/ 408 h 408"/>
                <a:gd name="T36" fmla="*/ 184 w 480"/>
                <a:gd name="T37" fmla="*/ 368 h 408"/>
                <a:gd name="T38" fmla="*/ 248 w 480"/>
                <a:gd name="T39" fmla="*/ 328 h 408"/>
                <a:gd name="T40" fmla="*/ 280 w 480"/>
                <a:gd name="T41" fmla="*/ 312 h 408"/>
                <a:gd name="T42" fmla="*/ 288 w 480"/>
                <a:gd name="T43" fmla="*/ 280 h 408"/>
                <a:gd name="T44" fmla="*/ 280 w 480"/>
                <a:gd name="T45" fmla="*/ 248 h 408"/>
                <a:gd name="T46" fmla="*/ 264 w 480"/>
                <a:gd name="T47" fmla="*/ 216 h 408"/>
                <a:gd name="T48" fmla="*/ 224 w 480"/>
                <a:gd name="T49" fmla="*/ 168 h 408"/>
                <a:gd name="T50" fmla="*/ 168 w 480"/>
                <a:gd name="T51" fmla="*/ 96 h 408"/>
                <a:gd name="T52" fmla="*/ 136 w 480"/>
                <a:gd name="T53" fmla="*/ 64 h 408"/>
                <a:gd name="T54" fmla="*/ 96 w 480"/>
                <a:gd name="T55" fmla="*/ 56 h 408"/>
                <a:gd name="T56" fmla="*/ 64 w 480"/>
                <a:gd name="T57" fmla="*/ 64 h 408"/>
                <a:gd name="T58" fmla="*/ 40 w 480"/>
                <a:gd name="T59" fmla="*/ 96 h 408"/>
                <a:gd name="T60" fmla="*/ 16 w 480"/>
                <a:gd name="T61" fmla="*/ 176 h 408"/>
                <a:gd name="T62" fmla="*/ 0 w 480"/>
                <a:gd name="T63" fmla="*/ 128 h 408"/>
                <a:gd name="T64" fmla="*/ 16 w 480"/>
                <a:gd name="T65" fmla="*/ 72 h 408"/>
                <a:gd name="T66" fmla="*/ 56 w 480"/>
                <a:gd name="T67" fmla="*/ 32 h 408"/>
                <a:gd name="T68" fmla="*/ 112 w 480"/>
                <a:gd name="T69" fmla="*/ 8 h 408"/>
                <a:gd name="T70" fmla="*/ 176 w 480"/>
                <a:gd name="T71" fmla="*/ 0 h 4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80" h="408">
                  <a:moveTo>
                    <a:pt x="176" y="0"/>
                  </a:moveTo>
                  <a:lnTo>
                    <a:pt x="224" y="8"/>
                  </a:lnTo>
                  <a:lnTo>
                    <a:pt x="264" y="32"/>
                  </a:lnTo>
                  <a:lnTo>
                    <a:pt x="328" y="104"/>
                  </a:lnTo>
                  <a:lnTo>
                    <a:pt x="352" y="160"/>
                  </a:lnTo>
                  <a:lnTo>
                    <a:pt x="368" y="184"/>
                  </a:lnTo>
                  <a:lnTo>
                    <a:pt x="392" y="192"/>
                  </a:lnTo>
                  <a:lnTo>
                    <a:pt x="416" y="184"/>
                  </a:lnTo>
                  <a:lnTo>
                    <a:pt x="440" y="168"/>
                  </a:lnTo>
                  <a:lnTo>
                    <a:pt x="480" y="128"/>
                  </a:lnTo>
                  <a:lnTo>
                    <a:pt x="480" y="160"/>
                  </a:lnTo>
                  <a:lnTo>
                    <a:pt x="400" y="240"/>
                  </a:lnTo>
                  <a:lnTo>
                    <a:pt x="448" y="288"/>
                  </a:lnTo>
                  <a:lnTo>
                    <a:pt x="400" y="328"/>
                  </a:lnTo>
                  <a:lnTo>
                    <a:pt x="352" y="368"/>
                  </a:lnTo>
                  <a:lnTo>
                    <a:pt x="312" y="312"/>
                  </a:lnTo>
                  <a:lnTo>
                    <a:pt x="240" y="352"/>
                  </a:lnTo>
                  <a:lnTo>
                    <a:pt x="184" y="408"/>
                  </a:lnTo>
                  <a:lnTo>
                    <a:pt x="184" y="368"/>
                  </a:lnTo>
                  <a:lnTo>
                    <a:pt x="248" y="328"/>
                  </a:lnTo>
                  <a:lnTo>
                    <a:pt x="280" y="312"/>
                  </a:lnTo>
                  <a:lnTo>
                    <a:pt x="288" y="280"/>
                  </a:lnTo>
                  <a:lnTo>
                    <a:pt x="280" y="248"/>
                  </a:lnTo>
                  <a:lnTo>
                    <a:pt x="264" y="216"/>
                  </a:lnTo>
                  <a:lnTo>
                    <a:pt x="224" y="168"/>
                  </a:lnTo>
                  <a:lnTo>
                    <a:pt x="168" y="96"/>
                  </a:lnTo>
                  <a:lnTo>
                    <a:pt x="136" y="64"/>
                  </a:lnTo>
                  <a:lnTo>
                    <a:pt x="96" y="56"/>
                  </a:lnTo>
                  <a:lnTo>
                    <a:pt x="64" y="64"/>
                  </a:lnTo>
                  <a:lnTo>
                    <a:pt x="40" y="96"/>
                  </a:lnTo>
                  <a:lnTo>
                    <a:pt x="16" y="176"/>
                  </a:lnTo>
                  <a:lnTo>
                    <a:pt x="0" y="128"/>
                  </a:lnTo>
                  <a:lnTo>
                    <a:pt x="16" y="72"/>
                  </a:lnTo>
                  <a:lnTo>
                    <a:pt x="56" y="32"/>
                  </a:lnTo>
                  <a:lnTo>
                    <a:pt x="112" y="8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Freeform 67"/>
            <p:cNvSpPr>
              <a:spLocks/>
            </p:cNvSpPr>
            <p:nvPr/>
          </p:nvSpPr>
          <p:spPr bwMode="auto">
            <a:xfrm>
              <a:off x="3616" y="3660"/>
              <a:ext cx="600" cy="576"/>
            </a:xfrm>
            <a:custGeom>
              <a:avLst/>
              <a:gdLst>
                <a:gd name="T0" fmla="*/ 352 w 600"/>
                <a:gd name="T1" fmla="*/ 0 h 576"/>
                <a:gd name="T2" fmla="*/ 408 w 600"/>
                <a:gd name="T3" fmla="*/ 8 h 576"/>
                <a:gd name="T4" fmla="*/ 368 w 600"/>
                <a:gd name="T5" fmla="*/ 48 h 576"/>
                <a:gd name="T6" fmla="*/ 320 w 600"/>
                <a:gd name="T7" fmla="*/ 64 h 576"/>
                <a:gd name="T8" fmla="*/ 288 w 600"/>
                <a:gd name="T9" fmla="*/ 48 h 576"/>
                <a:gd name="T10" fmla="*/ 256 w 600"/>
                <a:gd name="T11" fmla="*/ 32 h 576"/>
                <a:gd name="T12" fmla="*/ 192 w 600"/>
                <a:gd name="T13" fmla="*/ 40 h 576"/>
                <a:gd name="T14" fmla="*/ 136 w 600"/>
                <a:gd name="T15" fmla="*/ 64 h 576"/>
                <a:gd name="T16" fmla="*/ 96 w 600"/>
                <a:gd name="T17" fmla="*/ 112 h 576"/>
                <a:gd name="T18" fmla="*/ 80 w 600"/>
                <a:gd name="T19" fmla="*/ 168 h 576"/>
                <a:gd name="T20" fmla="*/ 88 w 600"/>
                <a:gd name="T21" fmla="*/ 216 h 576"/>
                <a:gd name="T22" fmla="*/ 120 w 600"/>
                <a:gd name="T23" fmla="*/ 256 h 576"/>
                <a:gd name="T24" fmla="*/ 256 w 600"/>
                <a:gd name="T25" fmla="*/ 144 h 576"/>
                <a:gd name="T26" fmla="*/ 328 w 600"/>
                <a:gd name="T27" fmla="*/ 112 h 576"/>
                <a:gd name="T28" fmla="*/ 408 w 600"/>
                <a:gd name="T29" fmla="*/ 96 h 576"/>
                <a:gd name="T30" fmla="*/ 472 w 600"/>
                <a:gd name="T31" fmla="*/ 104 h 576"/>
                <a:gd name="T32" fmla="*/ 520 w 600"/>
                <a:gd name="T33" fmla="*/ 128 h 576"/>
                <a:gd name="T34" fmla="*/ 552 w 600"/>
                <a:gd name="T35" fmla="*/ 168 h 576"/>
                <a:gd name="T36" fmla="*/ 568 w 600"/>
                <a:gd name="T37" fmla="*/ 224 h 576"/>
                <a:gd name="T38" fmla="*/ 552 w 600"/>
                <a:gd name="T39" fmla="*/ 304 h 576"/>
                <a:gd name="T40" fmla="*/ 512 w 600"/>
                <a:gd name="T41" fmla="*/ 368 h 576"/>
                <a:gd name="T42" fmla="*/ 488 w 600"/>
                <a:gd name="T43" fmla="*/ 392 h 576"/>
                <a:gd name="T44" fmla="*/ 480 w 600"/>
                <a:gd name="T45" fmla="*/ 408 h 576"/>
                <a:gd name="T46" fmla="*/ 544 w 600"/>
                <a:gd name="T47" fmla="*/ 384 h 576"/>
                <a:gd name="T48" fmla="*/ 600 w 600"/>
                <a:gd name="T49" fmla="*/ 352 h 576"/>
                <a:gd name="T50" fmla="*/ 584 w 600"/>
                <a:gd name="T51" fmla="*/ 384 h 576"/>
                <a:gd name="T52" fmla="*/ 560 w 600"/>
                <a:gd name="T53" fmla="*/ 400 h 576"/>
                <a:gd name="T54" fmla="*/ 504 w 600"/>
                <a:gd name="T55" fmla="*/ 432 h 576"/>
                <a:gd name="T56" fmla="*/ 376 w 600"/>
                <a:gd name="T57" fmla="*/ 480 h 576"/>
                <a:gd name="T58" fmla="*/ 352 w 600"/>
                <a:gd name="T59" fmla="*/ 480 h 576"/>
                <a:gd name="T60" fmla="*/ 424 w 600"/>
                <a:gd name="T61" fmla="*/ 384 h 576"/>
                <a:gd name="T62" fmla="*/ 448 w 600"/>
                <a:gd name="T63" fmla="*/ 336 h 576"/>
                <a:gd name="T64" fmla="*/ 456 w 600"/>
                <a:gd name="T65" fmla="*/ 280 h 576"/>
                <a:gd name="T66" fmla="*/ 448 w 600"/>
                <a:gd name="T67" fmla="*/ 224 h 576"/>
                <a:gd name="T68" fmla="*/ 424 w 600"/>
                <a:gd name="T69" fmla="*/ 184 h 576"/>
                <a:gd name="T70" fmla="*/ 384 w 600"/>
                <a:gd name="T71" fmla="*/ 152 h 576"/>
                <a:gd name="T72" fmla="*/ 336 w 600"/>
                <a:gd name="T73" fmla="*/ 144 h 576"/>
                <a:gd name="T74" fmla="*/ 264 w 600"/>
                <a:gd name="T75" fmla="*/ 160 h 576"/>
                <a:gd name="T76" fmla="*/ 208 w 600"/>
                <a:gd name="T77" fmla="*/ 216 h 576"/>
                <a:gd name="T78" fmla="*/ 176 w 600"/>
                <a:gd name="T79" fmla="*/ 288 h 576"/>
                <a:gd name="T80" fmla="*/ 168 w 600"/>
                <a:gd name="T81" fmla="*/ 368 h 576"/>
                <a:gd name="T82" fmla="*/ 176 w 600"/>
                <a:gd name="T83" fmla="*/ 456 h 576"/>
                <a:gd name="T84" fmla="*/ 216 w 600"/>
                <a:gd name="T85" fmla="*/ 536 h 576"/>
                <a:gd name="T86" fmla="*/ 168 w 600"/>
                <a:gd name="T87" fmla="*/ 560 h 576"/>
                <a:gd name="T88" fmla="*/ 120 w 600"/>
                <a:gd name="T89" fmla="*/ 576 h 576"/>
                <a:gd name="T90" fmla="*/ 32 w 600"/>
                <a:gd name="T91" fmla="*/ 400 h 576"/>
                <a:gd name="T92" fmla="*/ 8 w 600"/>
                <a:gd name="T93" fmla="*/ 312 h 576"/>
                <a:gd name="T94" fmla="*/ 0 w 600"/>
                <a:gd name="T95" fmla="*/ 216 h 576"/>
                <a:gd name="T96" fmla="*/ 8 w 600"/>
                <a:gd name="T97" fmla="*/ 160 h 576"/>
                <a:gd name="T98" fmla="*/ 32 w 600"/>
                <a:gd name="T99" fmla="*/ 112 h 576"/>
                <a:gd name="T100" fmla="*/ 112 w 600"/>
                <a:gd name="T101" fmla="*/ 48 h 576"/>
                <a:gd name="T102" fmla="*/ 168 w 600"/>
                <a:gd name="T103" fmla="*/ 24 h 576"/>
                <a:gd name="T104" fmla="*/ 232 w 600"/>
                <a:gd name="T105" fmla="*/ 8 h 576"/>
                <a:gd name="T106" fmla="*/ 352 w 600"/>
                <a:gd name="T107" fmla="*/ 0 h 5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0" h="576">
                  <a:moveTo>
                    <a:pt x="352" y="0"/>
                  </a:moveTo>
                  <a:lnTo>
                    <a:pt x="408" y="8"/>
                  </a:lnTo>
                  <a:lnTo>
                    <a:pt x="368" y="48"/>
                  </a:lnTo>
                  <a:lnTo>
                    <a:pt x="320" y="64"/>
                  </a:lnTo>
                  <a:lnTo>
                    <a:pt x="288" y="48"/>
                  </a:lnTo>
                  <a:lnTo>
                    <a:pt x="256" y="32"/>
                  </a:lnTo>
                  <a:lnTo>
                    <a:pt x="192" y="40"/>
                  </a:lnTo>
                  <a:lnTo>
                    <a:pt x="136" y="64"/>
                  </a:lnTo>
                  <a:lnTo>
                    <a:pt x="96" y="112"/>
                  </a:lnTo>
                  <a:lnTo>
                    <a:pt x="80" y="168"/>
                  </a:lnTo>
                  <a:lnTo>
                    <a:pt x="88" y="216"/>
                  </a:lnTo>
                  <a:lnTo>
                    <a:pt x="120" y="256"/>
                  </a:lnTo>
                  <a:lnTo>
                    <a:pt x="256" y="144"/>
                  </a:lnTo>
                  <a:lnTo>
                    <a:pt x="328" y="112"/>
                  </a:lnTo>
                  <a:lnTo>
                    <a:pt x="408" y="96"/>
                  </a:lnTo>
                  <a:lnTo>
                    <a:pt x="472" y="104"/>
                  </a:lnTo>
                  <a:lnTo>
                    <a:pt x="520" y="128"/>
                  </a:lnTo>
                  <a:lnTo>
                    <a:pt x="552" y="168"/>
                  </a:lnTo>
                  <a:lnTo>
                    <a:pt x="568" y="224"/>
                  </a:lnTo>
                  <a:lnTo>
                    <a:pt x="552" y="304"/>
                  </a:lnTo>
                  <a:lnTo>
                    <a:pt x="512" y="368"/>
                  </a:lnTo>
                  <a:lnTo>
                    <a:pt x="488" y="392"/>
                  </a:lnTo>
                  <a:lnTo>
                    <a:pt x="480" y="408"/>
                  </a:lnTo>
                  <a:lnTo>
                    <a:pt x="544" y="384"/>
                  </a:lnTo>
                  <a:lnTo>
                    <a:pt x="600" y="352"/>
                  </a:lnTo>
                  <a:lnTo>
                    <a:pt x="584" y="384"/>
                  </a:lnTo>
                  <a:lnTo>
                    <a:pt x="560" y="400"/>
                  </a:lnTo>
                  <a:lnTo>
                    <a:pt x="504" y="432"/>
                  </a:lnTo>
                  <a:lnTo>
                    <a:pt x="376" y="480"/>
                  </a:lnTo>
                  <a:lnTo>
                    <a:pt x="352" y="480"/>
                  </a:lnTo>
                  <a:lnTo>
                    <a:pt x="424" y="384"/>
                  </a:lnTo>
                  <a:lnTo>
                    <a:pt x="448" y="336"/>
                  </a:lnTo>
                  <a:lnTo>
                    <a:pt x="456" y="280"/>
                  </a:lnTo>
                  <a:lnTo>
                    <a:pt x="448" y="224"/>
                  </a:lnTo>
                  <a:lnTo>
                    <a:pt x="424" y="184"/>
                  </a:lnTo>
                  <a:lnTo>
                    <a:pt x="384" y="152"/>
                  </a:lnTo>
                  <a:lnTo>
                    <a:pt x="336" y="144"/>
                  </a:lnTo>
                  <a:lnTo>
                    <a:pt x="264" y="160"/>
                  </a:lnTo>
                  <a:lnTo>
                    <a:pt x="208" y="216"/>
                  </a:lnTo>
                  <a:lnTo>
                    <a:pt x="176" y="288"/>
                  </a:lnTo>
                  <a:lnTo>
                    <a:pt x="168" y="368"/>
                  </a:lnTo>
                  <a:lnTo>
                    <a:pt x="176" y="456"/>
                  </a:lnTo>
                  <a:lnTo>
                    <a:pt x="216" y="536"/>
                  </a:lnTo>
                  <a:lnTo>
                    <a:pt x="168" y="560"/>
                  </a:lnTo>
                  <a:lnTo>
                    <a:pt x="120" y="576"/>
                  </a:lnTo>
                  <a:lnTo>
                    <a:pt x="32" y="400"/>
                  </a:lnTo>
                  <a:lnTo>
                    <a:pt x="8" y="312"/>
                  </a:lnTo>
                  <a:lnTo>
                    <a:pt x="0" y="216"/>
                  </a:lnTo>
                  <a:lnTo>
                    <a:pt x="8" y="160"/>
                  </a:lnTo>
                  <a:lnTo>
                    <a:pt x="32" y="112"/>
                  </a:lnTo>
                  <a:lnTo>
                    <a:pt x="112" y="48"/>
                  </a:lnTo>
                  <a:lnTo>
                    <a:pt x="168" y="24"/>
                  </a:lnTo>
                  <a:lnTo>
                    <a:pt x="232" y="8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189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271463" y="374650"/>
            <a:ext cx="8601075" cy="692150"/>
          </a:xfrm>
        </p:spPr>
        <p:txBody>
          <a:bodyPr/>
          <a:lstStyle/>
          <a:p>
            <a:r>
              <a:rPr lang="en-US" altLang="en-US" smtClean="0"/>
              <a:t>Loquat in China</a:t>
            </a:r>
          </a:p>
        </p:txBody>
      </p:sp>
      <p:pic>
        <p:nvPicPr>
          <p:cNvPr id="14339" name="Picture 6" descr="C:\Documents and Settings\janick\Desktop\Fig. 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99" b="50154"/>
          <a:stretch>
            <a:fillRect/>
          </a:stretch>
        </p:blipFill>
        <p:spPr bwMode="auto">
          <a:xfrm>
            <a:off x="531813" y="1238250"/>
            <a:ext cx="8080375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271463" y="6051550"/>
            <a:ext cx="8601075" cy="692150"/>
          </a:xfrm>
        </p:spPr>
        <p:txBody>
          <a:bodyPr/>
          <a:lstStyle/>
          <a:p>
            <a:r>
              <a:rPr lang="en-US" altLang="en-US" sz="2800" smtClean="0"/>
              <a:t>Blossoming Loquat</a:t>
            </a:r>
          </a:p>
        </p:txBody>
      </p:sp>
      <p:pic>
        <p:nvPicPr>
          <p:cNvPr id="15363" name="Picture 5" descr="BlossomingLoqu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147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2192338" y="2687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endParaRPr lang="en-US" altLang="en-US" sz="2400" b="0"/>
          </a:p>
        </p:txBody>
      </p:sp>
      <p:pic>
        <p:nvPicPr>
          <p:cNvPr id="16387" name="Picture 5" descr="C:\Documents and Settings\janick\Desktop\Fig.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52438"/>
            <a:ext cx="7931150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DSCN1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SCN09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C:\Documents and Settings\janick\Desktop\Fig. 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3452813"/>
            <a:ext cx="412750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 descr="C:\Documents and Settings\janick\Desktop\Fig. 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438525"/>
            <a:ext cx="3017837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" descr="Canned_Loquat_in_Syr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0"/>
            <a:ext cx="391795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1" descr="box-of-loqua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0"/>
            <a:ext cx="4291013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Rootstock Objectives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770188" y="1981200"/>
            <a:ext cx="3603625" cy="4114800"/>
          </a:xfrm>
        </p:spPr>
        <p:txBody>
          <a:bodyPr/>
          <a:lstStyle/>
          <a:p>
            <a:r>
              <a:rPr lang="en-US" altLang="en-US" smtClean="0"/>
              <a:t>Compatibility</a:t>
            </a:r>
          </a:p>
          <a:p>
            <a:r>
              <a:rPr lang="en-US" altLang="en-US" smtClean="0"/>
              <a:t>Deep rooting</a:t>
            </a:r>
          </a:p>
          <a:p>
            <a:r>
              <a:rPr lang="en-US" altLang="en-US" smtClean="0"/>
              <a:t>Root:shoot ratio</a:t>
            </a:r>
          </a:p>
          <a:p>
            <a:r>
              <a:rPr lang="en-US" altLang="en-US" smtClean="0"/>
              <a:t>Precocity</a:t>
            </a:r>
          </a:p>
          <a:p>
            <a:r>
              <a:rPr lang="en-US" altLang="en-US" smtClean="0"/>
              <a:t>Dwarfing</a:t>
            </a:r>
          </a:p>
          <a:p>
            <a:r>
              <a:rPr lang="en-US" altLang="en-US" smtClean="0"/>
              <a:t>Disease resistance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FRUITS OF 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38125"/>
            <a:ext cx="3001962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6" descr="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238125"/>
            <a:ext cx="295592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7" descr="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8125"/>
            <a:ext cx="3001963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8" descr="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086100"/>
            <a:ext cx="244475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9" descr="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3067050"/>
            <a:ext cx="2166938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6" name="Picture 10" descr="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60700"/>
            <a:ext cx="246380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11"/>
          <p:cNvSpPr txBox="1">
            <a:spLocks noChangeArrowheads="1"/>
          </p:cNvSpPr>
          <p:nvPr/>
        </p:nvSpPr>
        <p:spPr bwMode="auto">
          <a:xfrm>
            <a:off x="508000" y="2557463"/>
            <a:ext cx="207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SzTx/>
            </a:pPr>
            <a:r>
              <a:rPr lang="en-US" altLang="en-US" sz="2000" i="1"/>
              <a:t>E. henryi</a:t>
            </a: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3533775" y="2557463"/>
            <a:ext cx="207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SzTx/>
            </a:pPr>
            <a:r>
              <a:rPr lang="en-US" altLang="en-US" sz="2000" i="1"/>
              <a:t>E. japonica</a:t>
            </a: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6557963" y="2557463"/>
            <a:ext cx="2078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SzTx/>
            </a:pPr>
            <a:r>
              <a:rPr lang="en-US" altLang="en-US" sz="2000" i="1"/>
              <a:t>E. prinoides</a:t>
            </a:r>
          </a:p>
        </p:txBody>
      </p:sp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649288" y="6310313"/>
            <a:ext cx="2078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SzTx/>
            </a:pPr>
            <a:r>
              <a:rPr lang="en-US" altLang="en-US" sz="2000" i="1"/>
              <a:t>E. deflexa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3556000" y="6310313"/>
            <a:ext cx="207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SzTx/>
            </a:pPr>
            <a:r>
              <a:rPr lang="en-US" altLang="en-US" sz="2000" i="1"/>
              <a:t>E. fragrans</a:t>
            </a:r>
          </a:p>
        </p:txBody>
      </p:sp>
      <p:sp>
        <p:nvSpPr>
          <p:cNvPr id="101392" name="Text Box 16"/>
          <p:cNvSpPr txBox="1">
            <a:spLocks noChangeArrowheads="1"/>
          </p:cNvSpPr>
          <p:nvPr/>
        </p:nvSpPr>
        <p:spPr bwMode="auto">
          <a:xfrm>
            <a:off x="6365875" y="6310313"/>
            <a:ext cx="207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SzTx/>
            </a:pPr>
            <a:r>
              <a:rPr lang="en-US" altLang="en-US" sz="2000" i="1"/>
              <a:t>E. kwangxinesis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8" grpId="0"/>
      <p:bldP spid="101389" grpId="0"/>
      <p:bldP spid="101390" grpId="0"/>
      <p:bldP spid="101391" grpId="0"/>
      <p:bldP spid="10139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DSCN03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0"/>
            <a:ext cx="513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696913"/>
            <a:ext cx="8601075" cy="692150"/>
          </a:xfrm>
        </p:spPr>
        <p:txBody>
          <a:bodyPr/>
          <a:lstStyle/>
          <a:p>
            <a:r>
              <a:rPr lang="en-US" altLang="en-US" smtClean="0"/>
              <a:t>Genomics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4163" y="1981200"/>
            <a:ext cx="6035675" cy="4114800"/>
          </a:xfrm>
        </p:spPr>
        <p:txBody>
          <a:bodyPr/>
          <a:lstStyle/>
          <a:p>
            <a:r>
              <a:rPr lang="en-US" altLang="en-US" smtClean="0"/>
              <a:t>Transfer of genes within the Rosaceae</a:t>
            </a:r>
          </a:p>
          <a:p>
            <a:pPr lvl="1"/>
            <a:r>
              <a:rPr lang="en-US" altLang="en-US" smtClean="0"/>
              <a:t>Nematode resistance</a:t>
            </a:r>
          </a:p>
          <a:p>
            <a:pPr lvl="1"/>
            <a:r>
              <a:rPr lang="en-US" altLang="en-US" smtClean="0"/>
              <a:t>Pathenocarpy</a:t>
            </a:r>
          </a:p>
          <a:p>
            <a:pPr lvl="1"/>
            <a:r>
              <a:rPr lang="en-US" altLang="en-US" smtClean="0"/>
              <a:t>Scab resistance</a:t>
            </a:r>
          </a:p>
          <a:p>
            <a:pPr lvl="1"/>
            <a:r>
              <a:rPr lang="en-US" altLang="en-US" smtClean="0"/>
              <a:t>Virus resistance</a:t>
            </a:r>
          </a:p>
          <a:p>
            <a:pPr lvl="1"/>
            <a:r>
              <a:rPr lang="en-US" altLang="en-US" smtClean="0"/>
              <a:t>Dwarfing (for rootstocks)</a:t>
            </a:r>
          </a:p>
          <a:p>
            <a:pPr lvl="1"/>
            <a:r>
              <a:rPr lang="en-US" altLang="en-US" smtClean="0"/>
              <a:t>Deep Rooting</a:t>
            </a:r>
          </a:p>
          <a:p>
            <a:pPr lvl="1"/>
            <a:r>
              <a:rPr lang="en-US" altLang="en-US" smtClean="0"/>
              <a:t>Root Shoot Ratios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271463" y="5865813"/>
            <a:ext cx="8601075" cy="960437"/>
          </a:xfrm>
        </p:spPr>
        <p:txBody>
          <a:bodyPr/>
          <a:lstStyle/>
          <a:p>
            <a:r>
              <a:rPr lang="en-US" altLang="en-US" sz="2400" i="1" smtClean="0"/>
              <a:t>Loquats and a Mountain Bird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Southern Song Dynasty (1127–1279)</a:t>
            </a:r>
          </a:p>
        </p:txBody>
      </p:sp>
      <p:pic>
        <p:nvPicPr>
          <p:cNvPr id="6147" name="Picture 5" descr="Loquats_and_Mountain_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9863"/>
            <a:ext cx="578961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inkage map-2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0"/>
            <a:ext cx="784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914400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613" y="595313"/>
            <a:ext cx="1490662" cy="5510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Brazil</a:t>
            </a:r>
            <a:endParaRPr lang="en-US" sz="16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J. </a:t>
            </a: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Saval</a:t>
            </a:r>
            <a:r>
              <a:rPr lang="es-ES" sz="1600" b="1" dirty="0">
                <a:latin typeface="+mn-lt"/>
                <a:ea typeface="Times New Roman" panose="02020603050405020304" pitchFamily="18" charset="0"/>
              </a:rPr>
              <a:t> Brasil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Ronda </a:t>
            </a: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Brasil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China</a:t>
            </a:r>
            <a:endParaRPr lang="en-US" sz="16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Changhong-3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Dazhong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Hongganben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Jiefanghzhong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Meihuaxia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Puxinben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Taicheng-4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Xiangzhong-11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Zaozhong-6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Japan</a:t>
            </a:r>
            <a:endParaRPr lang="en-US" sz="16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Mogi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Mogi </a:t>
            </a: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Wasse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Tanaka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Italy</a:t>
            </a:r>
            <a:endParaRPr lang="en-US" sz="16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Bianco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Italiano-1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Marchetto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Ottaviani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84838" y="595313"/>
            <a:ext cx="1571625" cy="6002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+mn-lt"/>
                <a:ea typeface="Times New Roman" panose="02020603050405020304" pitchFamily="18" charset="0"/>
              </a:rPr>
              <a:t>Maite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+mn-lt"/>
                <a:ea typeface="Times New Roman" panose="02020603050405020304" pitchFamily="18" charset="0"/>
              </a:rPr>
              <a:t>Manises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Times New Roman" panose="02020603050405020304" pitchFamily="18" charset="0"/>
              </a:rPr>
              <a:t>Marc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Times New Roman" panose="02020603050405020304" pitchFamily="18" charset="0"/>
              </a:rPr>
              <a:t>Mas </a:t>
            </a:r>
            <a:r>
              <a:rPr lang="en-US" sz="1600" b="1" dirty="0" err="1">
                <a:latin typeface="+mn-lt"/>
                <a:ea typeface="Times New Roman" panose="02020603050405020304" pitchFamily="18" charset="0"/>
              </a:rPr>
              <a:t>Vagué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+mn-lt"/>
                <a:ea typeface="Times New Roman" panose="02020603050405020304" pitchFamily="18" charset="0"/>
              </a:rPr>
              <a:t>Masía</a:t>
            </a:r>
            <a:r>
              <a:rPr lang="en-US" sz="1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+mn-lt"/>
                <a:ea typeface="Times New Roman" panose="02020603050405020304" pitchFamily="18" charset="0"/>
              </a:rPr>
              <a:t>Cañera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+mn-lt"/>
                <a:ea typeface="Times New Roman" panose="02020603050405020304" pitchFamily="18" charset="0"/>
              </a:rPr>
              <a:t>Manera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Times New Roman" panose="02020603050405020304" pitchFamily="18" charset="0"/>
              </a:rPr>
              <a:t>Mercedes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ea typeface="Times New Roman" panose="02020603050405020304" pitchFamily="18" charset="0"/>
              </a:rPr>
              <a:t>Mil </a:t>
            </a:r>
            <a:r>
              <a:rPr lang="en-US" sz="1600" b="1" dirty="0" err="1">
                <a:latin typeface="+mn-lt"/>
                <a:ea typeface="Times New Roman" panose="02020603050405020304" pitchFamily="18" charset="0"/>
              </a:rPr>
              <a:t>Homens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Miquel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d’Aixarà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Miquel </a:t>
            </a: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Nucier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Nadal Tardío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Nadal Temprano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Peluches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Peix</a:t>
            </a:r>
            <a:endParaRPr lang="es-E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Pere Esquena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Piera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Polop-1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Raúl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Redonet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Requina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Ronda Gruesos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Sacós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0563" y="595313"/>
            <a:ext cx="1697037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Rosa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Rosa Tardío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Sanfilippara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Vaniglia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 Dulce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Virticchiara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Pakistan</a:t>
            </a:r>
            <a:endParaRPr lang="en-US" sz="16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Ikramullah-1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Ikramullah-2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Khyber-1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Saeed-1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Portugal</a:t>
            </a:r>
            <a:endParaRPr lang="en-US" sz="16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Almargem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Mata </a:t>
            </a: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Mouros</a:t>
            </a:r>
            <a:r>
              <a:rPr lang="es-ES" sz="1600" b="1" dirty="0">
                <a:latin typeface="+mn-lt"/>
                <a:ea typeface="Times New Roman" panose="02020603050405020304" pitchFamily="18" charset="0"/>
              </a:rPr>
              <a:t> Regional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Rolhâo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 II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Tavira</a:t>
            </a:r>
            <a:endParaRPr lang="en-GB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 err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Spain</a:t>
            </a:r>
            <a:endParaRPr lang="en-US" sz="16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Al-Ama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Alcácer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Alfons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 Gregori-1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Alfons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 Gregori-2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Algerie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 (</a:t>
            </a: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Altea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)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Algerie</a:t>
            </a:r>
            <a:r>
              <a:rPr lang="es-ES" sz="1600" b="1" dirty="0">
                <a:latin typeface="+mn-lt"/>
                <a:ea typeface="Times New Roman" panose="02020603050405020304" pitchFamily="18" charset="0"/>
              </a:rPr>
              <a:t> clon tardío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endParaRPr lang="en-US" sz="1600" b="1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5888" y="595313"/>
            <a:ext cx="1490662" cy="5756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Barret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Benimelli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Beniaratx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Borde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Cabelo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Cambrils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Chirlero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Cort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Cox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US" sz="1600" b="1" dirty="0" err="1">
                <a:latin typeface="+mn-lt"/>
                <a:ea typeface="Times New Roman" panose="02020603050405020304" pitchFamily="18" charset="0"/>
              </a:rPr>
              <a:t>Cremaor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+mn-lt"/>
              </a:rPr>
              <a:t>Dama</a:t>
            </a:r>
            <a:endParaRPr lang="en-US" sz="1600" b="1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Dulce </a:t>
            </a:r>
            <a:r>
              <a:rPr lang="en-US" sz="1600" b="1" dirty="0" err="1">
                <a:latin typeface="+mn-lt"/>
              </a:rPr>
              <a:t>Pera</a:t>
            </a:r>
            <a:endParaRPr lang="en-US" sz="1600" b="1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Estrada Blanc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Estrada </a:t>
            </a:r>
            <a:r>
              <a:rPr lang="en-US" sz="1600" b="1" dirty="0" err="1">
                <a:latin typeface="+mn-lt"/>
              </a:rPr>
              <a:t>Groc</a:t>
            </a:r>
            <a:endParaRPr lang="en-US" sz="1600" b="1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+mn-lt"/>
              </a:rPr>
              <a:t>Paco</a:t>
            </a:r>
            <a:r>
              <a:rPr lang="en-US" sz="1600" b="1" dirty="0">
                <a:latin typeface="+mn-lt"/>
              </a:rPr>
              <a:t> el Gordo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IRTA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Ismael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+mn-lt"/>
              </a:rPr>
              <a:t>Javierín</a:t>
            </a:r>
            <a:endParaRPr lang="en-US" sz="1600" b="1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+mn-lt"/>
              </a:rPr>
              <a:t>Joaquín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Giner</a:t>
            </a:r>
            <a:endParaRPr lang="en-US" sz="1600" b="1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Linares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+mn-lt"/>
              </a:rPr>
              <a:t>Magdal</a:t>
            </a:r>
            <a:endParaRPr lang="en-US" sz="1600" b="1" dirty="0">
              <a:latin typeface="+mn-lt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latin typeface="+mn-lt"/>
              </a:rPr>
              <a:t>Magdal</a:t>
            </a:r>
            <a:r>
              <a:rPr lang="en-US" sz="1600" b="1" dirty="0">
                <a:latin typeface="+mn-lt"/>
              </a:rPr>
              <a:t> Carne </a:t>
            </a:r>
            <a:r>
              <a:rPr lang="en-US" sz="1600" b="1" dirty="0">
                <a:latin typeface="+mn-lt"/>
              </a:rPr>
              <a:t>Blanca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24750" y="595313"/>
            <a:ext cx="1511300" cy="5756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Saguntí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Sally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Samper-1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Samper-2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Saval-1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Saval-2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Saval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 Moreno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Saval</a:t>
            </a:r>
            <a:r>
              <a:rPr lang="en-GB" sz="1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Nerviado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Sisantanou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Siscar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Susana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115888" indent="-115888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Temprano de </a:t>
            </a: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Petrés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Toni </a:t>
            </a: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Tomaca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latin typeface="+mn-lt"/>
                <a:ea typeface="Times New Roman" panose="02020603050405020304" pitchFamily="18" charset="0"/>
              </a:rPr>
              <a:t>Vila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USA</a:t>
            </a:r>
            <a:endParaRPr lang="en-US" sz="1600" b="1" dirty="0">
              <a:solidFill>
                <a:srgbClr val="C00000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s-ES" sz="1600" b="1" dirty="0" err="1">
                <a:latin typeface="+mn-lt"/>
                <a:ea typeface="Times New Roman" panose="02020603050405020304" pitchFamily="18" charset="0"/>
              </a:rPr>
              <a:t>Advance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Champagne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Golden Nugget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McBeth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Mrs Cooksey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 err="1">
                <a:latin typeface="+mn-lt"/>
                <a:ea typeface="Times New Roman" panose="02020603050405020304" pitchFamily="18" charset="0"/>
              </a:rPr>
              <a:t>Sabroso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426085" algn="l"/>
              </a:tabLst>
              <a:defRPr/>
            </a:pPr>
            <a:r>
              <a:rPr lang="en-GB" sz="1600" b="1" dirty="0">
                <a:latin typeface="+mn-lt"/>
                <a:ea typeface="Times New Roman" panose="02020603050405020304" pitchFamily="18" charset="0"/>
              </a:rPr>
              <a:t>Vista White</a:t>
            </a:r>
            <a:endParaRPr lang="en-US" sz="1600" b="1" dirty="0"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57200" y="528638"/>
            <a:ext cx="8229600" cy="5938837"/>
          </a:xfrm>
        </p:spPr>
        <p:txBody>
          <a:bodyPr/>
          <a:lstStyle/>
          <a:p>
            <a:pPr marL="0" indent="0"/>
            <a:r>
              <a:rPr lang="en-US" altLang="en-US" sz="3200" smtClean="0"/>
              <a:t>Most present cultivars are chance seedlings</a:t>
            </a:r>
          </a:p>
          <a:p>
            <a:pPr marL="0" indent="0"/>
            <a:r>
              <a:rPr lang="en-US" altLang="en-US" sz="3200" smtClean="0"/>
              <a:t>Variability in cultivars include:</a:t>
            </a:r>
          </a:p>
          <a:p>
            <a:pPr marL="400050" lvl="1" indent="0"/>
            <a:r>
              <a:rPr lang="en-US" altLang="en-US" sz="3200" smtClean="0"/>
              <a:t>External and internal color</a:t>
            </a:r>
          </a:p>
          <a:p>
            <a:pPr marL="400050" lvl="1" indent="0"/>
            <a:r>
              <a:rPr lang="en-US" altLang="en-US" sz="3200" smtClean="0"/>
              <a:t>Size</a:t>
            </a:r>
          </a:p>
          <a:p>
            <a:pPr marL="400050" lvl="1" indent="0"/>
            <a:r>
              <a:rPr lang="en-US" altLang="en-US" sz="3200" smtClean="0"/>
              <a:t>Flesh characters, taste, sweetness, acidity, texture</a:t>
            </a:r>
          </a:p>
          <a:p>
            <a:pPr marL="400050" lvl="1" indent="0"/>
            <a:r>
              <a:rPr lang="en-US" altLang="en-US" sz="3200" smtClean="0"/>
              <a:t>Seed number</a:t>
            </a:r>
          </a:p>
          <a:p>
            <a:pPr marL="400050" lvl="1" indent="0"/>
            <a:r>
              <a:rPr lang="en-US" altLang="en-US" sz="3200" smtClean="0"/>
              <a:t>Flesh thickness</a:t>
            </a:r>
          </a:p>
          <a:p>
            <a:pPr marL="400050" lvl="1" indent="0"/>
            <a:r>
              <a:rPr lang="en-US" altLang="en-US" sz="3200" smtClean="0"/>
              <a:t>Keeping quality</a:t>
            </a:r>
          </a:p>
          <a:p>
            <a:pPr marL="400050" lvl="1" indent="0"/>
            <a:r>
              <a:rPr lang="en-US" altLang="en-US" sz="3200" smtClean="0"/>
              <a:t>Disease resistance</a:t>
            </a:r>
          </a:p>
          <a:p>
            <a:pPr marL="0" indent="0"/>
            <a:endParaRPr lang="en-US" alt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0"/>
            <a:ext cx="8251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10463" y="4841875"/>
            <a:ext cx="10572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chemeClr val="bg1"/>
                </a:solidFill>
                <a:latin typeface="+mn-lt"/>
              </a:rPr>
              <a:t>Fujian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6" b="4379"/>
          <a:stretch>
            <a:fillRect/>
          </a:stretch>
        </p:blipFill>
        <p:spPr bwMode="auto">
          <a:xfrm>
            <a:off x="185738" y="765175"/>
            <a:ext cx="308133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矩形 3"/>
          <p:cNvSpPr>
            <a:spLocks noChangeArrowheads="1"/>
          </p:cNvSpPr>
          <p:nvPr/>
        </p:nvSpPr>
        <p:spPr bwMode="auto">
          <a:xfrm>
            <a:off x="5724525" y="2084388"/>
            <a:ext cx="338455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dirty="0" err="1">
                <a:latin typeface="+mn-lt"/>
                <a:cs typeface="Times New Roman" pitchFamily="18" charset="0"/>
              </a:rPr>
              <a:t>Huangmi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Seedling, 2005, big fruit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63–121g</a:t>
            </a:r>
            <a:endParaRPr lang="en-US" altLang="zh-CN" sz="14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Whitish. Late,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late-April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to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early-May</a:t>
            </a:r>
            <a:endParaRPr lang="en-US" altLang="zh-CN" sz="14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Edible rate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: 73%. TSS: 13%</a:t>
            </a:r>
            <a:endParaRPr lang="en-US" altLang="zh-CN" sz="1400" b="1" dirty="0">
              <a:latin typeface="+mn-lt"/>
              <a:cs typeface="Times New Roman" pitchFamily="18" charset="0"/>
            </a:endParaRPr>
          </a:p>
          <a:p>
            <a:pPr marL="168275" indent="-168275"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Thick peel, easy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peel, resists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fruit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cracking,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rust, sunburn; good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storage &amp; transport</a:t>
            </a:r>
            <a:endParaRPr lang="zh-CN" altLang="en-US" sz="1400" b="1" dirty="0">
              <a:latin typeface="+mn-lt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7466" r="5812" b="12492"/>
          <a:stretch>
            <a:fillRect/>
          </a:stretch>
        </p:blipFill>
        <p:spPr bwMode="auto">
          <a:xfrm>
            <a:off x="5724525" y="19050"/>
            <a:ext cx="2889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141663"/>
            <a:ext cx="3590925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4437" r="5740" b="15041"/>
          <a:stretch>
            <a:fillRect/>
          </a:stretch>
        </p:blipFill>
        <p:spPr bwMode="auto">
          <a:xfrm>
            <a:off x="4716463" y="3527425"/>
            <a:ext cx="33321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itle 1"/>
          <p:cNvSpPr>
            <a:spLocks noGrp="1"/>
          </p:cNvSpPr>
          <p:nvPr>
            <p:ph type="title"/>
          </p:nvPr>
        </p:nvSpPr>
        <p:spPr>
          <a:xfrm>
            <a:off x="-107950" y="0"/>
            <a:ext cx="5513388" cy="714375"/>
          </a:xfrm>
        </p:spPr>
        <p:txBody>
          <a:bodyPr/>
          <a:lstStyle/>
          <a:p>
            <a:r>
              <a:rPr lang="en-US" altLang="zh-CN" sz="3200" smtClean="0">
                <a:ea typeface="SimSun" panose="02010600030101010101" pitchFamily="2" charset="-122"/>
              </a:rPr>
              <a:t>CHINA: Fujian Province</a:t>
            </a:r>
          </a:p>
        </p:txBody>
      </p:sp>
      <p:sp>
        <p:nvSpPr>
          <p:cNvPr id="15367" name="矩形 1"/>
          <p:cNvSpPr>
            <a:spLocks noChangeArrowheads="1"/>
          </p:cNvSpPr>
          <p:nvPr/>
        </p:nvSpPr>
        <p:spPr bwMode="auto">
          <a:xfrm>
            <a:off x="3249613" y="827088"/>
            <a:ext cx="258445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b="1" dirty="0" err="1">
                <a:latin typeface="+mn-lt"/>
              </a:rPr>
              <a:t>Yanhong</a:t>
            </a:r>
            <a:r>
              <a:rPr lang="en-US" altLang="zh-CN" sz="1400" b="1" dirty="0">
                <a:latin typeface="+mn-lt"/>
              </a:rPr>
              <a:t> </a:t>
            </a:r>
          </a:p>
          <a:p>
            <a:pPr>
              <a:defRPr/>
            </a:pPr>
            <a:r>
              <a:rPr lang="en-US" altLang="zh-CN" sz="1400" b="1" dirty="0">
                <a:latin typeface="+mn-lt"/>
              </a:rPr>
              <a:t>‘</a:t>
            </a:r>
            <a:r>
              <a:rPr lang="en-US" altLang="zh-CN" sz="1400" b="1" dirty="0" err="1">
                <a:latin typeface="+mn-lt"/>
              </a:rPr>
              <a:t>Jiefangzhong</a:t>
            </a:r>
            <a:r>
              <a:rPr lang="en-US" altLang="zh-CN" sz="1400" b="1" dirty="0">
                <a:latin typeface="+mn-lt"/>
              </a:rPr>
              <a:t>’ </a:t>
            </a:r>
            <a:r>
              <a:rPr lang="en-US" sz="1400" b="1" dirty="0">
                <a:latin typeface="+mn-lt"/>
              </a:rPr>
              <a:t>×</a:t>
            </a:r>
            <a:r>
              <a:rPr lang="en-US" altLang="zh-CN" sz="1400" b="1" dirty="0">
                <a:latin typeface="+mn-lt"/>
              </a:rPr>
              <a:t> ‘</a:t>
            </a:r>
            <a:r>
              <a:rPr lang="en-US" altLang="zh-CN" sz="1400" b="1" dirty="0">
                <a:latin typeface="+mn-lt"/>
              </a:rPr>
              <a:t>Gold Nugget</a:t>
            </a:r>
          </a:p>
          <a:p>
            <a:pPr>
              <a:defRPr/>
            </a:pPr>
            <a:r>
              <a:rPr lang="en-US" altLang="zh-CN" sz="1400" b="1" dirty="0">
                <a:latin typeface="+mn-lt"/>
              </a:rPr>
              <a:t>2009, </a:t>
            </a:r>
            <a:r>
              <a:rPr lang="en-US" altLang="zh-CN" sz="1400" b="1" dirty="0">
                <a:latin typeface="+mn-lt"/>
              </a:rPr>
              <a:t>69g.</a:t>
            </a:r>
            <a:endParaRPr lang="en-US" altLang="zh-CN" sz="1400" b="1" dirty="0">
              <a:latin typeface="+mn-lt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</a:rPr>
              <a:t>Orange, late, </a:t>
            </a:r>
            <a:r>
              <a:rPr lang="en-US" altLang="zh-CN" sz="1400" b="1" dirty="0">
                <a:latin typeface="+mn-lt"/>
              </a:rPr>
              <a:t>mid </a:t>
            </a:r>
            <a:r>
              <a:rPr lang="en-US" altLang="zh-CN" sz="1400" b="1" dirty="0">
                <a:latin typeface="+mn-lt"/>
              </a:rPr>
              <a:t>May</a:t>
            </a:r>
            <a:endParaRPr lang="en-US" altLang="zh-CN" sz="1400" b="1" dirty="0">
              <a:latin typeface="+mn-lt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</a:rPr>
              <a:t>TSS :</a:t>
            </a:r>
            <a:r>
              <a:rPr lang="en-US" altLang="zh-CN" sz="1400" b="1" dirty="0">
                <a:latin typeface="+mn-lt"/>
              </a:rPr>
              <a:t>13.1%.</a:t>
            </a:r>
          </a:p>
          <a:p>
            <a:pPr>
              <a:defRPr/>
            </a:pPr>
            <a:r>
              <a:rPr lang="en-US" altLang="zh-CN" sz="1400" b="1" dirty="0">
                <a:latin typeface="+mn-lt"/>
              </a:rPr>
              <a:t>Disease resistance</a:t>
            </a:r>
            <a:r>
              <a:rPr lang="en-US" altLang="zh-CN" sz="1400" b="1" dirty="0">
                <a:latin typeface="+mn-lt"/>
              </a:rPr>
              <a:t>, high yield</a:t>
            </a:r>
            <a:endParaRPr lang="zh-CN" altLang="en-US" sz="1400" b="1" dirty="0">
              <a:latin typeface="+mn-lt"/>
            </a:endParaRPr>
          </a:p>
        </p:txBody>
      </p:sp>
      <p:sp>
        <p:nvSpPr>
          <p:cNvPr id="15368" name="矩形 2"/>
          <p:cNvSpPr>
            <a:spLocks noChangeArrowheads="1"/>
          </p:cNvSpPr>
          <p:nvPr/>
        </p:nvSpPr>
        <p:spPr bwMode="auto">
          <a:xfrm>
            <a:off x="214313" y="5362575"/>
            <a:ext cx="414178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b="1" dirty="0" err="1">
                <a:latin typeface="+mn-lt"/>
              </a:rPr>
              <a:t>Changhong</a:t>
            </a:r>
            <a:r>
              <a:rPr lang="en-US" altLang="zh-CN" sz="1400" b="1" dirty="0">
                <a:latin typeface="+mn-lt"/>
              </a:rPr>
              <a:t> No.3                                                                        </a:t>
            </a:r>
          </a:p>
          <a:p>
            <a:pPr>
              <a:defRPr/>
            </a:pPr>
            <a:r>
              <a:rPr lang="en-US" altLang="zh-CN" sz="1400" b="1" dirty="0">
                <a:latin typeface="+mn-lt"/>
              </a:rPr>
              <a:t>Seedling, 1987, 50.1g. Yellowish</a:t>
            </a:r>
          </a:p>
          <a:p>
            <a:pPr>
              <a:defRPr/>
            </a:pPr>
            <a:r>
              <a:rPr lang="en-US" altLang="zh-CN" sz="1400" b="1" dirty="0">
                <a:latin typeface="+mn-lt"/>
              </a:rPr>
              <a:t>TSS: 8.9%</a:t>
            </a:r>
            <a:endParaRPr lang="en-US" altLang="zh-CN" sz="1400" b="1" dirty="0">
              <a:latin typeface="+mn-lt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</a:rPr>
              <a:t>High yield, </a:t>
            </a:r>
            <a:r>
              <a:rPr lang="en-US" altLang="zh-CN" sz="1400" b="1" dirty="0">
                <a:latin typeface="+mn-lt"/>
              </a:rPr>
              <a:t>large fruit</a:t>
            </a:r>
            <a:r>
              <a:rPr lang="en-US" altLang="zh-CN" sz="1400" b="1" dirty="0">
                <a:latin typeface="+mn-lt"/>
              </a:rPr>
              <a:t>, thick fresh, </a:t>
            </a:r>
            <a:r>
              <a:rPr lang="en-US" altLang="zh-CN" sz="1400" b="1" dirty="0">
                <a:latin typeface="+mn-lt"/>
              </a:rPr>
              <a:t>disease resistance</a:t>
            </a:r>
            <a:endParaRPr lang="en-US" altLang="zh-CN" sz="1400" b="1" dirty="0">
              <a:latin typeface="+mn-lt"/>
            </a:endParaRPr>
          </a:p>
        </p:txBody>
      </p:sp>
      <p:sp>
        <p:nvSpPr>
          <p:cNvPr id="15369" name="矩形 4"/>
          <p:cNvSpPr>
            <a:spLocks noChangeArrowheads="1"/>
          </p:cNvSpPr>
          <p:nvPr/>
        </p:nvSpPr>
        <p:spPr bwMode="auto">
          <a:xfrm>
            <a:off x="4645025" y="5627688"/>
            <a:ext cx="446405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b="1" dirty="0" err="1">
                <a:latin typeface="+mn-lt"/>
              </a:rPr>
              <a:t>Zaozhong</a:t>
            </a:r>
            <a:r>
              <a:rPr lang="en-US" altLang="zh-CN" sz="1400" b="1" dirty="0">
                <a:latin typeface="+mn-lt"/>
              </a:rPr>
              <a:t> No.6 </a:t>
            </a:r>
            <a:endParaRPr lang="en-US" altLang="zh-CN" sz="1400" b="1" dirty="0">
              <a:latin typeface="+mn-lt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</a:rPr>
              <a:t>‘</a:t>
            </a:r>
            <a:r>
              <a:rPr lang="en-US" altLang="zh-CN" sz="1400" b="1" dirty="0" err="1">
                <a:latin typeface="+mn-lt"/>
              </a:rPr>
              <a:t>Jiefangzhong</a:t>
            </a:r>
            <a:r>
              <a:rPr lang="en-US" altLang="zh-CN" sz="1400" b="1" dirty="0">
                <a:latin typeface="+mn-lt"/>
              </a:rPr>
              <a:t>’ </a:t>
            </a:r>
            <a:r>
              <a:rPr lang="en-US" sz="1400" b="1" dirty="0">
                <a:latin typeface="+mn-lt"/>
              </a:rPr>
              <a:t>× </a:t>
            </a:r>
            <a:r>
              <a:rPr lang="en-US" altLang="zh-CN" sz="1400" b="1" dirty="0">
                <a:latin typeface="+mn-lt"/>
              </a:rPr>
              <a:t>‘</a:t>
            </a:r>
            <a:r>
              <a:rPr lang="en-US" altLang="zh-CN" sz="1400" b="1" dirty="0" err="1">
                <a:latin typeface="+mn-lt"/>
              </a:rPr>
              <a:t>Moriowase</a:t>
            </a:r>
            <a:r>
              <a:rPr lang="en-US" altLang="zh-CN" sz="1400" b="1" dirty="0">
                <a:latin typeface="+mn-lt"/>
              </a:rPr>
              <a:t>’, 1989</a:t>
            </a:r>
          </a:p>
          <a:p>
            <a:pPr>
              <a:defRPr/>
            </a:pPr>
            <a:r>
              <a:rPr lang="en-US" altLang="zh-CN" sz="1400" b="1" dirty="0">
                <a:latin typeface="+mn-lt"/>
              </a:rPr>
              <a:t>53–100g. Orange, Early (mid-April)</a:t>
            </a:r>
            <a:endParaRPr lang="en-US" altLang="zh-CN" sz="1400" b="1" dirty="0">
              <a:latin typeface="+mn-lt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</a:rPr>
              <a:t>TSS: 11.9%. High yield</a:t>
            </a:r>
            <a:endParaRPr lang="zh-CN" altLang="en-US" sz="1400" b="1" dirty="0">
              <a:latin typeface="+mn-lt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</a:rPr>
              <a:t>Melting, sweet, resistant to fruit rust </a:t>
            </a:r>
            <a:r>
              <a:rPr lang="en-US" altLang="zh-CN" sz="1400" b="1" dirty="0">
                <a:latin typeface="+mn-lt"/>
              </a:rPr>
              <a:t>&amp; low </a:t>
            </a:r>
            <a:r>
              <a:rPr lang="en-US" altLang="zh-CN" sz="1400" b="1" dirty="0">
                <a:latin typeface="+mn-lt"/>
              </a:rPr>
              <a:t>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8" grpId="0"/>
      <p:bldP spid="1536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0"/>
            <a:ext cx="8251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72325" y="3600450"/>
            <a:ext cx="1525588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 err="1">
                <a:solidFill>
                  <a:schemeClr val="bg1"/>
                </a:solidFill>
                <a:latin typeface="+mn-lt"/>
              </a:rPr>
              <a:t>Zheijiang</a:t>
            </a:r>
            <a:r>
              <a:rPr lang="en-US" altLang="zh-CN" b="1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21239" r="2567" b="18231"/>
          <a:stretch>
            <a:fillRect/>
          </a:stretch>
        </p:blipFill>
        <p:spPr bwMode="auto">
          <a:xfrm>
            <a:off x="646113" y="571500"/>
            <a:ext cx="365283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矩形 4"/>
          <p:cNvSpPr>
            <a:spLocks noChangeArrowheads="1"/>
          </p:cNvSpPr>
          <p:nvPr/>
        </p:nvSpPr>
        <p:spPr bwMode="auto">
          <a:xfrm>
            <a:off x="574675" y="2571750"/>
            <a:ext cx="3997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dirty="0" err="1">
                <a:latin typeface="+mn-lt"/>
                <a:cs typeface="Times New Roman" pitchFamily="18" charset="0"/>
              </a:rPr>
              <a:t>Ninghaibai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 </a:t>
            </a:r>
            <a:endParaRPr lang="en-US" altLang="zh-CN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Seedling, 2004,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52g, Whitish</a:t>
            </a: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Late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May to early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June. TSS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: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13–19%</a:t>
            </a:r>
            <a:endParaRPr lang="en-US" altLang="zh-CN" sz="1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Quality: Melting </a:t>
            </a:r>
            <a:endParaRPr lang="en-US" altLang="zh-CN" sz="1400" dirty="0">
              <a:latin typeface="+mn-lt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19983" r="5708" b="4681"/>
          <a:stretch>
            <a:fillRect/>
          </a:stretch>
        </p:blipFill>
        <p:spPr bwMode="auto">
          <a:xfrm>
            <a:off x="5389563" y="115888"/>
            <a:ext cx="339248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矩形 8"/>
          <p:cNvSpPr>
            <a:spLocks noChangeArrowheads="1"/>
          </p:cNvSpPr>
          <p:nvPr/>
        </p:nvSpPr>
        <p:spPr bwMode="auto">
          <a:xfrm>
            <a:off x="5389563" y="2459038"/>
            <a:ext cx="354012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dirty="0" err="1">
                <a:latin typeface="+mn-lt"/>
                <a:cs typeface="Times New Roman" pitchFamily="18" charset="0"/>
              </a:rPr>
              <a:t>Libai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 </a:t>
            </a:r>
            <a:endParaRPr lang="en-US" altLang="zh-CN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Seedling,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1985, 45g, Whitish</a:t>
            </a: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Mid-late May. TSS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: 14.2, 79% edible</a:t>
            </a:r>
            <a:endParaRPr lang="en-US" altLang="zh-CN" sz="1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Quality, tender, juicy, rich flavor</a:t>
            </a:r>
            <a:endParaRPr lang="en-US" altLang="zh-CN" sz="1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Resistant to leaf spot, fruit rust, sunburn</a:t>
            </a:r>
            <a:endParaRPr lang="en-US" altLang="zh-CN" sz="1400" dirty="0">
              <a:latin typeface="+mn-lt"/>
              <a:cs typeface="Times New Roman" pitchFamily="18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3746500"/>
            <a:ext cx="293052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矩形 5"/>
          <p:cNvSpPr>
            <a:spLocks noChangeArrowheads="1"/>
          </p:cNvSpPr>
          <p:nvPr/>
        </p:nvSpPr>
        <p:spPr bwMode="auto">
          <a:xfrm>
            <a:off x="717550" y="5842000"/>
            <a:ext cx="3857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dirty="0" err="1">
                <a:latin typeface="+mn-lt"/>
                <a:cs typeface="Times New Roman" pitchFamily="18" charset="0"/>
              </a:rPr>
              <a:t>Subai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 No. 1</a:t>
            </a:r>
            <a:endParaRPr lang="en-US" altLang="zh-CN" sz="16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Seedling, new.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41g, Whitish</a:t>
            </a: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Late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(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early–mid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June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). TSS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: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14.5%</a:t>
            </a:r>
            <a:endParaRPr lang="en-US" altLang="zh-CN" sz="14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Quality; high, juicy,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sweet-sour, long storage</a:t>
            </a:r>
            <a:endParaRPr lang="en-US" altLang="zh-CN" sz="1400" dirty="0">
              <a:latin typeface="+mn-lt"/>
              <a:cs typeface="Times New Roman" pitchFamily="18" charset="0"/>
            </a:endParaRPr>
          </a:p>
        </p:txBody>
      </p:sp>
      <p:sp>
        <p:nvSpPr>
          <p:cNvPr id="317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053013" cy="571500"/>
          </a:xfrm>
        </p:spPr>
        <p:txBody>
          <a:bodyPr/>
          <a:lstStyle/>
          <a:p>
            <a:r>
              <a:rPr lang="en-US" altLang="zh-CN" sz="2800" smtClean="0">
                <a:ea typeface="SimSun" panose="02010600030101010101" pitchFamily="2" charset="-122"/>
              </a:rPr>
              <a:t>CHINA: Zheijiang Province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" t="8923" r="717" b="3596"/>
          <a:stretch>
            <a:fillRect/>
          </a:stretch>
        </p:blipFill>
        <p:spPr bwMode="auto">
          <a:xfrm>
            <a:off x="5053013" y="3765550"/>
            <a:ext cx="32861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5053013" y="5657850"/>
            <a:ext cx="3335337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dirty="0" err="1">
                <a:latin typeface="+mn-lt"/>
                <a:cs typeface="Times New Roman" pitchFamily="18" charset="0"/>
              </a:rPr>
              <a:t>Dahongpao</a:t>
            </a:r>
            <a:endParaRPr lang="en-US" altLang="zh-CN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Seedling, 1876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,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45–100g</a:t>
            </a:r>
            <a:endParaRPr lang="en-US" altLang="zh-CN" sz="14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Yellow-orange, late May, TSS: 11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%.</a:t>
            </a: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High yield, resistant to cold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&amp; drought</a:t>
            </a:r>
            <a:endParaRPr lang="en-US" altLang="zh-CN" sz="14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Easy to  peel, thick 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flesh</a:t>
            </a:r>
            <a:r>
              <a:rPr lang="en-US" altLang="zh-CN" sz="1400" b="1" dirty="0">
                <a:latin typeface="+mn-lt"/>
                <a:cs typeface="Times New Roman" pitchFamily="18" charset="0"/>
              </a:rPr>
              <a:t>, good quality.</a:t>
            </a:r>
            <a:endParaRPr lang="zh-CN" altLang="en-US" sz="1400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2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4288"/>
            <a:ext cx="82200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49700" y="4198938"/>
            <a:ext cx="12446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chemeClr val="bg1"/>
                </a:solidFill>
                <a:latin typeface="+mn-lt"/>
              </a:rPr>
              <a:t>Sichuan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00125"/>
            <a:ext cx="324961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矩形 8"/>
          <p:cNvSpPr>
            <a:spLocks noChangeArrowheads="1"/>
          </p:cNvSpPr>
          <p:nvPr/>
        </p:nvSpPr>
        <p:spPr bwMode="auto">
          <a:xfrm>
            <a:off x="5076825" y="4306888"/>
            <a:ext cx="3857625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800" b="1" dirty="0" err="1">
                <a:latin typeface="+mn-lt"/>
                <a:cs typeface="Times New Roman" pitchFamily="18" charset="0"/>
              </a:rPr>
              <a:t>Dawuxing</a:t>
            </a:r>
            <a:r>
              <a:rPr lang="en-US" altLang="zh-CN" sz="1800" dirty="0">
                <a:latin typeface="+mn-lt"/>
                <a:cs typeface="Times New Roman" pitchFamily="18" charset="0"/>
              </a:rPr>
              <a:t> </a:t>
            </a:r>
            <a:endParaRPr lang="en-US" altLang="zh-CN" sz="1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Seedling, 1978,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60–78g</a:t>
            </a:r>
            <a:endParaRPr lang="en-US" altLang="zh-CN" sz="16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Orange-red. TSS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: 12–15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%</a:t>
            </a: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Edible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rate 73%. Late (May-June)</a:t>
            </a:r>
            <a:endParaRPr lang="en-US" altLang="zh-CN" sz="16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Easy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peel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, strong flavor, juicy, tender and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delicate</a:t>
            </a:r>
            <a:endParaRPr lang="zh-CN" altLang="en-US" sz="1600" b="1" dirty="0">
              <a:latin typeface="+mn-lt"/>
              <a:cs typeface="Times New Roman" pitchFamily="18" charset="0"/>
            </a:endParaRP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00125"/>
            <a:ext cx="41989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矩形 3"/>
          <p:cNvSpPr>
            <a:spLocks noChangeArrowheads="1"/>
          </p:cNvSpPr>
          <p:nvPr/>
        </p:nvSpPr>
        <p:spPr bwMode="auto">
          <a:xfrm>
            <a:off x="349250" y="4306888"/>
            <a:ext cx="45720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800" b="1" dirty="0" err="1">
                <a:latin typeface="+mn-lt"/>
                <a:cs typeface="Times New Roman" pitchFamily="18" charset="0"/>
              </a:rPr>
              <a:t>Longquan</a:t>
            </a:r>
            <a:r>
              <a:rPr lang="en-US" altLang="zh-CN" sz="2800" b="1" dirty="0">
                <a:latin typeface="+mn-lt"/>
                <a:cs typeface="Times New Roman" pitchFamily="18" charset="0"/>
              </a:rPr>
              <a:t> </a:t>
            </a:r>
            <a:r>
              <a:rPr lang="en-US" altLang="zh-CN" sz="1800" b="1" dirty="0">
                <a:latin typeface="+mn-lt"/>
                <a:cs typeface="Times New Roman" pitchFamily="18" charset="0"/>
              </a:rPr>
              <a:t>No.1</a:t>
            </a:r>
            <a:r>
              <a:rPr lang="en-US" altLang="zh-CN" sz="2800" b="1" dirty="0"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Seedling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, 2002,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58–69g</a:t>
            </a:r>
            <a:endParaRPr lang="en-US" altLang="zh-CN" sz="16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Yellow-orange Early (mid-May)</a:t>
            </a:r>
            <a:endParaRPr lang="en-US" altLang="zh-CN" sz="16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TSS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: 11.4%, 71% edible</a:t>
            </a:r>
            <a:endParaRPr lang="en-US" altLang="zh-CN" sz="16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Large fruit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, good taste,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tender</a:t>
            </a:r>
            <a:endParaRPr lang="zh-CN" altLang="en-US" sz="1600" b="1" dirty="0">
              <a:latin typeface="+mn-lt"/>
              <a:cs typeface="Times New Roman" pitchFamily="18" charset="0"/>
            </a:endParaRPr>
          </a:p>
        </p:txBody>
      </p:sp>
      <p:sp>
        <p:nvSpPr>
          <p:cNvPr id="337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4063"/>
          </a:xfrm>
        </p:spPr>
        <p:txBody>
          <a:bodyPr/>
          <a:lstStyle/>
          <a:p>
            <a:r>
              <a:rPr lang="en-US" altLang="zh-CN" sz="3200" smtClean="0">
                <a:ea typeface="SimSun" panose="02010600030101010101" pitchFamily="2" charset="-122"/>
              </a:rPr>
              <a:t>CHINA: Sichuan Province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271463" y="244475"/>
            <a:ext cx="8601075" cy="692150"/>
          </a:xfrm>
        </p:spPr>
        <p:txBody>
          <a:bodyPr/>
          <a:lstStyle/>
          <a:p>
            <a:r>
              <a:rPr lang="en-US" altLang="en-US" smtClean="0"/>
              <a:t>The Rose Family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2389188" y="949325"/>
            <a:ext cx="4364037" cy="585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30000"/>
              </a:spcBef>
              <a:buSzTx/>
            </a:pPr>
            <a:r>
              <a:rPr lang="en-US" altLang="en-US" sz="2400"/>
              <a:t>The rose is a rose</a:t>
            </a:r>
            <a:br>
              <a:rPr lang="en-US" altLang="en-US" sz="2400"/>
            </a:br>
            <a:r>
              <a:rPr lang="en-US" altLang="en-US" sz="2400"/>
              <a:t>And was always a rose;</a:t>
            </a:r>
            <a:br>
              <a:rPr lang="en-US" altLang="en-US" sz="2400"/>
            </a:br>
            <a:r>
              <a:rPr lang="en-US" altLang="en-US" sz="2400"/>
              <a:t>But the theory now goes</a:t>
            </a:r>
            <a:br>
              <a:rPr lang="en-US" altLang="en-US" sz="2400"/>
            </a:br>
            <a:r>
              <a:rPr lang="en-US" altLang="en-US" sz="2400"/>
              <a:t>That the apple’s a rose,</a:t>
            </a:r>
            <a:br>
              <a:rPr lang="en-US" altLang="en-US" sz="2400"/>
            </a:br>
            <a:r>
              <a:rPr lang="en-US" altLang="en-US" sz="2400"/>
              <a:t>And the pear is, and so’s</a:t>
            </a:r>
            <a:br>
              <a:rPr lang="en-US" altLang="en-US" sz="2400"/>
            </a:br>
            <a:r>
              <a:rPr lang="en-US" altLang="en-US" sz="2400"/>
              <a:t>The plum, I suppose.’</a:t>
            </a:r>
            <a:br>
              <a:rPr lang="en-US" altLang="en-US" sz="2400"/>
            </a:br>
            <a:r>
              <a:rPr lang="en-US" altLang="en-US" sz="2400"/>
              <a:t>The dear only knows </a:t>
            </a:r>
            <a:br>
              <a:rPr lang="en-US" altLang="en-US" sz="2400"/>
            </a:br>
            <a:r>
              <a:rPr lang="en-US" altLang="en-US" sz="2400"/>
              <a:t>What will next prove a rose.</a:t>
            </a:r>
            <a:br>
              <a:rPr lang="en-US" altLang="en-US" sz="2400"/>
            </a:br>
            <a:r>
              <a:rPr lang="en-US" altLang="en-US" sz="2400"/>
              <a:t>Your of course, are a rose,</a:t>
            </a:r>
            <a:br>
              <a:rPr lang="en-US" altLang="en-US" sz="2400"/>
            </a:br>
            <a:r>
              <a:rPr lang="en-US" altLang="en-US" sz="2400"/>
              <a:t>But were always a rose.</a:t>
            </a:r>
          </a:p>
          <a:p>
            <a:pPr>
              <a:spcBef>
                <a:spcPct val="30000"/>
              </a:spcBef>
              <a:buSzTx/>
            </a:pPr>
            <a:r>
              <a:rPr lang="en-US" altLang="en-US" sz="2400"/>
              <a:t>And now the book shows</a:t>
            </a:r>
            <a:br>
              <a:rPr lang="en-US" altLang="en-US" sz="2400"/>
            </a:br>
            <a:r>
              <a:rPr lang="en-US" altLang="en-US" sz="2400"/>
              <a:t>And I now can disclose</a:t>
            </a:r>
            <a:br>
              <a:rPr lang="en-US" altLang="en-US" sz="2400"/>
            </a:br>
            <a:r>
              <a:rPr lang="en-US" altLang="en-US" sz="2400"/>
              <a:t>That the loquat’s a rose.</a:t>
            </a:r>
            <a:br>
              <a:rPr lang="en-US" altLang="en-US" sz="2400"/>
            </a:br>
            <a:r>
              <a:rPr lang="en-US" altLang="en-US" sz="2400"/>
              <a:t>We love it, wherever it grows!</a:t>
            </a:r>
          </a:p>
          <a:p>
            <a:pPr algn="r">
              <a:spcBef>
                <a:spcPct val="30000"/>
              </a:spcBef>
              <a:buSzTx/>
            </a:pPr>
            <a:r>
              <a:rPr lang="en-US" altLang="en-US" sz="2000">
                <a:solidFill>
                  <a:srgbClr val="FFFFFF"/>
                </a:solidFill>
              </a:rPr>
              <a:t>Modified from Robert Frost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4288"/>
            <a:ext cx="82200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97713" y="3636963"/>
            <a:ext cx="10064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chemeClr val="bg1"/>
                </a:solidFill>
                <a:latin typeface="+mn-lt"/>
              </a:rPr>
              <a:t>Anhui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3150" y="2427288"/>
            <a:ext cx="10922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chemeClr val="bg1"/>
                </a:solidFill>
                <a:latin typeface="+mn-lt"/>
              </a:rPr>
              <a:t>Shanxi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志珂\Janick\1光荣本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7"/>
          <a:stretch>
            <a:fillRect/>
          </a:stretch>
        </p:blipFill>
        <p:spPr bwMode="auto">
          <a:xfrm>
            <a:off x="355600" y="714375"/>
            <a:ext cx="350043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241300" y="0"/>
            <a:ext cx="4757738" cy="754063"/>
          </a:xfrm>
        </p:spPr>
        <p:txBody>
          <a:bodyPr/>
          <a:lstStyle/>
          <a:p>
            <a:r>
              <a:rPr lang="en-US" altLang="zh-CN" sz="3200" smtClean="0">
                <a:ea typeface="SimSun" panose="02010600030101010101" pitchFamily="2" charset="-122"/>
              </a:rPr>
              <a:t>CHINA: Anhui Province</a:t>
            </a:r>
          </a:p>
        </p:txBody>
      </p:sp>
      <p:sp>
        <p:nvSpPr>
          <p:cNvPr id="18437" name="矩形 3"/>
          <p:cNvSpPr>
            <a:spLocks noChangeArrowheads="1"/>
          </p:cNvSpPr>
          <p:nvPr/>
        </p:nvSpPr>
        <p:spPr bwMode="auto">
          <a:xfrm>
            <a:off x="3959225" y="1216025"/>
            <a:ext cx="496728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 err="1">
                <a:latin typeface="+mn-lt"/>
                <a:cs typeface="Times New Roman" pitchFamily="18" charset="0"/>
              </a:rPr>
              <a:t>Guangrongzhong</a:t>
            </a:r>
            <a:endParaRPr lang="en-US" altLang="zh-CN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dirty="0">
                <a:latin typeface="+mn-lt"/>
                <a:cs typeface="Times New Roman" pitchFamily="18" charset="0"/>
              </a:rPr>
              <a:t>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Seedling,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45–80g</a:t>
            </a:r>
            <a:endParaRPr lang="en-US" altLang="zh-CN" sz="16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Yellow-orange. Mid-late May</a:t>
            </a: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TSS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: 10%</a:t>
            </a:r>
            <a:endParaRPr lang="en-US" altLang="zh-CN" sz="16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High yield, resistant to cold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&amp; dry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, good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storage &amp; transport</a:t>
            </a:r>
            <a:endParaRPr lang="en-US" altLang="zh-CN" sz="16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Easy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peel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, sweet-acid, good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quality</a:t>
            </a:r>
            <a:endParaRPr lang="zh-CN" altLang="en-US" sz="1600" b="1" dirty="0">
              <a:latin typeface="+mn-lt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021138"/>
            <a:ext cx="2671763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588" y="3286125"/>
            <a:ext cx="4757738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200" b="1" dirty="0">
                <a:latin typeface="+mj-lt"/>
                <a:ea typeface="+mj-ea"/>
                <a:cs typeface="+mj-cs"/>
              </a:rPr>
              <a:t>CHINA: Shanxi Province</a:t>
            </a:r>
            <a:endParaRPr lang="en-US" altLang="zh-CN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3713163" y="4572000"/>
            <a:ext cx="29464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 err="1">
                <a:latin typeface="+mn-lt"/>
                <a:cs typeface="Times New Roman" pitchFamily="18" charset="0"/>
              </a:rPr>
              <a:t>Maihouhuang</a:t>
            </a:r>
            <a:endParaRPr lang="en-US" altLang="zh-CN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Seedling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, 1995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,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30–42g</a:t>
            </a:r>
            <a:endParaRPr lang="en-US" altLang="zh-CN" sz="16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Orange-red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. TSS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12.0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%</a:t>
            </a:r>
            <a:endParaRPr lang="en-US" altLang="zh-CN" sz="16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Edible rate </a:t>
            </a:r>
            <a:r>
              <a:rPr lang="en-US" altLang="zh-CN" sz="1600" b="1" dirty="0">
                <a:latin typeface="+mn-lt"/>
                <a:cs typeface="Times New Roman" pitchFamily="18" charset="0"/>
              </a:rPr>
              <a:t>75%</a:t>
            </a:r>
            <a:endParaRPr lang="en-US" altLang="zh-CN" sz="16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Late (mid to late-June)</a:t>
            </a:r>
            <a:endParaRPr lang="en-US" altLang="zh-CN" sz="1600" b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+mn-lt"/>
                <a:cs typeface="Times New Roman" pitchFamily="18" charset="0"/>
              </a:rPr>
              <a:t>High yield, delicate, good taste </a:t>
            </a:r>
            <a:endParaRPr lang="zh-CN" altLang="en-US" sz="1600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63562"/>
          </a:xfrm>
        </p:spPr>
        <p:txBody>
          <a:bodyPr/>
          <a:lstStyle/>
          <a:p>
            <a:pPr>
              <a:tabLst>
                <a:tab pos="2112963" algn="l"/>
              </a:tabLst>
            </a:pPr>
            <a:r>
              <a:rPr lang="en-US" altLang="en-US" sz="3200" smtClean="0"/>
              <a:t>TURKEY</a:t>
            </a:r>
            <a:endParaRPr lang="en-US" altLang="en-US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95288" y="2776538"/>
            <a:ext cx="3754437" cy="1828800"/>
          </a:xfrm>
        </p:spPr>
        <p:txBody>
          <a:bodyPr/>
          <a:lstStyle/>
          <a:p>
            <a:pPr marL="0" indent="0">
              <a:spcBef>
                <a:spcPct val="0"/>
              </a:spcBef>
            </a:pPr>
            <a:r>
              <a:rPr lang="en-US" altLang="en-US" sz="1800" smtClean="0"/>
              <a:t>Akko I3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Japanese origin, 20–25g, 2–3 seed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Dark orange, yellow-red flesh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Sunburn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Juicy, sweet agreeable </a:t>
            </a:r>
            <a:br>
              <a:rPr lang="en-US" altLang="en-US" sz="1600" smtClean="0"/>
            </a:br>
            <a:r>
              <a:rPr lang="en-US" altLang="en-US" sz="1600" smtClean="0"/>
              <a:t>flavor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Good keeping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467350" y="2778125"/>
            <a:ext cx="3598863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1800"/>
              <a:t>Golden Nugget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Clone of Tanaka, California 1888–1890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Orange, yellow-red flesh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Juicy, sweet, agreeable apricot-like flavor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Good keeping, ships well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651500" y="4605338"/>
            <a:ext cx="2952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1800"/>
              <a:t>Hafif Cukurgobek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Seedling, Turkish selection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Orange, yellowish-red flesh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Sweet, juicy, pleasant flavor,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Good keeping</a:t>
            </a:r>
          </a:p>
        </p:txBody>
      </p:sp>
      <p:pic>
        <p:nvPicPr>
          <p:cNvPr id="378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3375"/>
            <a:ext cx="31623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333375"/>
            <a:ext cx="31686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4038600"/>
            <a:ext cx="2894012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144463"/>
            <a:ext cx="8229600" cy="633412"/>
          </a:xfrm>
        </p:spPr>
        <p:txBody>
          <a:bodyPr/>
          <a:lstStyle/>
          <a:p>
            <a:r>
              <a:rPr lang="en-US" altLang="en-US" sz="3200" smtClean="0"/>
              <a:t>ITALY (Sicily)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3492500" y="1441450"/>
            <a:ext cx="2447925" cy="1747838"/>
          </a:xfrm>
        </p:spPr>
        <p:txBody>
          <a:bodyPr/>
          <a:lstStyle/>
          <a:p>
            <a:pPr marL="111125" indent="-111125">
              <a:spcBef>
                <a:spcPct val="0"/>
              </a:spcBef>
            </a:pPr>
            <a:r>
              <a:rPr lang="en-US" altLang="en-US" sz="1800" smtClean="0"/>
              <a:t>Virticchiara</a:t>
            </a:r>
            <a:endParaRPr lang="en-US" altLang="en-US" sz="1600" smtClean="0"/>
          </a:p>
          <a:p>
            <a:pPr marL="111125" indent="-111125">
              <a:spcBef>
                <a:spcPct val="0"/>
              </a:spcBef>
            </a:pPr>
            <a:r>
              <a:rPr lang="en-US" altLang="en-US" sz="1600" smtClean="0"/>
              <a:t>Seedling from Bocca di Falco (near Palermo)</a:t>
            </a:r>
          </a:p>
          <a:p>
            <a:pPr marL="111125" indent="-111125">
              <a:spcBef>
                <a:spcPct val="0"/>
              </a:spcBef>
            </a:pPr>
            <a:r>
              <a:rPr lang="en-US" altLang="en-US" sz="1600" smtClean="0"/>
              <a:t>Very early (April)</a:t>
            </a:r>
          </a:p>
          <a:p>
            <a:pPr marL="111125" indent="-111125">
              <a:spcBef>
                <a:spcPct val="0"/>
              </a:spcBef>
            </a:pPr>
            <a:r>
              <a:rPr lang="en-US" altLang="en-US" sz="1600" smtClean="0"/>
              <a:t>White-pink flesh, 45–50g, TSS: 9–10%</a:t>
            </a:r>
          </a:p>
          <a:p>
            <a:pPr marL="111125" indent="-111125">
              <a:spcBef>
                <a:spcPct val="0"/>
              </a:spcBef>
            </a:pPr>
            <a:r>
              <a:rPr lang="en-US" altLang="en-US" sz="1600" smtClean="0"/>
              <a:t>Sweet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627313" y="4129088"/>
            <a:ext cx="3178175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1125" indent="-111125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1800"/>
              <a:t>Nespola Rossa</a:t>
            </a:r>
            <a:r>
              <a:rPr lang="en-US" altLang="en-US" sz="1600"/>
              <a:t> 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Seedling from Ficarfazzi (near Palermo)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End of April, (flowers Oct–Dec).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Pink flesh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TSS: 9–10%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Pollinator for Nespolone di Trabia and Sanfilliparo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24563" y="4471988"/>
            <a:ext cx="280035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1800"/>
              <a:t>Nespolone di Trabia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Seedling from Trabia (near Palermo)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May–June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Orange flesh, 60–80g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TSS: 14–15%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Very good quality, ships well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412875"/>
            <a:ext cx="24225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808413"/>
            <a:ext cx="2274887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981075"/>
            <a:ext cx="3176587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633412"/>
          </a:xfrm>
        </p:spPr>
        <p:txBody>
          <a:bodyPr/>
          <a:lstStyle/>
          <a:p>
            <a:r>
              <a:rPr lang="en-US" altLang="en-US" sz="3200" smtClean="0"/>
              <a:t>ITALY (Sicily)</a:t>
            </a:r>
          </a:p>
        </p:txBody>
      </p:sp>
      <p:sp>
        <p:nvSpPr>
          <p:cNvPr id="39939" name="Content Placeholder 2"/>
          <p:cNvSpPr txBox="1">
            <a:spLocks/>
          </p:cNvSpPr>
          <p:nvPr/>
        </p:nvSpPr>
        <p:spPr bwMode="auto">
          <a:xfrm>
            <a:off x="3419475" y="1484313"/>
            <a:ext cx="428148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1800"/>
              <a:t>Sanfilipparo  (Gigante)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Derived and similar to Nespolone di Trabia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Orange flesh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Adaptable to different climates, ships well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867275" y="4670425"/>
            <a:ext cx="38274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1800"/>
              <a:t>Marchetto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Seedling from Facarazzi (near Palermo)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White orange flesh, 70–80g, TSS:  15%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Easy peel, ships poorly, local sales</a:t>
            </a:r>
          </a:p>
          <a:p>
            <a:pPr>
              <a:spcBef>
                <a:spcPct val="0"/>
              </a:spcBef>
              <a:buSzTx/>
            </a:pPr>
            <a:endParaRPr lang="en-US" altLang="en-US" sz="16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716338"/>
            <a:ext cx="4348162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"/>
          <a:stretch>
            <a:fillRect/>
          </a:stretch>
        </p:blipFill>
        <p:spPr bwMode="auto">
          <a:xfrm>
            <a:off x="457200" y="155575"/>
            <a:ext cx="28194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706438"/>
          </a:xfrm>
        </p:spPr>
        <p:txBody>
          <a:bodyPr/>
          <a:lstStyle/>
          <a:p>
            <a:r>
              <a:rPr lang="en-US" altLang="en-US" sz="3200" smtClean="0"/>
              <a:t>SPAIN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31788" y="5084763"/>
            <a:ext cx="4416425" cy="1511300"/>
          </a:xfrm>
        </p:spPr>
        <p:txBody>
          <a:bodyPr/>
          <a:lstStyle/>
          <a:p>
            <a:pPr marL="0" indent="0">
              <a:spcBef>
                <a:spcPct val="0"/>
              </a:spcBef>
            </a:pPr>
            <a:r>
              <a:rPr lang="en-US" altLang="en-US" sz="1800" smtClean="0"/>
              <a:t>Algerie</a:t>
            </a:r>
            <a:endParaRPr lang="en-US" altLang="en-US" sz="1600" smtClean="0"/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Seedling from Algeria, 65g, TSS: 11%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Yellow-orange fruit &amp; flesh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Juicy, tasty, good sugar acid balance, good postharvest 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High productivity 90% of Spanish production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003800" y="5084763"/>
            <a:ext cx="39306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1800"/>
              <a:t>Golden Nugget</a:t>
            </a:r>
            <a:endParaRPr lang="en-US" altLang="en-US" sz="1800" b="0"/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Clone of Tanaka, California 1888–1890</a:t>
            </a:r>
            <a:endParaRPr lang="en-US" altLang="en-US" sz="1600" b="0"/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Orange, yellow-red flesh</a:t>
            </a:r>
            <a:endParaRPr lang="en-US" altLang="en-US" sz="1600" b="0"/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Juicy, sweet, agreeable apricot-like flavor</a:t>
            </a:r>
            <a:endParaRPr lang="en-US" altLang="en-US" sz="1600" b="0"/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Good keeping, ships well</a:t>
            </a:r>
            <a:endParaRPr lang="en-US" altLang="en-US" sz="1600" b="0"/>
          </a:p>
          <a:p>
            <a:pPr>
              <a:spcBef>
                <a:spcPct val="0"/>
              </a:spcBef>
              <a:buSzTx/>
            </a:pPr>
            <a:endParaRPr lang="en-US" altLang="en-US" sz="1600" b="0"/>
          </a:p>
        </p:txBody>
      </p:sp>
      <p:pic>
        <p:nvPicPr>
          <p:cNvPr id="4096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96963"/>
            <a:ext cx="3949700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096963"/>
            <a:ext cx="39306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en-US" altLang="en-US" sz="3200" smtClean="0"/>
              <a:t>UNITED STATES (California)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314325" y="4429125"/>
            <a:ext cx="4114800" cy="1839913"/>
          </a:xfrm>
        </p:spPr>
        <p:txBody>
          <a:bodyPr/>
          <a:lstStyle/>
          <a:p>
            <a:pPr marL="0" indent="0">
              <a:spcBef>
                <a:spcPct val="0"/>
              </a:spcBef>
            </a:pPr>
            <a:r>
              <a:rPr lang="en-US" altLang="en-US" sz="1800" smtClean="0"/>
              <a:t>Advance</a:t>
            </a:r>
            <a:endParaRPr lang="en-US" altLang="en-US" sz="1600" smtClean="0"/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Seedling, 1897 (C.P. Taft), Japanese origin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Late, Yellow–red flesh, self infertile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Downy skin, Medium size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Good pollinator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Excellent flavor, thick flesh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Dwarf tree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752975" y="4429125"/>
            <a:ext cx="41148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1800"/>
              <a:t>Champagne</a:t>
            </a:r>
            <a:endParaRPr lang="en-US" altLang="en-US" sz="1600" b="0"/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Seedling, 1908 (C.P. Taft), Japanese origin</a:t>
            </a:r>
            <a:endParaRPr lang="en-US" altLang="en-US" sz="1600" b="0"/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Mid-season to late</a:t>
            </a:r>
            <a:endParaRPr lang="en-US" altLang="en-US" sz="1600" b="0"/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Yellowish-red flesh, 3–5 seed</a:t>
            </a:r>
            <a:endParaRPr lang="en-US" altLang="en-US" sz="1600" b="0"/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Excellent flavor, juicy</a:t>
            </a:r>
            <a:endParaRPr lang="en-US" altLang="en-US" sz="1600" b="0"/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Prolific</a:t>
            </a:r>
            <a:endParaRPr lang="en-US" altLang="en-US" sz="1600" b="0"/>
          </a:p>
          <a:p>
            <a:pPr>
              <a:spcBef>
                <a:spcPct val="0"/>
              </a:spcBef>
              <a:buSzTx/>
            </a:pPr>
            <a:r>
              <a:rPr lang="en-US" altLang="en-US" sz="1600" b="0"/>
              <a:t> </a:t>
            </a:r>
          </a:p>
          <a:p>
            <a:pPr>
              <a:spcBef>
                <a:spcPct val="0"/>
              </a:spcBef>
              <a:buSzTx/>
            </a:pPr>
            <a:endParaRPr lang="en-US" altLang="en-US" sz="1600" b="0"/>
          </a:p>
        </p:txBody>
      </p:sp>
      <p:pic>
        <p:nvPicPr>
          <p:cNvPr id="419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628775"/>
            <a:ext cx="43053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28775"/>
            <a:ext cx="43053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35000"/>
          </a:xfrm>
        </p:spPr>
        <p:txBody>
          <a:bodyPr/>
          <a:lstStyle/>
          <a:p>
            <a:r>
              <a:rPr lang="en-US" altLang="en-US" sz="3200" smtClean="0"/>
              <a:t>JAPAN (Honshu, Shikoku)</a:t>
            </a:r>
          </a:p>
        </p:txBody>
      </p:sp>
      <p:sp>
        <p:nvSpPr>
          <p:cNvPr id="43011" name="Content Placeholder 2"/>
          <p:cNvSpPr txBox="1">
            <a:spLocks/>
          </p:cNvSpPr>
          <p:nvPr/>
        </p:nvSpPr>
        <p:spPr bwMode="auto">
          <a:xfrm>
            <a:off x="2390775" y="5445125"/>
            <a:ext cx="436245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1800"/>
              <a:t>Tanaka</a:t>
            </a:r>
            <a:endParaRPr lang="en-US" altLang="en-US" sz="1600"/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Seed from Nagasaki 1888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May (late in California), 70–80g, 2–4 seed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Yellow-red flesh, firm. Juicy, subacid, sweet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35% of crop in Japan, susceptible to sunburn</a:t>
            </a:r>
          </a:p>
        </p:txBody>
      </p:sp>
      <p:pic>
        <p:nvPicPr>
          <p:cNvPr id="4301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836613"/>
            <a:ext cx="5911850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627313" y="115888"/>
            <a:ext cx="6059487" cy="635000"/>
          </a:xfrm>
        </p:spPr>
        <p:txBody>
          <a:bodyPr/>
          <a:lstStyle/>
          <a:p>
            <a:r>
              <a:rPr lang="en-US" altLang="en-US" sz="3200" smtClean="0"/>
              <a:t>JAPAN (Kyushu)</a:t>
            </a:r>
          </a:p>
        </p:txBody>
      </p:sp>
      <p:sp>
        <p:nvSpPr>
          <p:cNvPr id="44035" name="Content Placeholder 2"/>
          <p:cNvSpPr txBox="1">
            <a:spLocks/>
          </p:cNvSpPr>
          <p:nvPr/>
        </p:nvSpPr>
        <p:spPr bwMode="auto">
          <a:xfrm>
            <a:off x="3276600" y="1260475"/>
            <a:ext cx="224948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5888" indent="-115888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1800"/>
              <a:t>Yougyoku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‘Mogi’ × ‘Morimoto’, 1973, released 1999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60g, TSS: 12%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Yellow flesh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1600"/>
              <a:t>Sensitive to loquat canker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90963"/>
            <a:ext cx="3602037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2280" r="3737" b="3786"/>
          <a:stretch>
            <a:fillRect/>
          </a:stretch>
        </p:blipFill>
        <p:spPr bwMode="auto">
          <a:xfrm>
            <a:off x="212725" y="301625"/>
            <a:ext cx="2992438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855663"/>
            <a:ext cx="314166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46650" y="3429000"/>
            <a:ext cx="4105275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-US" sz="1800" b="1" dirty="0" err="1">
                <a:latin typeface="+mn-lt"/>
              </a:rPr>
              <a:t>Shiromogi</a:t>
            </a:r>
            <a:r>
              <a:rPr lang="en-US" sz="1800" b="1" dirty="0">
                <a:latin typeface="+mn-lt"/>
              </a:rPr>
              <a:t> 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-US" sz="1600" b="1" dirty="0">
                <a:latin typeface="+mn-lt"/>
              </a:rPr>
              <a:t>From </a:t>
            </a:r>
            <a:r>
              <a:rPr lang="en-US" sz="1600" b="1" dirty="0" err="1">
                <a:latin typeface="+mn-lt"/>
              </a:rPr>
              <a:t>Moki</a:t>
            </a:r>
            <a:r>
              <a:rPr lang="en-US" sz="1600" b="1" dirty="0">
                <a:latin typeface="+mn-lt"/>
              </a:rPr>
              <a:t>, seedling of Chinese </a:t>
            </a:r>
            <a:r>
              <a:rPr lang="en-US" sz="1600" b="1" dirty="0">
                <a:latin typeface="+mn-lt"/>
              </a:rPr>
              <a:t>loquat, 1840</a:t>
            </a:r>
            <a:endParaRPr lang="en-US" sz="1600" b="1" dirty="0">
              <a:latin typeface="+mn-lt"/>
            </a:endParaRP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-US" sz="1600" b="1" dirty="0">
                <a:latin typeface="+mn-lt"/>
              </a:rPr>
              <a:t>Mid season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-US" sz="1600" b="1" dirty="0">
                <a:latin typeface="+mn-lt"/>
              </a:rPr>
              <a:t>White </a:t>
            </a:r>
            <a:r>
              <a:rPr lang="en-US" sz="1600" b="1" dirty="0">
                <a:latin typeface="+mn-lt"/>
              </a:rPr>
              <a:t>flesh</a:t>
            </a:r>
            <a:endParaRPr lang="en-US" sz="1600" b="1" dirty="0">
              <a:latin typeface="+mn-lt"/>
            </a:endParaRP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-US" sz="1600" b="1" dirty="0">
                <a:latin typeface="+mn-lt"/>
              </a:rPr>
              <a:t>Excellent quality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5575" y="5084763"/>
            <a:ext cx="3690938" cy="1354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115888">
              <a:spcBef>
                <a:spcPts val="0"/>
              </a:spcBef>
              <a:defRPr/>
            </a:pPr>
            <a:r>
              <a:rPr lang="en-US" sz="1800" b="1" dirty="0">
                <a:latin typeface="+mn-lt"/>
              </a:rPr>
              <a:t>Nagasaki-</a:t>
            </a:r>
            <a:r>
              <a:rPr lang="en-US" sz="1800" b="1" dirty="0" err="1">
                <a:latin typeface="+mn-lt"/>
              </a:rPr>
              <a:t>wase</a:t>
            </a:r>
            <a:endParaRPr lang="en-US" sz="1800" b="1" dirty="0">
              <a:latin typeface="+mn-lt"/>
            </a:endParaRPr>
          </a:p>
          <a:p>
            <a:pPr indent="-115888">
              <a:spcBef>
                <a:spcPts val="0"/>
              </a:spcBef>
              <a:defRPr/>
            </a:pPr>
            <a:r>
              <a:rPr lang="en-US" sz="1600" b="1" dirty="0">
                <a:latin typeface="+mn-lt"/>
              </a:rPr>
              <a:t>‘Mogi’ × ‘</a:t>
            </a:r>
            <a:r>
              <a:rPr lang="en-US" sz="1600" b="1" dirty="0" err="1">
                <a:latin typeface="+mn-lt"/>
              </a:rPr>
              <a:t>Hondawase</a:t>
            </a:r>
            <a:r>
              <a:rPr lang="en-US" sz="1600" b="1" dirty="0">
                <a:latin typeface="+mn-lt"/>
              </a:rPr>
              <a:t>’, 1976</a:t>
            </a:r>
          </a:p>
          <a:p>
            <a:pPr indent="-115888">
              <a:spcBef>
                <a:spcPts val="0"/>
              </a:spcBef>
              <a:defRPr/>
            </a:pPr>
            <a:r>
              <a:rPr lang="en-US" sz="1600" b="1" dirty="0">
                <a:latin typeface="+mn-lt"/>
              </a:rPr>
              <a:t>Very early	</a:t>
            </a:r>
          </a:p>
          <a:p>
            <a:pPr indent="-115888">
              <a:spcBef>
                <a:spcPts val="0"/>
              </a:spcBef>
              <a:defRPr/>
            </a:pPr>
            <a:r>
              <a:rPr lang="en-US" sz="1600" b="1" dirty="0">
                <a:latin typeface="+mn-lt"/>
              </a:rPr>
              <a:t>Orange-orange yellow, yellow-red flesh</a:t>
            </a:r>
          </a:p>
          <a:p>
            <a:pPr indent="-115888">
              <a:spcBef>
                <a:spcPts val="0"/>
              </a:spcBef>
              <a:defRPr/>
            </a:pPr>
            <a:r>
              <a:rPr lang="en-US" sz="1600" b="1" dirty="0">
                <a:latin typeface="+mn-lt"/>
              </a:rPr>
              <a:t>Excellent quality, good keeping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35000"/>
          </a:xfrm>
        </p:spPr>
        <p:txBody>
          <a:bodyPr/>
          <a:lstStyle/>
          <a:p>
            <a:r>
              <a:rPr lang="en-US" altLang="en-US" sz="3200" smtClean="0"/>
              <a:t>JAPAN (Kyushu)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4745"/>
          <a:stretch>
            <a:fillRect/>
          </a:stretch>
        </p:blipFill>
        <p:spPr bwMode="auto">
          <a:xfrm>
            <a:off x="4859338" y="836613"/>
            <a:ext cx="3959225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4860925" y="4505325"/>
            <a:ext cx="30718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-US" sz="1800" b="1" dirty="0" err="1">
                <a:latin typeface="+mn-lt"/>
              </a:rPr>
              <a:t>Suzukaze</a:t>
            </a:r>
            <a:endParaRPr lang="zh-CN" altLang="en-US" sz="1800" b="1" dirty="0">
              <a:latin typeface="+mn-lt"/>
            </a:endParaRP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-US" sz="1600" b="1" dirty="0">
                <a:latin typeface="+mn-lt"/>
              </a:rPr>
              <a:t>From ‘</a:t>
            </a:r>
            <a:r>
              <a:rPr lang="en-US" sz="1600" b="1" dirty="0" err="1">
                <a:latin typeface="+mn-lt"/>
              </a:rPr>
              <a:t>Kusunoki</a:t>
            </a:r>
            <a:r>
              <a:rPr lang="en-US" sz="1600" b="1" dirty="0">
                <a:latin typeface="+mn-lt"/>
              </a:rPr>
              <a:t>’ × ‘Mogi’, 1999,</a:t>
            </a:r>
            <a:r>
              <a:rPr lang="zh-CN" altLang="en-US" sz="1600" b="1" dirty="0">
                <a:latin typeface="+mn-lt"/>
              </a:rPr>
              <a:t> </a:t>
            </a:r>
            <a:r>
              <a:rPr lang="en-US" sz="1600" b="1" dirty="0">
                <a:latin typeface="+mn-lt"/>
              </a:rPr>
              <a:t>55g Yellow </a:t>
            </a:r>
            <a:r>
              <a:rPr lang="en-US" sz="1600" b="1" dirty="0">
                <a:latin typeface="+mn-lt"/>
              </a:rPr>
              <a:t>flesh</a:t>
            </a:r>
            <a:endParaRPr lang="en-US" sz="1600" b="1" dirty="0">
              <a:latin typeface="+mn-lt"/>
            </a:endParaRP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-US" sz="1600" b="1" dirty="0">
                <a:latin typeface="+mn-lt"/>
              </a:rPr>
              <a:t>Middle season, big </a:t>
            </a:r>
            <a:r>
              <a:rPr lang="en-US" sz="1600" b="1" dirty="0">
                <a:latin typeface="+mn-lt"/>
              </a:rPr>
              <a:t>fruit</a:t>
            </a:r>
            <a:endParaRPr lang="zh-CN" altLang="en-US" sz="1600" b="1" dirty="0">
              <a:latin typeface="+mn-lt"/>
            </a:endParaRPr>
          </a:p>
        </p:txBody>
      </p:sp>
      <p:sp>
        <p:nvSpPr>
          <p:cNvPr id="13" name="矩形 2"/>
          <p:cNvSpPr>
            <a:spLocks noChangeArrowheads="1"/>
          </p:cNvSpPr>
          <p:nvPr/>
        </p:nvSpPr>
        <p:spPr bwMode="auto">
          <a:xfrm>
            <a:off x="611188" y="5537200"/>
            <a:ext cx="3071812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-US" sz="1800" b="1" dirty="0" err="1">
                <a:latin typeface="+mn-lt"/>
              </a:rPr>
              <a:t>Reigetsu</a:t>
            </a:r>
            <a:endParaRPr lang="zh-CN" altLang="en-US" sz="1800" b="1" dirty="0">
              <a:latin typeface="+mn-lt"/>
            </a:endParaRP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-US" sz="1600" b="1" dirty="0">
                <a:latin typeface="+mn-lt"/>
              </a:rPr>
              <a:t>From </a:t>
            </a:r>
            <a:r>
              <a:rPr lang="en-US" sz="1600" b="1" dirty="0" err="1">
                <a:latin typeface="+mn-lt"/>
              </a:rPr>
              <a:t>Moriowase</a:t>
            </a:r>
            <a:r>
              <a:rPr lang="en-US" sz="1600" b="1" dirty="0">
                <a:latin typeface="+mn-lt"/>
              </a:rPr>
              <a:t> × , 2002</a:t>
            </a:r>
            <a:r>
              <a:rPr lang="en-US" sz="1600" b="1" dirty="0">
                <a:latin typeface="+mn-lt"/>
              </a:rPr>
              <a:t>, 51g</a:t>
            </a:r>
            <a:endParaRPr lang="en-US" sz="1600" b="1" dirty="0">
              <a:latin typeface="+mn-lt"/>
            </a:endParaRP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-US" altLang="zh-CN" sz="1600" b="1" dirty="0">
                <a:latin typeface="+mn-lt"/>
              </a:rPr>
              <a:t>Yellow fresh</a:t>
            </a:r>
            <a:endParaRPr lang="zh-CN" altLang="en-US" sz="1600" b="1" dirty="0">
              <a:latin typeface="+mn-lt"/>
            </a:endParaRP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en-US" sz="1600" b="1" dirty="0">
                <a:latin typeface="+mn-lt"/>
              </a:rPr>
              <a:t>Mature in late April, easy to peel</a:t>
            </a:r>
            <a:endParaRPr lang="zh-CN" altLang="en-US" sz="1600" b="1" dirty="0">
              <a:latin typeface="+mn-lt"/>
            </a:endParaRP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endParaRPr lang="zh-CN" altLang="en-US" sz="1800" b="1" dirty="0">
              <a:latin typeface="+mn-lt"/>
            </a:endParaRPr>
          </a:p>
        </p:txBody>
      </p:sp>
      <p:pic>
        <p:nvPicPr>
          <p:cNvPr id="45062" name="Picture 4" descr="E:\志珂\Janick\日本枇杷品种\日本枇杷品种\Reigetsu丽月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>
            <a:fillRect/>
          </a:stretch>
        </p:blipFill>
        <p:spPr bwMode="auto">
          <a:xfrm>
            <a:off x="611188" y="836613"/>
            <a:ext cx="3600450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6050" y="209550"/>
            <a:ext cx="5392738" cy="1571625"/>
          </a:xfrm>
        </p:spPr>
        <p:txBody>
          <a:bodyPr/>
          <a:lstStyle/>
          <a:p>
            <a:r>
              <a:rPr lang="en-US" altLang="en-US" smtClean="0"/>
              <a:t>Fruit Crops of Subfamily Maloideae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2133600"/>
            <a:ext cx="4270375" cy="207327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altLang="en-US" sz="3600" smtClean="0">
                <a:solidFill>
                  <a:srgbClr val="FFFFFF"/>
                </a:solidFill>
              </a:rPr>
              <a:t>Important</a:t>
            </a:r>
          </a:p>
          <a:p>
            <a:pPr>
              <a:lnSpc>
                <a:spcPct val="90000"/>
              </a:lnSpc>
            </a:pPr>
            <a:endParaRPr lang="en-US" altLang="en-US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mtClean="0"/>
              <a:t>Apple (</a:t>
            </a:r>
            <a:r>
              <a:rPr lang="en-US" altLang="en-US" i="1" smtClean="0"/>
              <a:t>Malus</a:t>
            </a:r>
            <a:r>
              <a:rPr lang="en-US" altLang="en-US" smtClean="0"/>
              <a:t> × </a:t>
            </a:r>
            <a:r>
              <a:rPr lang="en-US" altLang="en-US" i="1" smtClean="0"/>
              <a:t>domestica)</a:t>
            </a:r>
            <a:endParaRPr lang="en-US" altLang="en-US" smtClean="0"/>
          </a:p>
          <a:p>
            <a:pPr>
              <a:lnSpc>
                <a:spcPct val="90000"/>
              </a:lnSpc>
            </a:pPr>
            <a:r>
              <a:rPr lang="en-US" altLang="en-US" smtClean="0"/>
              <a:t>Pears  </a:t>
            </a:r>
            <a:r>
              <a:rPr lang="en-US" altLang="en-US" i="1" smtClean="0"/>
              <a:t>Pyrus</a:t>
            </a:r>
            <a:r>
              <a:rPr lang="en-US" altLang="en-US" smtClean="0"/>
              <a:t> spp.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8563"/>
            <a:ext cx="5786438" cy="184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apples-hugh-ronalds-1831 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344488"/>
            <a:ext cx="3362325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619375" y="5019675"/>
            <a:ext cx="51435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endParaRPr lang="en-US" altLang="en-US" sz="2400" b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r="7741" b="14952"/>
          <a:stretch>
            <a:fillRect/>
          </a:stretch>
        </p:blipFill>
        <p:spPr bwMode="auto">
          <a:xfrm>
            <a:off x="4813300" y="1108075"/>
            <a:ext cx="407352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14425"/>
            <a:ext cx="40100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5"/>
          <p:cNvSpPr/>
          <p:nvPr/>
        </p:nvSpPr>
        <p:spPr>
          <a:xfrm>
            <a:off x="285750" y="4868863"/>
            <a:ext cx="212725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Mizuho</a:t>
            </a:r>
            <a:endParaRPr lang="zh-CN" altLang="en-US" sz="1800" b="1" dirty="0">
              <a:latin typeface="+mn-lt"/>
            </a:endParaRPr>
          </a:p>
          <a:p>
            <a:pPr>
              <a:defRPr/>
            </a:pPr>
            <a:r>
              <a:rPr lang="en-US" sz="1600" b="1" dirty="0">
                <a:latin typeface="+mn-lt"/>
              </a:rPr>
              <a:t>‘Nao</a:t>
            </a:r>
            <a:r>
              <a:rPr lang="en-US" sz="1600" b="1" dirty="0">
                <a:latin typeface="+mn-lt"/>
              </a:rPr>
              <a:t>’ × </a:t>
            </a:r>
            <a:r>
              <a:rPr lang="en-US" sz="1600" b="1" dirty="0">
                <a:latin typeface="+mn-lt"/>
              </a:rPr>
              <a:t>‘</a:t>
            </a:r>
            <a:r>
              <a:rPr lang="en-US" sz="1600" b="1" dirty="0">
                <a:latin typeface="+mn-lt"/>
              </a:rPr>
              <a:t>Tanaka</a:t>
            </a:r>
            <a:r>
              <a:rPr lang="en-US" sz="1600" b="1" dirty="0">
                <a:latin typeface="+mn-lt"/>
              </a:rPr>
              <a:t>’</a:t>
            </a:r>
            <a:endParaRPr lang="zh-CN" altLang="en-US" sz="1600" b="1" dirty="0">
              <a:latin typeface="+mn-lt"/>
            </a:endParaRPr>
          </a:p>
          <a:p>
            <a:pPr>
              <a:defRPr/>
            </a:pPr>
            <a:r>
              <a:rPr lang="en-US" sz="1600" b="1" dirty="0">
                <a:latin typeface="+mn-lt"/>
              </a:rPr>
              <a:t>Yellow </a:t>
            </a:r>
            <a:r>
              <a:rPr lang="en-US" sz="1600" b="1" dirty="0">
                <a:latin typeface="+mn-lt"/>
              </a:rPr>
              <a:t>flesh</a:t>
            </a:r>
            <a:endParaRPr lang="en-US" sz="1600" b="1" dirty="0">
              <a:latin typeface="+mn-lt"/>
            </a:endParaRPr>
          </a:p>
          <a:p>
            <a:pPr>
              <a:defRPr/>
            </a:pPr>
            <a:r>
              <a:rPr lang="en-US" sz="1600" b="1" dirty="0">
                <a:latin typeface="+mn-lt"/>
              </a:rPr>
              <a:t>Late season</a:t>
            </a:r>
            <a:endParaRPr lang="zh-CN" altLang="en-US" sz="1600" b="1" dirty="0">
              <a:latin typeface="+mn-lt"/>
            </a:endParaRPr>
          </a:p>
        </p:txBody>
      </p:sp>
      <p:sp>
        <p:nvSpPr>
          <p:cNvPr id="13" name="矩形 7"/>
          <p:cNvSpPr/>
          <p:nvPr/>
        </p:nvSpPr>
        <p:spPr>
          <a:xfrm>
            <a:off x="4813300" y="4868863"/>
            <a:ext cx="4073525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 err="1">
                <a:latin typeface="+mn-lt"/>
              </a:rPr>
              <a:t>Obusa</a:t>
            </a:r>
            <a:endParaRPr lang="zh-CN" altLang="en-US" sz="1800" b="1" dirty="0">
              <a:latin typeface="+mn-lt"/>
            </a:endParaRPr>
          </a:p>
          <a:p>
            <a:pPr>
              <a:defRPr/>
            </a:pPr>
            <a:r>
              <a:rPr lang="en-US" sz="1600" b="1" dirty="0">
                <a:latin typeface="+mn-lt"/>
              </a:rPr>
              <a:t>‘Tanaka’ </a:t>
            </a:r>
            <a:r>
              <a:rPr lang="en-US" sz="1600" b="1" dirty="0">
                <a:latin typeface="+mn-lt"/>
              </a:rPr>
              <a:t>×</a:t>
            </a:r>
            <a:r>
              <a:rPr lang="en-US" sz="1600" b="1" dirty="0">
                <a:latin typeface="+mn-lt"/>
              </a:rPr>
              <a:t> ‘</a:t>
            </a:r>
            <a:r>
              <a:rPr lang="en-US" sz="1600" b="1" dirty="0" err="1">
                <a:latin typeface="+mn-lt"/>
              </a:rPr>
              <a:t>Kushioki</a:t>
            </a:r>
            <a:r>
              <a:rPr lang="en-US" sz="1600" b="1" dirty="0">
                <a:latin typeface="+mn-lt"/>
              </a:rPr>
              <a:t>’, </a:t>
            </a:r>
            <a:r>
              <a:rPr lang="en-US" sz="1600" b="1" dirty="0">
                <a:latin typeface="+mn-lt"/>
              </a:rPr>
              <a:t>1967, 70 g</a:t>
            </a:r>
          </a:p>
          <a:p>
            <a:pPr>
              <a:defRPr/>
            </a:pPr>
            <a:r>
              <a:rPr lang="en-US" sz="1600" b="1" dirty="0">
                <a:latin typeface="+mn-lt"/>
              </a:rPr>
              <a:t>Yellow flesh</a:t>
            </a:r>
            <a:endParaRPr lang="zh-CN" altLang="en-US" sz="1600" b="1" dirty="0">
              <a:latin typeface="+mn-lt"/>
            </a:endParaRPr>
          </a:p>
          <a:p>
            <a:pPr>
              <a:defRPr/>
            </a:pPr>
            <a:r>
              <a:rPr lang="en-US" sz="1600" b="1" dirty="0">
                <a:latin typeface="+mn-lt"/>
              </a:rPr>
              <a:t>Mid-season</a:t>
            </a:r>
          </a:p>
          <a:p>
            <a:pPr>
              <a:defRPr/>
            </a:pPr>
            <a:r>
              <a:rPr lang="en-US" altLang="zh-CN" sz="1600" b="1" dirty="0">
                <a:latin typeface="+mn-lt"/>
              </a:rPr>
              <a:t>G</a:t>
            </a:r>
            <a:r>
              <a:rPr lang="en-US" sz="1600" b="1" dirty="0">
                <a:latin typeface="+mn-lt"/>
              </a:rPr>
              <a:t>ood keeping quality, resistant to insects &amp; diseases</a:t>
            </a:r>
            <a:endParaRPr lang="zh-CN" altLang="en-US" sz="1600" b="1" dirty="0">
              <a:latin typeface="+mn-lt"/>
            </a:endParaRPr>
          </a:p>
        </p:txBody>
      </p:sp>
      <p:sp>
        <p:nvSpPr>
          <p:cNvPr id="46086" name="Title 1"/>
          <p:cNvSpPr txBox="1">
            <a:spLocks/>
          </p:cNvSpPr>
          <p:nvPr/>
        </p:nvSpPr>
        <p:spPr bwMode="auto">
          <a:xfrm>
            <a:off x="457200" y="285750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</a:pPr>
            <a:r>
              <a:rPr lang="en-US" altLang="en-US" sz="3200"/>
              <a:t>JAPAN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 altLang="en-US" sz="3200" smtClean="0"/>
              <a:t>ISRAEL</a:t>
            </a:r>
            <a:endParaRPr lang="en-US" alt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445250" y="2565400"/>
            <a:ext cx="2517775" cy="1971675"/>
          </a:xfrm>
        </p:spPr>
        <p:txBody>
          <a:bodyPr/>
          <a:lstStyle/>
          <a:p>
            <a:pPr marL="0" indent="0">
              <a:spcBef>
                <a:spcPct val="0"/>
              </a:spcBef>
            </a:pPr>
            <a:r>
              <a:rPr lang="en-US" altLang="en-US" sz="1800" smtClean="0"/>
              <a:t>Akko 1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Japanese origin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Midseason (April), 20–25g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Orange,  slight russet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Thick flesh, 2 or 3 seed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Juicy , sunburn</a:t>
            </a:r>
          </a:p>
          <a:p>
            <a:pPr marL="0" indent="0">
              <a:spcBef>
                <a:spcPct val="0"/>
              </a:spcBef>
            </a:pPr>
            <a:r>
              <a:rPr lang="en-US" altLang="en-US" sz="1600" smtClean="0"/>
              <a:t>Requires drastic thinning</a:t>
            </a:r>
          </a:p>
          <a:p>
            <a:pPr marL="0" indent="0">
              <a:spcBef>
                <a:spcPct val="0"/>
              </a:spcBef>
            </a:pPr>
            <a:endParaRPr lang="en-US" altLang="en-US" sz="1600" smtClean="0"/>
          </a:p>
        </p:txBody>
      </p:sp>
      <p:pic>
        <p:nvPicPr>
          <p:cNvPr id="471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514475"/>
            <a:ext cx="6219825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כותרת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en-US" altLang="en-US" sz="3200" smtClean="0"/>
              <a:t>ISRAEL</a:t>
            </a:r>
            <a:endParaRPr lang="he-IL" altLang="en-US" smtClean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3457575" y="1044575"/>
            <a:ext cx="2501900" cy="1971675"/>
          </a:xfrm>
        </p:spPr>
        <p:txBody>
          <a:bodyPr/>
          <a:lstStyle/>
          <a:p>
            <a:pPr marL="0" indent="0">
              <a:spcBef>
                <a:spcPts val="0"/>
              </a:spcBef>
              <a:defRPr/>
            </a:pPr>
            <a:r>
              <a:rPr lang="en-US" sz="1800" dirty="0" smtClean="0"/>
              <a:t>Akko </a:t>
            </a:r>
            <a:r>
              <a:rPr lang="en-US" sz="1800" dirty="0"/>
              <a:t>1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600" dirty="0"/>
              <a:t>Midseason, </a:t>
            </a:r>
            <a:r>
              <a:rPr lang="en-US" sz="1600" dirty="0" smtClean="0"/>
              <a:t>40</a:t>
            </a:r>
            <a:r>
              <a:rPr lang="en-US" sz="1600" dirty="0"/>
              <a:t>–</a:t>
            </a:r>
            <a:r>
              <a:rPr lang="en-US" sz="1600" dirty="0" smtClean="0"/>
              <a:t>50 </a:t>
            </a:r>
            <a:r>
              <a:rPr lang="en-US" sz="1600" dirty="0"/>
              <a:t>g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600" dirty="0"/>
              <a:t>Sensitive to 'Purple spot'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600" dirty="0"/>
              <a:t>Dark orange peel</a:t>
            </a:r>
          </a:p>
          <a:p>
            <a:pPr marL="168275" indent="-168275">
              <a:spcBef>
                <a:spcPts val="0"/>
              </a:spcBef>
              <a:defRPr/>
            </a:pPr>
            <a:r>
              <a:rPr lang="en-US" sz="1600" dirty="0"/>
              <a:t>Probably chance seedling from Akko farm, </a:t>
            </a:r>
            <a:r>
              <a:rPr lang="en-US" sz="1600" dirty="0" smtClean="0"/>
              <a:t>1960s–1970s</a:t>
            </a:r>
            <a:endParaRPr lang="en-US" sz="1600" dirty="0"/>
          </a:p>
          <a:p>
            <a:pPr marL="0" indent="0">
              <a:spcBef>
                <a:spcPts val="0"/>
              </a:spcBef>
              <a:defRPr/>
            </a:pPr>
            <a:r>
              <a:rPr lang="en-US" sz="1600" dirty="0"/>
              <a:t>Fruit  pear shape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600" dirty="0"/>
              <a:t>Relatively strong flavor </a:t>
            </a:r>
          </a:p>
          <a:p>
            <a:pPr marL="0" indent="0">
              <a:spcBef>
                <a:spcPts val="0"/>
              </a:spcBef>
              <a:defRPr/>
            </a:pPr>
            <a:endParaRPr lang="en-US" sz="1600" dirty="0"/>
          </a:p>
        </p:txBody>
      </p:sp>
      <p:pic>
        <p:nvPicPr>
          <p:cNvPr id="48132" name="תמונה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17325" r="16344" b="16179"/>
          <a:stretch>
            <a:fillRect/>
          </a:stretch>
        </p:blipFill>
        <p:spPr bwMode="auto">
          <a:xfrm>
            <a:off x="323850" y="1044575"/>
            <a:ext cx="31337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1" t="21590" r="33226" b="13477"/>
          <a:stretch>
            <a:fillRect/>
          </a:stretch>
        </p:blipFill>
        <p:spPr bwMode="auto">
          <a:xfrm>
            <a:off x="6084888" y="1000125"/>
            <a:ext cx="277812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08700" y="3894138"/>
            <a:ext cx="2881313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Yehuda</a:t>
            </a:r>
          </a:p>
          <a:p>
            <a:pPr>
              <a:defRPr/>
            </a:pPr>
            <a:r>
              <a:rPr lang="en-US" sz="1600" b="1" dirty="0">
                <a:latin typeface="+mn-lt"/>
              </a:rPr>
              <a:t>Midseason, 40-50 g</a:t>
            </a:r>
          </a:p>
          <a:p>
            <a:pPr marL="168275" indent="-168275">
              <a:defRPr/>
            </a:pPr>
            <a:r>
              <a:rPr lang="en-US" sz="1600" b="1" dirty="0">
                <a:latin typeface="+mn-lt"/>
              </a:rPr>
              <a:t>Probably Akko 1 </a:t>
            </a:r>
            <a:r>
              <a:rPr lang="en-US" sz="1600" b="1" dirty="0">
                <a:latin typeface="Calibri"/>
              </a:rPr>
              <a:t>× </a:t>
            </a:r>
            <a:r>
              <a:rPr lang="en-US" sz="1600" b="1" dirty="0">
                <a:latin typeface="+mn-lt"/>
              </a:rPr>
              <a:t>Akko </a:t>
            </a:r>
            <a:r>
              <a:rPr lang="en-US" sz="1600" b="1" dirty="0">
                <a:latin typeface="+mn-lt"/>
              </a:rPr>
              <a:t>13, </a:t>
            </a:r>
            <a:r>
              <a:rPr lang="en-US" sz="1600" b="1" dirty="0">
                <a:latin typeface="+mn-lt"/>
              </a:rPr>
              <a:t>1960s–1970s</a:t>
            </a:r>
            <a:endParaRPr lang="en-US" sz="1600" b="1" dirty="0">
              <a:latin typeface="+mn-lt"/>
            </a:endParaRPr>
          </a:p>
          <a:p>
            <a:pPr>
              <a:defRPr/>
            </a:pPr>
            <a:r>
              <a:rPr lang="en-US" sz="1600" b="1" dirty="0">
                <a:latin typeface="+mn-lt"/>
              </a:rPr>
              <a:t>Orange peel</a:t>
            </a:r>
          </a:p>
          <a:p>
            <a:pPr>
              <a:defRPr/>
            </a:pPr>
            <a:r>
              <a:rPr lang="en-US" sz="1600" b="1" dirty="0">
                <a:latin typeface="+mn-lt"/>
              </a:rPr>
              <a:t>Fruit shape </a:t>
            </a:r>
            <a:r>
              <a:rPr lang="en-US" sz="1600" b="1" dirty="0">
                <a:latin typeface="+mn-lt"/>
              </a:rPr>
              <a:t>oblong</a:t>
            </a:r>
            <a:endParaRPr lang="en-US" sz="1600" b="1" dirty="0">
              <a:latin typeface="+mn-lt"/>
            </a:endParaRPr>
          </a:p>
        </p:txBody>
      </p:sp>
      <p:pic>
        <p:nvPicPr>
          <p:cNvPr id="48135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16631" r="14958" b="11534"/>
          <a:stretch>
            <a:fillRect/>
          </a:stretch>
        </p:blipFill>
        <p:spPr bwMode="auto">
          <a:xfrm>
            <a:off x="323850" y="3657600"/>
            <a:ext cx="2447925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01938" y="5168900"/>
            <a:ext cx="4516437" cy="1600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 err="1">
                <a:latin typeface="+mn-lt"/>
              </a:rPr>
              <a:t>Avri</a:t>
            </a:r>
            <a:endParaRPr lang="en-US" sz="1800" b="1" dirty="0">
              <a:latin typeface="+mn-lt"/>
            </a:endParaRPr>
          </a:p>
          <a:p>
            <a:pPr>
              <a:defRPr/>
            </a:pPr>
            <a:r>
              <a:rPr lang="en-US" sz="1600" b="1" dirty="0">
                <a:latin typeface="+mn-lt"/>
              </a:rPr>
              <a:t>Relatively late season</a:t>
            </a:r>
          </a:p>
          <a:p>
            <a:pPr>
              <a:defRPr/>
            </a:pPr>
            <a:r>
              <a:rPr lang="en-US" sz="1600" b="1" dirty="0">
                <a:latin typeface="+mn-lt"/>
              </a:rPr>
              <a:t>50</a:t>
            </a:r>
            <a:r>
              <a:rPr lang="en-US" sz="1600" b="1" dirty="0"/>
              <a:t>–</a:t>
            </a:r>
            <a:r>
              <a:rPr lang="en-US" sz="1600" b="1" dirty="0">
                <a:latin typeface="+mn-lt"/>
              </a:rPr>
              <a:t>70 </a:t>
            </a:r>
            <a:r>
              <a:rPr lang="en-US" sz="1600" b="1" dirty="0">
                <a:latin typeface="+mn-lt"/>
              </a:rPr>
              <a:t>g (relatively large fruit)</a:t>
            </a:r>
          </a:p>
          <a:p>
            <a:pPr>
              <a:defRPr/>
            </a:pPr>
            <a:r>
              <a:rPr lang="en-US" sz="1600" b="1" dirty="0">
                <a:latin typeface="+mn-lt"/>
              </a:rPr>
              <a:t>Local chance seedling from </a:t>
            </a:r>
            <a:r>
              <a:rPr lang="en-US" sz="1600" b="1" dirty="0" err="1">
                <a:latin typeface="+mn-lt"/>
              </a:rPr>
              <a:t>Nordia</a:t>
            </a:r>
            <a:r>
              <a:rPr lang="en-US" sz="1600" b="1" dirty="0">
                <a:latin typeface="+mn-lt"/>
              </a:rPr>
              <a:t> nursery 1980s</a:t>
            </a:r>
          </a:p>
          <a:p>
            <a:pPr>
              <a:defRPr/>
            </a:pPr>
            <a:r>
              <a:rPr lang="en-US" sz="1600" b="1" dirty="0">
                <a:latin typeface="+mn-lt"/>
              </a:rPr>
              <a:t>Yellow-orange peel</a:t>
            </a:r>
          </a:p>
          <a:p>
            <a:pPr>
              <a:defRPr/>
            </a:pPr>
            <a:r>
              <a:rPr lang="en-US" sz="1600" b="1" dirty="0">
                <a:latin typeface="+mn-lt"/>
              </a:rPr>
              <a:t>Fruit pear </a:t>
            </a:r>
            <a:r>
              <a:rPr lang="en-US" sz="1600" b="1" dirty="0">
                <a:latin typeface="+mn-lt"/>
              </a:rPr>
              <a:t>shape</a:t>
            </a:r>
            <a:endParaRPr lang="en-US" sz="1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Seedless Loquat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7550" y="1181100"/>
            <a:ext cx="5521325" cy="1458913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mtClean="0"/>
              <a:t>Nonreduced gametes </a:t>
            </a:r>
            <a:br>
              <a:rPr lang="en-US" altLang="en-US" smtClean="0"/>
            </a:br>
            <a:r>
              <a:rPr lang="en-US" altLang="en-US" smtClean="0"/>
              <a:t>(1/1000 seedlings are triploid)</a:t>
            </a:r>
          </a:p>
          <a:p>
            <a:pPr marL="533400" indent="-533400">
              <a:buFontTx/>
              <a:buAutoNum type="arabicPeriod"/>
            </a:pPr>
            <a:r>
              <a:rPr lang="en-US" altLang="en-US" smtClean="0"/>
              <a:t>Diploid × tretraploid crosses</a:t>
            </a:r>
          </a:p>
        </p:txBody>
      </p:sp>
      <p:pic>
        <p:nvPicPr>
          <p:cNvPr id="49156" name="Picture 1" descr="C:\Documents and Settings\janick\Desktop\Fig. 4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t="7480" r="51640" b="14844"/>
          <a:stretch>
            <a:fillRect/>
          </a:stretch>
        </p:blipFill>
        <p:spPr bwMode="auto">
          <a:xfrm>
            <a:off x="749300" y="2952750"/>
            <a:ext cx="4141788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C:\Documents and Settings\janick\Desktop\Fig. 4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5" t="5833" r="9721" b="10954"/>
          <a:stretch>
            <a:fillRect/>
          </a:stretch>
        </p:blipFill>
        <p:spPr bwMode="auto">
          <a:xfrm>
            <a:off x="5156200" y="2952750"/>
            <a:ext cx="34798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5875"/>
            <a:ext cx="658495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3573463"/>
            <a:ext cx="658495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9500" y="3168650"/>
            <a:ext cx="701992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Seedless </a:t>
            </a:r>
            <a:r>
              <a:rPr lang="en-US" sz="1800" b="1" dirty="0">
                <a:latin typeface="+mn-lt"/>
              </a:rPr>
              <a:t>loquat H324 </a:t>
            </a:r>
            <a:r>
              <a:rPr lang="en-US" sz="1800" b="1" dirty="0">
                <a:latin typeface="+mn-lt"/>
              </a:rPr>
              <a:t>(white fleshed</a:t>
            </a:r>
            <a:r>
              <a:rPr lang="en-US" sz="1800" b="1" dirty="0">
                <a:latin typeface="+mn-lt"/>
              </a:rPr>
              <a:t>)</a:t>
            </a:r>
            <a:endParaRPr lang="en-US" sz="1800" b="1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8388" y="6416675"/>
            <a:ext cx="7031037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Seedless loquat </a:t>
            </a:r>
            <a:r>
              <a:rPr lang="en-US" sz="1800" b="1" dirty="0">
                <a:latin typeface="+mn-lt"/>
              </a:rPr>
              <a:t>D425 </a:t>
            </a:r>
            <a:r>
              <a:rPr lang="en-US" sz="1800" b="1" dirty="0">
                <a:latin typeface="+mn-lt"/>
              </a:rPr>
              <a:t>(orange flesh) with diploid ‘</a:t>
            </a:r>
            <a:r>
              <a:rPr lang="en-US" sz="1800" b="1" dirty="0" err="1">
                <a:latin typeface="+mn-lt"/>
              </a:rPr>
              <a:t>Jinfeng</a:t>
            </a:r>
            <a:r>
              <a:rPr lang="en-US" sz="1800" b="1" dirty="0">
                <a:latin typeface="+mn-lt"/>
              </a:rPr>
              <a:t>’ at far </a:t>
            </a:r>
            <a:r>
              <a:rPr lang="en-US" sz="1800" b="1" dirty="0">
                <a:latin typeface="+mn-lt"/>
              </a:rPr>
              <a:t>right </a:t>
            </a:r>
            <a:endParaRPr lang="en-US" sz="18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hina 2006 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>
          <a:xfrm>
            <a:off x="271463" y="6156325"/>
            <a:ext cx="3457575" cy="549275"/>
          </a:xfrm>
        </p:spPr>
        <p:txBody>
          <a:bodyPr/>
          <a:lstStyle/>
          <a:p>
            <a:r>
              <a:rPr lang="en-US" altLang="en-US" sz="2800" smtClean="0"/>
              <a:t>Dr. Liang Guolu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DSCN07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"/>
            <a:ext cx="91440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Subtitle 3"/>
          <p:cNvSpPr>
            <a:spLocks noGrp="1"/>
          </p:cNvSpPr>
          <p:nvPr>
            <p:ph type="subTitle" idx="1"/>
          </p:nvPr>
        </p:nvSpPr>
        <p:spPr>
          <a:xfrm>
            <a:off x="685800" y="793750"/>
            <a:ext cx="7772400" cy="2314575"/>
          </a:xfrm>
        </p:spPr>
        <p:txBody>
          <a:bodyPr/>
          <a:lstStyle/>
          <a:p>
            <a:r>
              <a:rPr lang="en-US" altLang="en-US" sz="3200" smtClean="0">
                <a:solidFill>
                  <a:schemeClr val="bg1"/>
                </a:solidFill>
              </a:rPr>
              <a:t>Thank You</a:t>
            </a:r>
          </a:p>
          <a:p>
            <a:r>
              <a:rPr lang="en-US" altLang="en-US" sz="3200" smtClean="0">
                <a:solidFill>
                  <a:schemeClr val="bg1"/>
                </a:solidFill>
              </a:rPr>
              <a:t>Jules Janick</a:t>
            </a:r>
          </a:p>
          <a:p>
            <a:r>
              <a:rPr lang="en-US" altLang="en-US" sz="3200" smtClean="0">
                <a:solidFill>
                  <a:schemeClr val="bg1"/>
                </a:solidFill>
              </a:rPr>
              <a:t>janick@purdue.edu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FF"/>
                </a:solidFill>
              </a:rPr>
              <a:t>Declining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2200" y="1524000"/>
            <a:ext cx="6908800" cy="1595438"/>
          </a:xfrm>
        </p:spPr>
        <p:txBody>
          <a:bodyPr/>
          <a:lstStyle/>
          <a:p>
            <a:r>
              <a:rPr lang="en-US" altLang="en-US" smtClean="0"/>
              <a:t>Quinces (</a:t>
            </a:r>
            <a:r>
              <a:rPr lang="en-US" altLang="en-US" i="1" smtClean="0"/>
              <a:t>Cydonia oblonga</a:t>
            </a:r>
            <a:r>
              <a:rPr lang="en-US" altLang="en-US" smtClean="0"/>
              <a:t>, </a:t>
            </a:r>
            <a:r>
              <a:rPr lang="en-US" altLang="en-US" i="1" smtClean="0"/>
              <a:t>Chaenomeles japonica</a:t>
            </a:r>
            <a:r>
              <a:rPr lang="en-US" altLang="en-US" smtClean="0"/>
              <a:t>)</a:t>
            </a:r>
          </a:p>
          <a:p>
            <a:r>
              <a:rPr lang="en-US" altLang="en-US" smtClean="0"/>
              <a:t>Medlar (</a:t>
            </a:r>
            <a:r>
              <a:rPr lang="en-US" altLang="en-US" i="1" smtClean="0"/>
              <a:t>Mespilus germanica</a:t>
            </a:r>
            <a:r>
              <a:rPr lang="en-US" altLang="en-US" smtClean="0"/>
              <a:t>)</a:t>
            </a:r>
          </a:p>
        </p:txBody>
      </p:sp>
      <p:pic>
        <p:nvPicPr>
          <p:cNvPr id="75780" name="Picture 4" descr="hooker medlar Dutch 1816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2952750"/>
            <a:ext cx="2638425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pear shaped quince hooker 1816 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475038"/>
            <a:ext cx="23495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KR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3484563"/>
            <a:ext cx="3221038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850900" y="6223000"/>
            <a:ext cx="111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2400"/>
              <a:t>Quince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3459163" y="6223000"/>
            <a:ext cx="1936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2400"/>
              <a:t>Asian Quince</a:t>
            </a: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7018338" y="6223000"/>
            <a:ext cx="1147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2400"/>
              <a:t>Medlar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4" grpId="0"/>
      <p:bldP spid="757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277813"/>
            <a:ext cx="8601075" cy="692150"/>
          </a:xfrm>
        </p:spPr>
        <p:txBody>
          <a:bodyPr/>
          <a:lstStyle/>
          <a:p>
            <a:r>
              <a:rPr lang="en-US" altLang="en-US" smtClean="0">
                <a:solidFill>
                  <a:srgbClr val="FFFFFF"/>
                </a:solidFill>
              </a:rPr>
              <a:t>Minor and Ornamental use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1222375"/>
            <a:ext cx="5010150" cy="2416175"/>
          </a:xfrm>
        </p:spPr>
        <p:txBody>
          <a:bodyPr/>
          <a:lstStyle/>
          <a:p>
            <a:r>
              <a:rPr lang="en-US" altLang="en-US" smtClean="0"/>
              <a:t>Aronia (</a:t>
            </a:r>
            <a:r>
              <a:rPr lang="en-US" altLang="en-US" i="1" smtClean="0"/>
              <a:t>Aronia melonicarpa</a:t>
            </a:r>
            <a:r>
              <a:rPr lang="en-US" altLang="en-US" smtClean="0"/>
              <a:t>)</a:t>
            </a:r>
          </a:p>
          <a:p>
            <a:r>
              <a:rPr lang="en-US" altLang="en-US" smtClean="0"/>
              <a:t>Hawthorn (</a:t>
            </a:r>
            <a:r>
              <a:rPr lang="en-US" altLang="en-US" i="1" smtClean="0"/>
              <a:t>Crataegus </a:t>
            </a:r>
            <a:r>
              <a:rPr lang="en-US" altLang="en-US" smtClean="0"/>
              <a:t>spp.)</a:t>
            </a:r>
          </a:p>
          <a:p>
            <a:r>
              <a:rPr lang="en-US" altLang="en-US" smtClean="0"/>
              <a:t>Mountain Ash (</a:t>
            </a:r>
            <a:r>
              <a:rPr lang="en-US" altLang="en-US" i="1" smtClean="0"/>
              <a:t>Sorbus </a:t>
            </a:r>
            <a:r>
              <a:rPr lang="en-US" altLang="en-US" smtClean="0"/>
              <a:t>spp.) </a:t>
            </a:r>
          </a:p>
          <a:p>
            <a:r>
              <a:rPr lang="en-US" altLang="en-US" smtClean="0"/>
              <a:t>Service berry (</a:t>
            </a:r>
            <a:r>
              <a:rPr lang="en-US" altLang="en-US" i="1" smtClean="0"/>
              <a:t>Amelanchier</a:t>
            </a:r>
            <a:r>
              <a:rPr lang="en-US" altLang="en-US" smtClean="0"/>
              <a:t>)</a:t>
            </a:r>
          </a:p>
        </p:txBody>
      </p:sp>
      <p:pic>
        <p:nvPicPr>
          <p:cNvPr id="10244" name="Picture 4" descr="Fig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403350"/>
            <a:ext cx="277018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 descr="20100312sorbus-porrigentiformis-fru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4208463"/>
            <a:ext cx="2798762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 descr="ServiceBer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205288"/>
            <a:ext cx="2805112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8" descr="hawthorn_fruit090_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4495800"/>
            <a:ext cx="277177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9"/>
          <p:cNvSpPr>
            <a:spLocks noChangeArrowheads="1"/>
          </p:cNvSpPr>
          <p:nvPr/>
        </p:nvSpPr>
        <p:spPr bwMode="auto">
          <a:xfrm>
            <a:off x="7034213" y="3962400"/>
            <a:ext cx="1065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2400" i="1"/>
              <a:t>Aronia</a:t>
            </a:r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6754813" y="6305550"/>
            <a:ext cx="1471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2400" i="1"/>
              <a:t>Crataegus</a:t>
            </a:r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4054475" y="630555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2400" i="1"/>
              <a:t>Sorbus</a:t>
            </a: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690563" y="6305550"/>
            <a:ext cx="1808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en-US" sz="2400" i="1"/>
              <a:t>Amelanchier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/>
      <p:bldP spid="76811" grpId="0"/>
      <p:bldP spid="768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315913"/>
            <a:ext cx="8601075" cy="692150"/>
          </a:xfrm>
        </p:spPr>
        <p:txBody>
          <a:bodyPr/>
          <a:lstStyle/>
          <a:p>
            <a:r>
              <a:rPr lang="en-US" altLang="en-US" smtClean="0">
                <a:solidFill>
                  <a:srgbClr val="FFFFFF"/>
                </a:solidFill>
              </a:rPr>
              <a:t>Increasing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252538"/>
            <a:ext cx="3827462" cy="1025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/>
              <a:t>Loquat </a:t>
            </a:r>
            <a:br>
              <a:rPr lang="en-US" altLang="en-US" smtClean="0"/>
            </a:br>
            <a:r>
              <a:rPr lang="en-US" altLang="en-US" smtClean="0"/>
              <a:t>(</a:t>
            </a:r>
            <a:r>
              <a:rPr lang="en-US" altLang="en-US" i="1" smtClean="0"/>
              <a:t>Eriobotrya japonica</a:t>
            </a:r>
            <a:r>
              <a:rPr lang="en-US" altLang="en-US" smtClean="0"/>
              <a:t>)</a:t>
            </a:r>
          </a:p>
        </p:txBody>
      </p:sp>
      <p:pic>
        <p:nvPicPr>
          <p:cNvPr id="11268" name="Picture 5" descr="loquat-1822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1252538"/>
            <a:ext cx="4402137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1695450" y="5838825"/>
            <a:ext cx="2362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SzTx/>
            </a:pPr>
            <a:r>
              <a:rPr lang="en-US" altLang="en-US" sz="2000"/>
              <a:t>Trans. Royal Hort.          Soc. London, 1822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271463" y="6078538"/>
            <a:ext cx="8601075" cy="692150"/>
          </a:xfrm>
        </p:spPr>
        <p:txBody>
          <a:bodyPr/>
          <a:lstStyle/>
          <a:p>
            <a:r>
              <a:rPr lang="en-US" altLang="en-US" sz="2800" smtClean="0"/>
              <a:t>Origin and Spread of Loquat</a:t>
            </a:r>
          </a:p>
        </p:txBody>
      </p:sp>
      <p:pic>
        <p:nvPicPr>
          <p:cNvPr id="12291" name="Picture 5" descr="loquat origin spread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3"/>
            <a:ext cx="9144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Loquat Producers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7550" y="1371600"/>
            <a:ext cx="2232025" cy="4873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altLang="en-US" sz="2400" smtClean="0"/>
              <a:t>Abkhazia</a:t>
            </a:r>
          </a:p>
          <a:p>
            <a:pPr>
              <a:lnSpc>
                <a:spcPct val="80000"/>
              </a:lnSpc>
            </a:pPr>
            <a:r>
              <a:rPr lang="it-IT" altLang="en-US" sz="2400" smtClean="0"/>
              <a:t>Albania</a:t>
            </a:r>
          </a:p>
          <a:p>
            <a:pPr>
              <a:lnSpc>
                <a:spcPct val="80000"/>
              </a:lnSpc>
            </a:pPr>
            <a:r>
              <a:rPr lang="it-IT" altLang="en-US" sz="2400" smtClean="0"/>
              <a:t>Algeria</a:t>
            </a:r>
          </a:p>
          <a:p>
            <a:pPr>
              <a:lnSpc>
                <a:spcPct val="80000"/>
              </a:lnSpc>
            </a:pPr>
            <a:r>
              <a:rPr lang="it-IT" altLang="en-US" sz="2400" smtClean="0"/>
              <a:t>Armenia</a:t>
            </a:r>
          </a:p>
          <a:p>
            <a:pPr>
              <a:lnSpc>
                <a:spcPct val="80000"/>
              </a:lnSpc>
            </a:pPr>
            <a:r>
              <a:rPr lang="it-IT" altLang="en-US" sz="2400" smtClean="0"/>
              <a:t>Australia</a:t>
            </a:r>
          </a:p>
          <a:p>
            <a:pPr>
              <a:lnSpc>
                <a:spcPct val="80000"/>
              </a:lnSpc>
            </a:pPr>
            <a:r>
              <a:rPr lang="it-IT" altLang="en-US" sz="2400" smtClean="0"/>
              <a:t>Bermuda</a:t>
            </a:r>
          </a:p>
          <a:p>
            <a:pPr>
              <a:lnSpc>
                <a:spcPct val="80000"/>
              </a:lnSpc>
            </a:pPr>
            <a:r>
              <a:rPr lang="it-IT" altLang="en-US" sz="2400" smtClean="0"/>
              <a:t>Brazil</a:t>
            </a:r>
          </a:p>
          <a:p>
            <a:pPr>
              <a:lnSpc>
                <a:spcPct val="80000"/>
              </a:lnSpc>
            </a:pPr>
            <a:r>
              <a:rPr lang="it-IT" altLang="en-US" sz="2400" smtClean="0"/>
              <a:t>China</a:t>
            </a:r>
          </a:p>
          <a:p>
            <a:pPr>
              <a:lnSpc>
                <a:spcPct val="80000"/>
              </a:lnSpc>
            </a:pPr>
            <a:r>
              <a:rPr lang="it-IT" altLang="en-US" sz="2400" smtClean="0"/>
              <a:t>Cyprus</a:t>
            </a:r>
          </a:p>
          <a:p>
            <a:pPr>
              <a:lnSpc>
                <a:spcPct val="80000"/>
              </a:lnSpc>
            </a:pPr>
            <a:r>
              <a:rPr lang="it-IT" altLang="en-US" sz="2400" smtClean="0"/>
              <a:t>Egypt</a:t>
            </a:r>
          </a:p>
          <a:p>
            <a:pPr>
              <a:lnSpc>
                <a:spcPct val="80000"/>
              </a:lnSpc>
            </a:pPr>
            <a:r>
              <a:rPr lang="it-IT" altLang="en-US" sz="2400" smtClean="0"/>
              <a:t>France </a:t>
            </a:r>
          </a:p>
          <a:p>
            <a:pPr>
              <a:lnSpc>
                <a:spcPct val="80000"/>
              </a:lnSpc>
            </a:pPr>
            <a:r>
              <a:rPr lang="it-IT" altLang="en-US" sz="2400" smtClean="0"/>
              <a:t>India</a:t>
            </a:r>
          </a:p>
          <a:p>
            <a:pPr>
              <a:lnSpc>
                <a:spcPct val="80000"/>
              </a:lnSpc>
            </a:pPr>
            <a:r>
              <a:rPr lang="it-IT" altLang="en-US" sz="2400" smtClean="0"/>
              <a:t>Israel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5113338" y="1371600"/>
            <a:ext cx="3354387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it-IT" altLang="en-US" sz="2400"/>
              <a:t>Italy</a:t>
            </a:r>
          </a:p>
          <a:p>
            <a:pPr>
              <a:lnSpc>
                <a:spcPct val="80000"/>
              </a:lnSpc>
            </a:pPr>
            <a:r>
              <a:rPr lang="it-IT" altLang="en-US" sz="2400"/>
              <a:t>Japan</a:t>
            </a:r>
          </a:p>
          <a:p>
            <a:pPr>
              <a:lnSpc>
                <a:spcPct val="80000"/>
              </a:lnSpc>
            </a:pPr>
            <a:r>
              <a:rPr lang="it-IT" altLang="en-US" sz="2400"/>
              <a:t>Lebanon</a:t>
            </a:r>
          </a:p>
          <a:p>
            <a:pPr>
              <a:lnSpc>
                <a:spcPct val="80000"/>
              </a:lnSpc>
            </a:pPr>
            <a:r>
              <a:rPr lang="it-IT" altLang="en-US" sz="2400"/>
              <a:t>Malta</a:t>
            </a:r>
          </a:p>
          <a:p>
            <a:pPr>
              <a:lnSpc>
                <a:spcPct val="80000"/>
              </a:lnSpc>
            </a:pPr>
            <a:r>
              <a:rPr lang="it-IT" altLang="en-US" sz="2400"/>
              <a:t>Morocco</a:t>
            </a:r>
          </a:p>
          <a:p>
            <a:pPr>
              <a:lnSpc>
                <a:spcPct val="80000"/>
              </a:lnSpc>
            </a:pPr>
            <a:r>
              <a:rPr lang="it-IT" altLang="en-US" sz="2400"/>
              <a:t>New Zealand</a:t>
            </a:r>
            <a:endParaRPr lang="en-US" altLang="en-US" sz="2400"/>
          </a:p>
          <a:p>
            <a:pPr>
              <a:lnSpc>
                <a:spcPct val="80000"/>
              </a:lnSpc>
            </a:pPr>
            <a:r>
              <a:rPr lang="en-US" altLang="en-US" sz="2400"/>
              <a:t>Pakistan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Portugal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Slovenia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Spain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Syria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Turkey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United States (Florida)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3 - &amp;quot;The Rose Family&amp;quot;&quot;/&gt;&lt;property id=&quot;20307&quot; value=&quot;279&quot;/&gt;&lt;/object&gt;&lt;object type=&quot;3&quot; unique_id=&quot;10114&quot;&gt;&lt;property id=&quot;20148&quot; value=&quot;5&quot;/&gt;&lt;property id=&quot;20300&quot; value=&quot;Slide 4 - &amp;quot;Fruit Crops of Subfamily Maloideae &amp;quot;&quot;/&gt;&lt;property id=&quot;20307&quot; value=&quot;280&quot;/&gt;&lt;/object&gt;&lt;object type=&quot;3&quot; unique_id=&quot;10115&quot;&gt;&lt;property id=&quot;20148&quot; value=&quot;5&quot;/&gt;&lt;property id=&quot;20300&quot; value=&quot;Slide 5 - &amp;quot;Declining&amp;quot;&quot;/&gt;&lt;property id=&quot;20307&quot; value=&quot;281&quot;/&gt;&lt;/object&gt;&lt;object type=&quot;3&quot; unique_id=&quot;10116&quot;&gt;&lt;property id=&quot;20148&quot; value=&quot;5&quot;/&gt;&lt;property id=&quot;20300&quot; value=&quot;Slide 6 - &amp;quot;Minor and Ornamental use&amp;quot;&quot;/&gt;&lt;property id=&quot;20307&quot; value=&quot;282&quot;/&gt;&lt;/object&gt;&lt;object type=&quot;3&quot; unique_id=&quot;10117&quot;&gt;&lt;property id=&quot;20148&quot; value=&quot;5&quot;/&gt;&lt;property id=&quot;20300&quot; value=&quot;Slide 7 - &amp;quot;Increasing&amp;quot;&quot;/&gt;&lt;property id=&quot;20307&quot; value=&quot;283&quot;/&gt;&lt;/object&gt;&lt;object type=&quot;3&quot; unique_id=&quot;10118&quot;&gt;&lt;property id=&quot;20148&quot; value=&quot;5&quot;/&gt;&lt;property id=&quot;20300&quot; value=&quot;Slide 12&quot;/&gt;&lt;property id=&quot;20307&quot; value=&quot;284&quot;/&gt;&lt;/object&gt;&lt;object type=&quot;3&quot; unique_id=&quot;10119&quot;&gt;&lt;property id=&quot;20148&quot; value=&quot;5&quot;/&gt;&lt;property id=&quot;20300&quot; value=&quot;Slide 10 - &amp;quot;Loquat in China&amp;quot;&quot;/&gt;&lt;property id=&quot;20307&quot; value=&quot;285&quot;/&gt;&lt;/object&gt;&lt;object type=&quot;3&quot; unique_id=&quot;10120&quot;&gt;&lt;property id=&quot;20148&quot; value=&quot;5&quot;/&gt;&lt;property id=&quot;20300&quot; value=&quot;Slide 14&quot;/&gt;&lt;property id=&quot;20307&quot; value=&quot;286&quot;/&gt;&lt;/object&gt;&lt;object type=&quot;3&quot; unique_id=&quot;10121&quot;&gt;&lt;property id=&quot;20148&quot; value=&quot;5&quot;/&gt;&lt;property id=&quot;20300&quot; value=&quot;Slide 22&quot;/&gt;&lt;property id=&quot;20307&quot; value=&quot;287&quot;/&gt;&lt;/object&gt;&lt;object type=&quot;3&quot; unique_id=&quot;10122&quot;&gt;&lt;property id=&quot;20148&quot; value=&quot;5&quot;/&gt;&lt;property id=&quot;20300&quot; value=&quot;Slide 18&quot;/&gt;&lt;property id=&quot;20307&quot; value=&quot;288&quot;/&gt;&lt;/object&gt;&lt;object type=&quot;3&quot; unique_id=&quot;10123&quot;&gt;&lt;property id=&quot;20148&quot; value=&quot;5&quot;/&gt;&lt;property id=&quot;20300&quot; value=&quot;Slide 19&quot;/&gt;&lt;property id=&quot;20307&quot; value=&quot;289&quot;/&gt;&lt;/object&gt;&lt;object type=&quot;3&quot; unique_id=&quot;10124&quot;&gt;&lt;property id=&quot;20148&quot; value=&quot;5&quot;/&gt;&lt;property id=&quot;20300&quot; value=&quot;Slide 15 - &amp;quot;Seedless Loquat&amp;quot;&quot;/&gt;&lt;property id=&quot;20307&quot; value=&quot;290&quot;/&gt;&lt;/object&gt;&lt;object type=&quot;3&quot; unique_id=&quot;10185&quot;&gt;&lt;property id=&quot;20148&quot; value=&quot;5&quot;/&gt;&lt;property id=&quot;20300&quot; value=&quot;Slide 17 - &amp;quot;Genomics&amp;quot;&quot;/&gt;&lt;property id=&quot;20307&quot; value=&quot;291&quot;/&gt;&lt;/object&gt;&lt;object type=&quot;3&quot; unique_id=&quot;10186&quot;&gt;&lt;property id=&quot;20148&quot; value=&quot;5&quot;/&gt;&lt;property id=&quot;20300&quot; value=&quot;Slide 20 - &amp;quot;Rootstock Objectives&amp;quot;&quot;/&gt;&lt;property id=&quot;20307&quot; value=&quot;292&quot;/&gt;&lt;/object&gt;&lt;object type=&quot;3&quot; unique_id=&quot;10340&quot;&gt;&lt;property id=&quot;20148&quot; value=&quot;5&quot;/&gt;&lt;property id=&quot;20300&quot; value=&quot;Slide 2 - &amp;quot;Loquats and a Mountain Bird&amp;#x0D;&amp;#x0A;Southern Song Dynasty (1127–1279)&amp;quot;&quot;/&gt;&lt;property id=&quot;20307&quot; value=&quot;297&quot;/&gt;&lt;/object&gt;&lt;object type=&quot;3&quot; unique_id=&quot;10341&quot;&gt;&lt;property id=&quot;20148&quot; value=&quot;5&quot;/&gt;&lt;property id=&quot;20300&quot; value=&quot;Slide 11 - &amp;quot;Blossoming Loquat&amp;quot;&quot;/&gt;&lt;property id=&quot;20307&quot; value=&quot;300&quot;/&gt;&lt;/object&gt;&lt;object type=&quot;3&quot; unique_id=&quot;10342&quot;&gt;&lt;property id=&quot;20148&quot; value=&quot;5&quot;/&gt;&lt;property id=&quot;20300&quot; value=&quot;Slide 13&quot;/&gt;&lt;property id=&quot;20307&quot; value=&quot;301&quot;/&gt;&lt;/object&gt;&lt;object type=&quot;3&quot; unique_id=&quot;10343&quot;&gt;&lt;property id=&quot;20148&quot; value=&quot;5&quot;/&gt;&lt;property id=&quot;20300&quot; value=&quot;Slide 8 - &amp;quot;Origin and Spread of Loquat&amp;quot;&quot;/&gt;&lt;property id=&quot;20307&quot; value=&quot;298&quot;/&gt;&lt;/object&gt;&lt;object type=&quot;3&quot; unique_id=&quot;10344&quot;&gt;&lt;property id=&quot;20148&quot; value=&quot;5&quot;/&gt;&lt;property id=&quot;20300&quot; value=&quot;Slide 9 - &amp;quot;Loquat Producers&amp;quot;&quot;/&gt;&lt;property id=&quot;20307&quot; value=&quot;296&quot;/&gt;&lt;/object&gt;&lt;object type=&quot;3&quot; unique_id=&quot;10345&quot;&gt;&lt;property id=&quot;20148&quot; value=&quot;5&quot;/&gt;&lt;property id=&quot;20300&quot; value=&quot;Slide 21&quot;/&gt;&lt;property id=&quot;20307&quot; value=&quot;299&quot;/&gt;&lt;/object&gt;&lt;object type=&quot;3&quot; unique_id=&quot;11051&quot;&gt;&lt;property id=&quot;20148&quot; value=&quot;5&quot;/&gt;&lt;property id=&quot;20300&quot; value=&quot;Slide 25&quot;/&gt;&lt;property id=&quot;20307&quot; value=&quot;306&quot;/&gt;&lt;/object&gt;&lt;object type=&quot;3&quot; unique_id=&quot;11052&quot;&gt;&lt;property id=&quot;20148&quot; value=&quot;5&quot;/&gt;&lt;property id=&quot;20300&quot; value=&quot;Slide 26&quot;/&gt;&lt;property id=&quot;20307&quot; value=&quot;318&quot;/&gt;&lt;/object&gt;&lt;object type=&quot;3&quot; unique_id=&quot;11054&quot;&gt;&lt;property id=&quot;20148&quot; value=&quot;5&quot;/&gt;&lt;property id=&quot;20300&quot; value=&quot;Slide 44&quot;/&gt;&lt;property id=&quot;20307&quot; value=&quot;311&quot;/&gt;&lt;/object&gt;&lt;object type=&quot;3&quot; unique_id=&quot;11055&quot;&gt;&lt;property id=&quot;20148&quot; value=&quot;5&quot;/&gt;&lt;property id=&quot;20300&quot; value=&quot;Slide 41&quot;/&gt;&lt;property id=&quot;20307&quot; value=&quot;320&quot;/&gt;&lt;/object&gt;&lt;object type=&quot;3&quot; unique_id=&quot;11056&quot;&gt;&lt;property id=&quot;20148&quot; value=&quot;5&quot;/&gt;&lt;property id=&quot;20300&quot; value=&quot;Slide 34&quot;/&gt;&lt;property id=&quot;20307&quot; value=&quot;313&quot;/&gt;&lt;/object&gt;&lt;object type=&quot;3&quot; unique_id=&quot;11057&quot;&gt;&lt;property id=&quot;20148&quot; value=&quot;5&quot;/&gt;&lt;property id=&quot;20300&quot; value=&quot;Slide 37&quot;/&gt;&lt;property id=&quot;20307&quot; value=&quot;319&quot;/&gt;&lt;/object&gt;&lt;object type=&quot;3&quot; unique_id=&quot;11058&quot;&gt;&lt;property id=&quot;20148&quot; value=&quot;5&quot;/&gt;&lt;property id=&quot;20300&quot; value=&quot;Slide 38&quot;/&gt;&lt;property id=&quot;20307&quot; value=&quot;309&quot;/&gt;&lt;/object&gt;&lt;object type=&quot;3&quot; unique_id=&quot;11059&quot;&gt;&lt;property id=&quot;20148&quot; value=&quot;5&quot;/&gt;&lt;property id=&quot;20300&quot; value=&quot;Slide 33&quot;/&gt;&lt;property id=&quot;20307&quot; value=&quot;314&quot;/&gt;&lt;/object&gt;&lt;object type=&quot;3&quot; unique_id=&quot;11060&quot;&gt;&lt;property id=&quot;20148&quot; value=&quot;5&quot;/&gt;&lt;property id=&quot;20300&quot; value=&quot;Slide 32&quot;/&gt;&lt;property id=&quot;20307&quot; value=&quot;315&quot;/&gt;&lt;/object&gt;&lt;object type=&quot;3&quot; unique_id=&quot;11061&quot;&gt;&lt;property id=&quot;20148&quot; value=&quot;5&quot;/&gt;&lt;property id=&quot;20300&quot; value=&quot;Slide 36&quot;/&gt;&lt;property id=&quot;20307&quot; value=&quot;316&quot;/&gt;&lt;/object&gt;&lt;object type=&quot;3&quot; unique_id=&quot;11062&quot;&gt;&lt;property id=&quot;20148&quot; value=&quot;5&quot;/&gt;&lt;property id=&quot;20300&quot; value=&quot;Slide 35&quot;/&gt;&lt;property id=&quot;20307&quot; value=&quot;324&quot;/&gt;&lt;/object&gt;&lt;object type=&quot;3&quot; unique_id=&quot;11063&quot;&gt;&lt;property id=&quot;20148&quot; value=&quot;5&quot;/&gt;&lt;property id=&quot;20300&quot; value=&quot;Slide 42&quot;/&gt;&lt;property id=&quot;20307&quot; value=&quot;304&quot;/&gt;&lt;/object&gt;&lt;object type=&quot;3&quot; unique_id=&quot;11064&quot;&gt;&lt;property id=&quot;20148&quot; value=&quot;5&quot;/&gt;&lt;property id=&quot;20300&quot; value=&quot;Slide 43&quot;/&gt;&lt;property id=&quot;20307&quot; value=&quot;307&quot;/&gt;&lt;/object&gt;&lt;object type=&quot;3&quot; unique_id=&quot;11065&quot;&gt;&lt;property id=&quot;20148&quot; value=&quot;5&quot;/&gt;&lt;property id=&quot;20300&quot; value=&quot;Slide 16 - &amp;quot;Dr. Liang Guolu&amp;quot;&quot;/&gt;&lt;property id=&quot;20307&quot; value=&quot;303&quot;/&gt;&lt;/object&gt;&lt;object type=&quot;3&quot; unique_id=&quot;11066&quot;&gt;&lt;property id=&quot;20148&quot; value=&quot;5&quot;/&gt;&lt;property id=&quot;20300&quot; value=&quot;Slide 29&quot;/&gt;&lt;property id=&quot;20307&quot; value=&quot;317&quot;/&gt;&lt;/object&gt;&lt;object type=&quot;3&quot; unique_id=&quot;11067&quot;&gt;&lt;property id=&quot;20148&quot; value=&quot;5&quot;/&gt;&lt;property id=&quot;20300&quot; value=&quot;Slide 31&quot;/&gt;&lt;property id=&quot;20307&quot; value=&quot;310&quot;/&gt;&lt;/object&gt;&lt;object type=&quot;3&quot; unique_id=&quot;11068&quot;&gt;&lt;property id=&quot;20148&quot; value=&quot;5&quot;/&gt;&lt;property id=&quot;20300&quot; value=&quot;Slide 30&quot;/&gt;&lt;property id=&quot;20307&quot; value=&quot;325&quot;/&gt;&lt;/object&gt;&lt;object type=&quot;3&quot; unique_id=&quot;11069&quot;&gt;&lt;property id=&quot;20148&quot; value=&quot;5&quot;/&gt;&lt;property id=&quot;20300&quot; value=&quot;Slide 27&quot;/&gt;&lt;property id=&quot;20307&quot; value=&quot;305&quot;/&gt;&lt;/object&gt;&lt;object type=&quot;3&quot; unique_id=&quot;11070&quot;&gt;&lt;property id=&quot;20148&quot; value=&quot;5&quot;/&gt;&lt;property id=&quot;20300&quot; value=&quot;Slide 28&quot;/&gt;&lt;property id=&quot;20307&quot; value=&quot;321&quot;/&gt;&lt;/object&gt;&lt;object type=&quot;3&quot; unique_id=&quot;11073&quot;&gt;&lt;property id=&quot;20148&quot; value=&quot;5&quot;/&gt;&lt;property id=&quot;20300&quot; value=&quot;Slide 45&quot;/&gt;&lt;property id=&quot;20307&quot; value=&quot;322&quot;/&gt;&lt;/object&gt;&lt;object type=&quot;3&quot; unique_id=&quot;11325&quot;&gt;&lt;property id=&quot;20148&quot; value=&quot;5&quot;/&gt;&lt;property id=&quot;20300&quot; value=&quot;Slide 23 - &amp;quot;Loquats and a Mountain Bird&amp;#x0D;&amp;#x0A;Southern Song Dynasty (1127–1279)&amp;quot;&quot;/&gt;&lt;property id=&quot;20307&quot; value=&quot;328&quot;/&gt;&lt;/object&gt;&lt;object type=&quot;3&quot; unique_id=&quot;11326&quot;&gt;&lt;property id=&quot;20148&quot; value=&quot;5&quot;/&gt;&lt;property id=&quot;20300&quot; value=&quot;Slide 39&quot;/&gt;&lt;property id=&quot;20307&quot; value=&quot;326&quot;/&gt;&lt;/object&gt;&lt;object type=&quot;3&quot; unique_id=&quot;11327&quot;&gt;&lt;property id=&quot;20148&quot; value=&quot;5&quot;/&gt;&lt;property id=&quot;20300&quot; value=&quot;Slide 40&quot;/&gt;&lt;property id=&quot;20307&quot; value=&quot;327&quot;/&gt;&lt;/object&gt;&lt;object type=&quot;3&quot; unique_id=&quot;11374&quot;&gt;&lt;property id=&quot;20148&quot; value=&quot;5&quot;/&gt;&lt;property id=&quot;20300&quot; value=&quot;Slide 24&quot;/&gt;&lt;property id=&quot;20307&quot; value=&quot;329&quot;/&gt;&lt;/object&gt;&lt;/object&gt;&lt;/object&gt;&lt;/database&gt;"/>
</p:tagLst>
</file>

<file path=ppt/theme/theme1.xml><?xml version="1.0" encoding="utf-8"?>
<a:theme xmlns:a="http://schemas.openxmlformats.org/drawingml/2006/main" name="Aastore">
  <a:themeElements>
    <a:clrScheme name="">
      <a:dk1>
        <a:srgbClr val="081D58"/>
      </a:dk1>
      <a:lt1>
        <a:srgbClr val="FAFD00"/>
      </a:lt1>
      <a:dk2>
        <a:srgbClr val="00279F"/>
      </a:dk2>
      <a:lt2>
        <a:srgbClr val="FAFD00"/>
      </a:lt2>
      <a:accent1>
        <a:srgbClr val="618FFD"/>
      </a:accent1>
      <a:accent2>
        <a:srgbClr val="00AE00"/>
      </a:accent2>
      <a:accent3>
        <a:srgbClr val="AAACCD"/>
      </a:accent3>
      <a:accent4>
        <a:srgbClr val="D6D8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Aasto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asto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sto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sto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sto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sto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sto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sto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1877802</TotalTime>
  <Pages>18</Pages>
  <Words>1427</Words>
  <Application>Microsoft Office PowerPoint</Application>
  <PresentationFormat>On-screen Show (4:3)</PresentationFormat>
  <Paragraphs>421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Times New Roman</vt:lpstr>
      <vt:lpstr>Arial</vt:lpstr>
      <vt:lpstr>Calibri</vt:lpstr>
      <vt:lpstr>等线</vt:lpstr>
      <vt:lpstr>Aastore</vt:lpstr>
      <vt:lpstr>PowerPoint Presentation</vt:lpstr>
      <vt:lpstr>Loquats and a Mountain Bird Southern Song Dynasty (1127–1279)</vt:lpstr>
      <vt:lpstr>The Rose Family</vt:lpstr>
      <vt:lpstr>Fruit Crops of Subfamily Maloideae </vt:lpstr>
      <vt:lpstr>Declining</vt:lpstr>
      <vt:lpstr>Minor and Ornamental use</vt:lpstr>
      <vt:lpstr>Increasing</vt:lpstr>
      <vt:lpstr>Origin and Spread of Loquat</vt:lpstr>
      <vt:lpstr>Loquat Producers</vt:lpstr>
      <vt:lpstr>Loquat in China</vt:lpstr>
      <vt:lpstr>Blossoming Loquat</vt:lpstr>
      <vt:lpstr>PowerPoint Presentation</vt:lpstr>
      <vt:lpstr>PowerPoint Presentation</vt:lpstr>
      <vt:lpstr>PowerPoint Presentation</vt:lpstr>
      <vt:lpstr>PowerPoint Presentation</vt:lpstr>
      <vt:lpstr>Rootstock Objectives</vt:lpstr>
      <vt:lpstr>PowerPoint Presentation</vt:lpstr>
      <vt:lpstr>PowerPoint Presentation</vt:lpstr>
      <vt:lpstr>Genomics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CHINA: Fujian Province</vt:lpstr>
      <vt:lpstr>PowerPoint Presentation</vt:lpstr>
      <vt:lpstr>CHINA: Zheijiang Province</vt:lpstr>
      <vt:lpstr>PowerPoint Presentation</vt:lpstr>
      <vt:lpstr>CHINA: Sichuan Province</vt:lpstr>
      <vt:lpstr>PowerPoint Presentation</vt:lpstr>
      <vt:lpstr>CHINA: Anhui Province</vt:lpstr>
      <vt:lpstr>TURKEY</vt:lpstr>
      <vt:lpstr>ITALY (Sicily)</vt:lpstr>
      <vt:lpstr>ITALY (Sicily)</vt:lpstr>
      <vt:lpstr>SPAIN</vt:lpstr>
      <vt:lpstr>UNITED STATES (California)</vt:lpstr>
      <vt:lpstr>JAPAN (Honshu, Shikoku)</vt:lpstr>
      <vt:lpstr>JAPAN (Kyushu)</vt:lpstr>
      <vt:lpstr>JAPAN (Kyushu)</vt:lpstr>
      <vt:lpstr>PowerPoint Presentation</vt:lpstr>
      <vt:lpstr>ISRAEL</vt:lpstr>
      <vt:lpstr>ISRAEL</vt:lpstr>
      <vt:lpstr>Seedless Loquat</vt:lpstr>
      <vt:lpstr>PowerPoint Presentation</vt:lpstr>
      <vt:lpstr>Dr. Liang Guolu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horticulture in the 21st century</dc:title>
  <dc:subject/>
  <dc:creator>Anna Whipkey</dc:creator>
  <cp:keywords/>
  <dc:description/>
  <cp:lastModifiedBy>Whipkey, Anna L</cp:lastModifiedBy>
  <cp:revision>69</cp:revision>
  <cp:lastPrinted>2019-05-13T14:08:43Z</cp:lastPrinted>
  <dcterms:created xsi:type="dcterms:W3CDTF">1997-02-14T09:15:24Z</dcterms:created>
  <dcterms:modified xsi:type="dcterms:W3CDTF">2019-05-14T15:43:02Z</dcterms:modified>
</cp:coreProperties>
</file>