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69" r:id="rId3"/>
    <p:sldId id="271" r:id="rId4"/>
    <p:sldId id="279" r:id="rId5"/>
    <p:sldId id="274" r:id="rId6"/>
    <p:sldId id="257" r:id="rId7"/>
    <p:sldId id="273" r:id="rId8"/>
    <p:sldId id="256" r:id="rId9"/>
    <p:sldId id="275" r:id="rId10"/>
    <p:sldId id="258" r:id="rId11"/>
    <p:sldId id="276" r:id="rId12"/>
    <p:sldId id="259" r:id="rId13"/>
    <p:sldId id="260" r:id="rId14"/>
    <p:sldId id="261" r:id="rId15"/>
    <p:sldId id="262" r:id="rId16"/>
    <p:sldId id="263" r:id="rId17"/>
    <p:sldId id="264" r:id="rId18"/>
    <p:sldId id="278" r:id="rId19"/>
    <p:sldId id="265" r:id="rId20"/>
    <p:sldId id="277" r:id="rId21"/>
    <p:sldId id="266" r:id="rId22"/>
    <p:sldId id="280" r:id="rId23"/>
    <p:sldId id="272" r:id="rId24"/>
    <p:sldId id="270" r:id="rId25"/>
    <p:sldId id="281" r:id="rId26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B3180A4-8B00-461D-9642-4D5FBDF3D9D1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01C6776-3EB1-45B4-8D40-F2817D1B6D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686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496C40-27FA-451B-9CDA-ADE9D81F52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950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032D-FEE0-4420-8F2E-5DF9AB3C6B3A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8984-8AC9-4F83-BD3D-A7299604A7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98C6-59AF-45F1-B4A9-462E293EBA1B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61F9-D8D8-4728-8E84-4C554F5A65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1001-415F-4167-97A8-116CBB7637C4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0FA2-9E92-41ED-B152-7E438C1589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F6DB-32C8-4931-9DDB-099CACBC7487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5E8B-852A-4F3B-834C-D6C79BB5ED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29A4-028C-4671-A7EA-D5DF7AD5D11A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5EAD-E6CB-4F3F-A270-A86E886E4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C927-8E2B-4075-BCFB-130AB4538887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B06F-8EB8-4B01-B57B-7BCE9F1598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86B4-201E-462A-9449-2FC6A915B40F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C6F8-FB4C-4CAA-AB72-86572787B1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DF5A-7FC9-4E45-B16F-702EC9390B2F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FA84-FE5C-41EB-B99F-385B4D4F7C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E498-56ED-4897-BAA8-2165F16F4FEF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DFF7-E7DD-4DF8-8A90-6A6654411E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6285-E745-415A-8F18-736390A456BD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1572-CC89-4513-945F-BBE3E97173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8E3A-A326-42D4-8515-7E78873E4779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C522-5E8C-48CD-9601-C315DF095B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2B45B2-F97B-4F34-A170-887D11367AFF}" type="datetimeFigureOut">
              <a:rPr lang="zh-CN" altLang="en-US"/>
              <a:pPr>
                <a:defRPr/>
              </a:pPr>
              <a:t>2014/5/6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2F86E3-A0D7-4FAA-BE95-4968B7D38B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946993"/>
          </a:xfrm>
        </p:spPr>
        <p:txBody>
          <a:bodyPr/>
          <a:lstStyle/>
          <a:p>
            <a:r>
              <a:rPr lang="en-US" b="1" dirty="0"/>
              <a:t>Important World Cultivars of </a:t>
            </a:r>
            <a:r>
              <a:rPr lang="en-US" b="1" dirty="0" smtClean="0"/>
              <a:t>Loquat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633"/>
            <a:ext cx="9144000" cy="575364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1157169"/>
            <a:ext cx="77724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Jules Janick, </a:t>
            </a:r>
            <a:r>
              <a:rPr lang="en-US" b="1" dirty="0" err="1">
                <a:solidFill>
                  <a:schemeClr val="tx1"/>
                </a:solidFill>
              </a:rPr>
              <a:t>Zhike</a:t>
            </a:r>
            <a:r>
              <a:rPr lang="en-US" b="1" dirty="0">
                <a:solidFill>
                  <a:schemeClr val="tx1"/>
                </a:solidFill>
              </a:rPr>
              <a:t> Zhang, </a:t>
            </a:r>
            <a:r>
              <a:rPr lang="en-US" b="1" dirty="0" smtClean="0">
                <a:solidFill>
                  <a:schemeClr val="tx1"/>
                </a:solidFill>
              </a:rPr>
              <a:t>and </a:t>
            </a:r>
            <a:r>
              <a:rPr lang="en-US" b="1" dirty="0" err="1" smtClean="0">
                <a:solidFill>
                  <a:schemeClr val="tx1"/>
                </a:solidFill>
              </a:rPr>
              <a:t>Shunquan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Lin</a:t>
            </a:r>
          </a:p>
          <a:p>
            <a:r>
              <a:rPr lang="en-US" b="1" dirty="0">
                <a:solidFill>
                  <a:schemeClr val="tx1"/>
                </a:solidFill>
              </a:rPr>
              <a:t>Purdue University, </a:t>
            </a:r>
            <a:r>
              <a:rPr lang="en-US" b="1" dirty="0" smtClean="0">
                <a:solidFill>
                  <a:schemeClr val="tx1"/>
                </a:solidFill>
              </a:rPr>
              <a:t>USA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Guangdon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Higher </a:t>
            </a:r>
            <a:r>
              <a:rPr lang="en-US" b="1" dirty="0" smtClean="0">
                <a:solidFill>
                  <a:schemeClr val="tx1"/>
                </a:solidFill>
              </a:rPr>
              <a:t>Education </a:t>
            </a:r>
            <a:r>
              <a:rPr lang="en-US" b="1" dirty="0">
                <a:solidFill>
                  <a:schemeClr val="tx1"/>
                </a:solidFill>
              </a:rPr>
              <a:t>Institute, </a:t>
            </a:r>
            <a:r>
              <a:rPr lang="en-US" b="1" dirty="0" smtClean="0">
                <a:solidFill>
                  <a:schemeClr val="tx1"/>
                </a:solidFill>
              </a:rPr>
              <a:t>China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7" y="1000108"/>
            <a:ext cx="32497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矩形 8"/>
          <p:cNvSpPr>
            <a:spLocks noChangeArrowheads="1"/>
          </p:cNvSpPr>
          <p:nvPr/>
        </p:nvSpPr>
        <p:spPr bwMode="auto">
          <a:xfrm>
            <a:off x="5076056" y="4307459"/>
            <a:ext cx="38576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+mn-lt"/>
                <a:cs typeface="Times New Roman" pitchFamily="18" charset="0"/>
              </a:rPr>
              <a:t>Dawuxing</a:t>
            </a:r>
            <a:r>
              <a:rPr lang="en-US" altLang="zh-CN" sz="1600" dirty="0">
                <a:latin typeface="+mn-lt"/>
                <a:cs typeface="Times New Roman" pitchFamily="18" charset="0"/>
              </a:rPr>
              <a:t> </a:t>
            </a:r>
            <a:endParaRPr lang="en-US" altLang="zh-CN" sz="1200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Seedling, 1978,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60–78g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Orange-red. TSS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: 12–15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%</a:t>
            </a: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Edible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rate 73%. Late (May-June)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Easy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peel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, strong flavor, juicy, tender and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delicate</a:t>
            </a:r>
            <a:endParaRPr lang="zh-CN" altLang="en-US" sz="1400" b="1" dirty="0">
              <a:latin typeface="+mn-lt"/>
              <a:cs typeface="Times New Roman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00108"/>
            <a:ext cx="41986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矩形 3"/>
          <p:cNvSpPr>
            <a:spLocks noChangeArrowheads="1"/>
          </p:cNvSpPr>
          <p:nvPr/>
        </p:nvSpPr>
        <p:spPr bwMode="auto">
          <a:xfrm>
            <a:off x="348603" y="4306665"/>
            <a:ext cx="4572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 err="1">
                <a:latin typeface="+mn-lt"/>
                <a:cs typeface="Times New Roman" pitchFamily="18" charset="0"/>
              </a:rPr>
              <a:t>Longquan</a:t>
            </a:r>
            <a:r>
              <a:rPr lang="en-US" altLang="zh-CN" b="1" dirty="0">
                <a:latin typeface="+mn-lt"/>
                <a:cs typeface="Times New Roman" pitchFamily="18" charset="0"/>
              </a:rPr>
              <a:t> </a:t>
            </a:r>
            <a:r>
              <a:rPr lang="en-US" altLang="zh-CN" sz="1600" b="1" dirty="0">
                <a:latin typeface="+mn-lt"/>
                <a:cs typeface="Times New Roman" pitchFamily="18" charset="0"/>
              </a:rPr>
              <a:t>No.1</a:t>
            </a:r>
            <a:r>
              <a:rPr lang="en-US" altLang="zh-CN" b="1" dirty="0">
                <a:latin typeface="+mn-lt"/>
                <a:cs typeface="Times New Roman" pitchFamily="18" charset="0"/>
              </a:rPr>
              <a:t> </a:t>
            </a:r>
          </a:p>
          <a:p>
            <a:r>
              <a:rPr lang="en-US" altLang="zh-CN" sz="1400" b="1" dirty="0" smtClean="0">
                <a:latin typeface="+mn-lt"/>
                <a:cs typeface="Times New Roman" pitchFamily="18" charset="0"/>
              </a:rPr>
              <a:t>Seedling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, 2002,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58–69g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 smtClean="0">
                <a:latin typeface="+mn-lt"/>
                <a:cs typeface="Times New Roman" pitchFamily="18" charset="0"/>
              </a:rPr>
              <a:t>Yellow-orange Early (mid-May)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TSS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: 11.4%, 71% edible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 smtClean="0">
                <a:latin typeface="+mn-lt"/>
                <a:cs typeface="Times New Roman" pitchFamily="18" charset="0"/>
              </a:rPr>
              <a:t>Large fruit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, good taste,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tender</a:t>
            </a:r>
            <a:endParaRPr lang="zh-CN" altLang="en-US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1639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4063"/>
          </a:xfrm>
        </p:spPr>
        <p:txBody>
          <a:bodyPr/>
          <a:lstStyle/>
          <a:p>
            <a:r>
              <a:rPr lang="en-US" altLang="zh-CN" sz="3200" b="1" smtClean="0"/>
              <a:t>CHINA: Sichuan Province</a:t>
            </a:r>
            <a:endParaRPr lang="en-US" altLang="zh-CN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31800"/>
            <a:ext cx="7213600" cy="599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8274" y="4077072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n-lt"/>
              </a:rPr>
              <a:t>Anhui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2492896"/>
            <a:ext cx="814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n-lt"/>
              </a:rPr>
              <a:t>Shanxi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06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志珂\Janick\1光荣本.jpg"/>
          <p:cNvPicPr>
            <a:picLocks noChangeAspect="1" noChangeArrowheads="1"/>
          </p:cNvPicPr>
          <p:nvPr/>
        </p:nvPicPr>
        <p:blipFill>
          <a:blip r:embed="rId2" cstate="print"/>
          <a:srcRect l="127" t="5362" r="-127" b="5362"/>
          <a:stretch>
            <a:fillRect/>
          </a:stretch>
        </p:blipFill>
        <p:spPr bwMode="auto">
          <a:xfrm>
            <a:off x="355449" y="714356"/>
            <a:ext cx="35007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41176" y="0"/>
            <a:ext cx="4757742" cy="754063"/>
          </a:xfrm>
        </p:spPr>
        <p:txBody>
          <a:bodyPr/>
          <a:lstStyle/>
          <a:p>
            <a:r>
              <a:rPr lang="en-US" altLang="zh-CN" sz="3200" b="1" dirty="0" smtClean="0"/>
              <a:t>CHINA: Anhui Province</a:t>
            </a:r>
            <a:endParaRPr lang="en-US" altLang="zh-CN" sz="3200" dirty="0" smtClean="0"/>
          </a:p>
        </p:txBody>
      </p:sp>
      <p:sp>
        <p:nvSpPr>
          <p:cNvPr id="18437" name="矩形 3"/>
          <p:cNvSpPr>
            <a:spLocks noChangeArrowheads="1"/>
          </p:cNvSpPr>
          <p:nvPr/>
        </p:nvSpPr>
        <p:spPr bwMode="auto">
          <a:xfrm>
            <a:off x="3959976" y="1216485"/>
            <a:ext cx="49662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Guangrongzhong</a:t>
            </a:r>
            <a:endParaRPr lang="en-US" altLang="zh-CN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 Seedling,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45–80g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Yellow-orange. Mid-late May</a:t>
            </a: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TSS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: 10%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High yield, resistant to cold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&amp; dry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, good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storage &amp; transport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Easy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peel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, sweet-acid, good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quality</a:t>
            </a:r>
            <a:endParaRPr lang="zh-CN" altLang="en-US" sz="1400" b="1" dirty="0">
              <a:latin typeface="+mn-lt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200" y="4021138"/>
            <a:ext cx="2671763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1742" y="3286124"/>
            <a:ext cx="475774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CHINA: Shanxi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Province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3713034" y="4572008"/>
            <a:ext cx="29471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err="1">
                <a:latin typeface="+mn-lt"/>
                <a:cs typeface="Times New Roman" pitchFamily="18" charset="0"/>
              </a:rPr>
              <a:t>Maihouhuang</a:t>
            </a:r>
            <a:endParaRPr lang="en-US" altLang="zh-CN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Seedling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, 1995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30–42g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Orange-red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. TSS 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12.0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%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Edible rate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75%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 smtClean="0">
                <a:latin typeface="+mn-lt"/>
                <a:cs typeface="Times New Roman" pitchFamily="18" charset="0"/>
              </a:rPr>
              <a:t>Late (mid to late-June)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High yield, delicate, good taste </a:t>
            </a:r>
            <a:endParaRPr lang="zh-CN" altLang="en-US" sz="14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pPr>
              <a:tabLst>
                <a:tab pos="2112963" algn="l"/>
              </a:tabLst>
            </a:pPr>
            <a:r>
              <a:rPr lang="en-US" sz="3200" b="1" dirty="0" smtClean="0"/>
              <a:t>TURKEY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75952"/>
            <a:ext cx="3754760" cy="1828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Akko I3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Japanese origin, </a:t>
            </a:r>
            <a:r>
              <a:rPr lang="en-US" sz="1400" b="1" dirty="0" smtClean="0"/>
              <a:t>20–25g</a:t>
            </a:r>
            <a:r>
              <a:rPr lang="en-US" sz="1400" b="1" dirty="0"/>
              <a:t>, </a:t>
            </a:r>
            <a:r>
              <a:rPr lang="en-US" sz="1400" b="1" dirty="0" smtClean="0"/>
              <a:t>2–3 </a:t>
            </a:r>
            <a:r>
              <a:rPr lang="en-US" sz="1400" b="1" dirty="0"/>
              <a:t>seed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Dark orange, </a:t>
            </a:r>
            <a:r>
              <a:rPr lang="en-US" sz="1400" b="1" dirty="0" smtClean="0"/>
              <a:t>yellow-red </a:t>
            </a:r>
            <a:r>
              <a:rPr lang="en-US" sz="1400" b="1" dirty="0"/>
              <a:t>flesh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Sunburn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Juicy, sweet agreeable flavor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Good </a:t>
            </a:r>
            <a:r>
              <a:rPr lang="en-US" sz="1400" b="1" dirty="0" smtClean="0"/>
              <a:t>keeping</a:t>
            </a:r>
            <a:endParaRPr lang="en-US" sz="1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67128" y="2778743"/>
            <a:ext cx="3425352" cy="15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600" b="1" dirty="0" smtClean="0"/>
              <a:t>Golden Nugget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Clone of Tanaka, California 1888–1890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Orange, yellow-red flesh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Juicy, sweet, agreeable apricot-like flavor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Good keeping, ships well</a:t>
            </a:r>
            <a:endParaRPr lang="en-US" sz="1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52120" y="4604752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600" b="1" dirty="0" err="1" smtClean="0"/>
              <a:t>Hafif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Cukurgobek</a:t>
            </a:r>
            <a:endParaRPr lang="en-US" sz="16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Seedling, Turkish selection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Orange, yellowish-red flesh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Sweet, juicy, pleasant flavor,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Good keeping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3162542" cy="2371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48" y="332656"/>
            <a:ext cx="3168352" cy="2376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b="14777"/>
          <a:stretch/>
        </p:blipFill>
        <p:spPr>
          <a:xfrm>
            <a:off x="2614799" y="4005064"/>
            <a:ext cx="2893305" cy="27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en-US" sz="3200" b="1" dirty="0" smtClean="0"/>
              <a:t>ITALY (Sicily)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442239"/>
            <a:ext cx="2448272" cy="1747145"/>
          </a:xfrm>
        </p:spPr>
        <p:txBody>
          <a:bodyPr/>
          <a:lstStyle/>
          <a:p>
            <a:pPr marL="111125" indent="-111125">
              <a:spcBef>
                <a:spcPts val="0"/>
              </a:spcBef>
              <a:buNone/>
            </a:pPr>
            <a:r>
              <a:rPr lang="en-US" sz="1600" b="1" dirty="0" err="1" smtClean="0"/>
              <a:t>Virticchiara</a:t>
            </a:r>
            <a:endParaRPr lang="en-US" sz="1400" b="1" dirty="0"/>
          </a:p>
          <a:p>
            <a:pPr marL="111125" indent="-111125">
              <a:spcBef>
                <a:spcPts val="0"/>
              </a:spcBef>
              <a:buNone/>
            </a:pPr>
            <a:r>
              <a:rPr lang="en-US" sz="1400" b="1" dirty="0"/>
              <a:t>Seedling from </a:t>
            </a:r>
            <a:r>
              <a:rPr lang="en-US" sz="1400" b="1" dirty="0" err="1"/>
              <a:t>Bocca</a:t>
            </a:r>
            <a:r>
              <a:rPr lang="en-US" sz="1400" b="1" dirty="0"/>
              <a:t> di Falco (near Palermo)</a:t>
            </a:r>
          </a:p>
          <a:p>
            <a:pPr marL="111125" indent="-111125">
              <a:spcBef>
                <a:spcPts val="0"/>
              </a:spcBef>
              <a:buNone/>
            </a:pPr>
            <a:r>
              <a:rPr lang="en-US" sz="1400" b="1" dirty="0"/>
              <a:t>Very early (April)</a:t>
            </a:r>
          </a:p>
          <a:p>
            <a:pPr marL="111125" indent="-111125">
              <a:spcBef>
                <a:spcPts val="0"/>
              </a:spcBef>
              <a:buNone/>
            </a:pPr>
            <a:r>
              <a:rPr lang="en-US" sz="1400" b="1" dirty="0"/>
              <a:t>White-pink flesh, </a:t>
            </a:r>
            <a:r>
              <a:rPr lang="en-US" sz="1400" b="1" dirty="0" smtClean="0"/>
              <a:t>45–50g</a:t>
            </a:r>
            <a:r>
              <a:rPr lang="en-US" sz="1400" b="1" dirty="0"/>
              <a:t>, TSS: </a:t>
            </a:r>
            <a:r>
              <a:rPr lang="en-US" sz="1400" b="1" dirty="0" smtClean="0"/>
              <a:t>9–10</a:t>
            </a:r>
            <a:r>
              <a:rPr lang="en-US" sz="1400" b="1" dirty="0"/>
              <a:t>%</a:t>
            </a:r>
          </a:p>
          <a:p>
            <a:pPr marL="111125" indent="-111125">
              <a:spcBef>
                <a:spcPts val="0"/>
              </a:spcBef>
              <a:buNone/>
            </a:pPr>
            <a:r>
              <a:rPr lang="en-US" sz="1400" b="1" dirty="0" smtClean="0"/>
              <a:t>Sweet</a:t>
            </a:r>
            <a:endParaRPr lang="en-US" sz="1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27784" y="4129132"/>
            <a:ext cx="30963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spcBef>
                <a:spcPts val="0"/>
              </a:spcBef>
              <a:buFont typeface="Arial" charset="0"/>
              <a:buNone/>
            </a:pPr>
            <a:r>
              <a:rPr lang="en-US" sz="1600" b="1" dirty="0" err="1" smtClean="0"/>
              <a:t>Nespola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Rossa</a:t>
            </a:r>
            <a:r>
              <a:rPr lang="en-US" sz="1400" b="1" dirty="0" smtClean="0"/>
              <a:t> </a:t>
            </a:r>
          </a:p>
          <a:p>
            <a:pPr marL="111125" indent="-111125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Seedling from </a:t>
            </a:r>
            <a:r>
              <a:rPr lang="en-US" sz="1400" b="1" dirty="0" err="1" smtClean="0"/>
              <a:t>Ficarfazzi</a:t>
            </a:r>
            <a:r>
              <a:rPr lang="en-US" sz="1400" b="1" dirty="0" smtClean="0"/>
              <a:t> (near Palermo)</a:t>
            </a:r>
          </a:p>
          <a:p>
            <a:pPr marL="111125" indent="-111125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End of April, (flowers Oct–Dec).</a:t>
            </a:r>
          </a:p>
          <a:p>
            <a:pPr marL="111125" indent="-111125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Pink flesh</a:t>
            </a:r>
          </a:p>
          <a:p>
            <a:pPr marL="111125" indent="-111125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TSS: 9–10%</a:t>
            </a:r>
          </a:p>
          <a:p>
            <a:pPr marL="111125" indent="-111125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Pollinator for </a:t>
            </a:r>
            <a:r>
              <a:rPr lang="en-US" sz="1400" b="1" dirty="0" err="1" smtClean="0"/>
              <a:t>Nespolone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Trabia</a:t>
            </a:r>
            <a:r>
              <a:rPr lang="en-US" sz="1400" b="1" dirty="0" smtClean="0"/>
              <a:t> and </a:t>
            </a:r>
            <a:r>
              <a:rPr lang="en-US" sz="1400" b="1" dirty="0" err="1" smtClean="0"/>
              <a:t>Sanfilliparo</a:t>
            </a:r>
            <a:endParaRPr lang="en-US" sz="1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25007" y="4471771"/>
            <a:ext cx="2867473" cy="141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600" b="1" dirty="0" err="1" smtClean="0"/>
              <a:t>Nespolone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Trabia</a:t>
            </a:r>
            <a:endParaRPr lang="en-US" sz="16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Seedling from </a:t>
            </a:r>
            <a:r>
              <a:rPr lang="en-US" sz="1400" b="1" dirty="0" err="1" smtClean="0"/>
              <a:t>Trabia</a:t>
            </a:r>
            <a:r>
              <a:rPr lang="en-US" sz="1400" b="1" dirty="0" smtClean="0"/>
              <a:t> (near Palermo)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May–June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Orange flesh, 60–80g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TSS: 14–15%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Very good quality, ships well</a:t>
            </a:r>
            <a:endParaRPr lang="en-US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3" r="4024" b="10019"/>
          <a:stretch/>
        </p:blipFill>
        <p:spPr>
          <a:xfrm>
            <a:off x="6025007" y="1412776"/>
            <a:ext cx="2422863" cy="2856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6684" r="39763" b="4806"/>
          <a:stretch/>
        </p:blipFill>
        <p:spPr>
          <a:xfrm>
            <a:off x="281533" y="3808903"/>
            <a:ext cx="2274243" cy="2787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3" y="980728"/>
            <a:ext cx="3175445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71184" cy="634082"/>
          </a:xfrm>
        </p:spPr>
        <p:txBody>
          <a:bodyPr/>
          <a:lstStyle/>
          <a:p>
            <a:r>
              <a:rPr lang="en-US" sz="3200" b="1" dirty="0" smtClean="0"/>
              <a:t>ITALY (Sicily)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19872" y="1484784"/>
            <a:ext cx="3826768" cy="99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600" b="1" dirty="0" err="1" smtClean="0"/>
              <a:t>Sanfilipparo</a:t>
            </a:r>
            <a:r>
              <a:rPr lang="en-US" sz="1600" b="1" dirty="0" smtClean="0"/>
              <a:t>  (</a:t>
            </a:r>
            <a:r>
              <a:rPr lang="en-US" sz="1600" b="1" dirty="0" err="1" smtClean="0"/>
              <a:t>Gigante</a:t>
            </a:r>
            <a:r>
              <a:rPr lang="en-US" sz="1600" b="1" dirty="0" smtClean="0"/>
              <a:t>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Derived and similar to </a:t>
            </a:r>
            <a:r>
              <a:rPr lang="en-US" sz="1400" b="1" dirty="0" err="1" smtClean="0"/>
              <a:t>Nespolone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Trabia</a:t>
            </a:r>
            <a:endParaRPr lang="en-US" sz="14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Orange flesh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Adaptable to different climates, ships well</a:t>
            </a:r>
            <a:endParaRPr lang="en-US" sz="1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67632" y="4669941"/>
            <a:ext cx="3826768" cy="107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600" b="1" dirty="0" err="1" smtClean="0"/>
              <a:t>Marchetto</a:t>
            </a:r>
            <a:endParaRPr lang="en-US" sz="16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Seedling from </a:t>
            </a:r>
            <a:r>
              <a:rPr lang="en-US" sz="1400" b="1" dirty="0" err="1" smtClean="0"/>
              <a:t>Facarazzi</a:t>
            </a:r>
            <a:r>
              <a:rPr lang="en-US" sz="1400" b="1" dirty="0" smtClean="0"/>
              <a:t> (near Palermo)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White orange flesh, 70–80g, TSS:  15%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Easy peel, ships poorly, local sales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en-US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0" y="3717031"/>
            <a:ext cx="4348274" cy="2979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7386" r="7461" b="18715"/>
          <a:stretch/>
        </p:blipFill>
        <p:spPr>
          <a:xfrm>
            <a:off x="457200" y="155757"/>
            <a:ext cx="2818656" cy="32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510"/>
            <a:ext cx="8229600" cy="706090"/>
          </a:xfrm>
        </p:spPr>
        <p:txBody>
          <a:bodyPr/>
          <a:lstStyle/>
          <a:p>
            <a:r>
              <a:rPr lang="en-US" sz="3200" b="1" dirty="0"/>
              <a:t>SPAIN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87" y="5085184"/>
            <a:ext cx="4240813" cy="15103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err="1" smtClean="0"/>
              <a:t>Algerie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Seedling from </a:t>
            </a:r>
            <a:r>
              <a:rPr lang="en-US" sz="1400" b="1" dirty="0" smtClean="0"/>
              <a:t>Algeria, 65g, TSS: 11%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/>
              <a:t>Yellow-orange fruit &amp; flesh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Juicy, tasty, good sugar acid balance, good postharvest </a:t>
            </a:r>
            <a:endParaRPr lang="en-US" sz="1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/>
              <a:t>High </a:t>
            </a:r>
            <a:r>
              <a:rPr lang="en-US" sz="1400" b="1" dirty="0"/>
              <a:t>productivity </a:t>
            </a:r>
            <a:r>
              <a:rPr lang="en-US" sz="1400" b="1" dirty="0" smtClean="0"/>
              <a:t>90</a:t>
            </a:r>
            <a:r>
              <a:rPr lang="en-US" sz="1400" b="1" dirty="0"/>
              <a:t>% of Spanish </a:t>
            </a:r>
            <a:r>
              <a:rPr lang="en-US" sz="1400" b="1" dirty="0" smtClean="0"/>
              <a:t>production</a:t>
            </a: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04048" y="5085184"/>
            <a:ext cx="3250704" cy="12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600" b="1" dirty="0" smtClean="0"/>
              <a:t>Golden Nugget</a:t>
            </a:r>
            <a:endParaRPr lang="en-US" sz="16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Clone of Tanaka, California 1888–1890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Orange, yellow-red flesh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Juicy, sweet, agreeable apricot-like flavor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Good keeping, ships well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7640"/>
            <a:ext cx="3950372" cy="3826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19" y="1097640"/>
            <a:ext cx="3930784" cy="36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z="3200" b="1" dirty="0"/>
              <a:t>UNITED STATES (California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5" y="4428584"/>
            <a:ext cx="4114800" cy="16847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Advance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Seedling, 1897 (C.P. Taft), Japanese origin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Late, Yellow–red flesh, self </a:t>
            </a:r>
            <a:r>
              <a:rPr lang="en-US" sz="1400" b="1" dirty="0" smtClean="0"/>
              <a:t>infertile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Downy skin, Medium size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Good pollinator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Excellent flavor, thick flesh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Dwarf </a:t>
            </a:r>
            <a:r>
              <a:rPr lang="en-US" sz="1400" b="1" dirty="0" smtClean="0"/>
              <a:t>tree</a:t>
            </a: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53339" y="4428584"/>
            <a:ext cx="4114800" cy="1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600" b="1" dirty="0" smtClean="0"/>
              <a:t>Champagne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Seedling, 1908 (C.P. Taft), Japanese origin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Mid-season to late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Yellowish-red flesh, 3–5 seed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Excellent flavor, juicy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Prolific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400" dirty="0" smtClean="0"/>
              <a:t> 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9" y="1628800"/>
            <a:ext cx="4304915" cy="2582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27" y="1628799"/>
            <a:ext cx="4304915" cy="25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/>
          <a:p>
            <a:r>
              <a:rPr lang="en-US" sz="3200" b="1" dirty="0" smtClean="0"/>
              <a:t>JAPAN (Honshu, Shikoku)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71800" y="5445224"/>
            <a:ext cx="3600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1600" b="1" dirty="0" smtClean="0"/>
              <a:t>Tanaka</a:t>
            </a:r>
            <a:endParaRPr lang="en-US" sz="1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Seed from Nagasaki 1888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/>
              <a:t>May (</a:t>
            </a:r>
            <a:r>
              <a:rPr lang="en-US" sz="1400" b="1" dirty="0"/>
              <a:t>late in </a:t>
            </a:r>
            <a:r>
              <a:rPr lang="en-US" sz="1400" b="1" dirty="0" smtClean="0"/>
              <a:t>California), 70–80g</a:t>
            </a:r>
            <a:r>
              <a:rPr lang="en-US" sz="1400" b="1" dirty="0"/>
              <a:t>, </a:t>
            </a:r>
            <a:r>
              <a:rPr lang="en-US" sz="1400" b="1" dirty="0" smtClean="0"/>
              <a:t>2–4 seed</a:t>
            </a: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Yellow-red flesh, </a:t>
            </a:r>
            <a:r>
              <a:rPr lang="en-US" sz="1400" b="1" dirty="0" smtClean="0"/>
              <a:t>firm. Juicy</a:t>
            </a:r>
            <a:r>
              <a:rPr lang="en-US" sz="1400" b="1" dirty="0"/>
              <a:t>, </a:t>
            </a:r>
            <a:r>
              <a:rPr lang="en-US" sz="1400" b="1" dirty="0" err="1" smtClean="0"/>
              <a:t>subacid</a:t>
            </a:r>
            <a:r>
              <a:rPr lang="en-US" sz="1400" b="1" dirty="0"/>
              <a:t>, sweet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35% of crop in Japan, susceptible to sunburn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30" y="836712"/>
            <a:ext cx="5912740" cy="4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059016" cy="634082"/>
          </a:xfrm>
        </p:spPr>
        <p:txBody>
          <a:bodyPr/>
          <a:lstStyle/>
          <a:p>
            <a:r>
              <a:rPr lang="en-US" sz="3200" b="1" dirty="0" smtClean="0"/>
              <a:t>JAPAN (Kyushu)</a:t>
            </a:r>
            <a:endParaRPr 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5856" y="1259691"/>
            <a:ext cx="2250698" cy="13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spcBef>
                <a:spcPts val="0"/>
              </a:spcBef>
              <a:buFont typeface="Arial" charset="0"/>
              <a:buNone/>
            </a:pPr>
            <a:r>
              <a:rPr lang="en-US" sz="1600" b="1" dirty="0" err="1" smtClean="0"/>
              <a:t>Yougyoku</a:t>
            </a:r>
            <a:endParaRPr lang="en-US" sz="1600" b="1" dirty="0" smtClean="0"/>
          </a:p>
          <a:p>
            <a:pPr marL="115888" indent="-115888">
              <a:spcBef>
                <a:spcPts val="0"/>
              </a:spcBef>
              <a:buNone/>
            </a:pPr>
            <a:r>
              <a:rPr lang="en-US" sz="1400" b="1" dirty="0" smtClean="0"/>
              <a:t>‘Mogi’ × ‘Morimoto’, 1973, released 1999</a:t>
            </a:r>
          </a:p>
          <a:p>
            <a:pPr marL="115888" indent="-115888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60g, TSS: 12%</a:t>
            </a:r>
          </a:p>
          <a:p>
            <a:pPr marL="115888" indent="-115888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Yellow flesh</a:t>
            </a:r>
          </a:p>
          <a:p>
            <a:pPr marL="115888" indent="-115888">
              <a:spcBef>
                <a:spcPts val="0"/>
              </a:spcBef>
              <a:buFont typeface="Arial" charset="0"/>
              <a:buNone/>
            </a:pPr>
            <a:r>
              <a:rPr lang="en-US" sz="1400" b="1" dirty="0" smtClean="0"/>
              <a:t>Sensitive to loquat canker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91642"/>
            <a:ext cx="3601326" cy="2700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2280" r="3737" b="3785"/>
          <a:stretch/>
        </p:blipFill>
        <p:spPr>
          <a:xfrm>
            <a:off x="213416" y="301126"/>
            <a:ext cx="2991358" cy="3290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58" y="856110"/>
            <a:ext cx="3142488" cy="23568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31441" y="3429000"/>
            <a:ext cx="362005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600" b="1" dirty="0" err="1">
                <a:latin typeface="+mn-lt"/>
                <a:ea typeface="+mn-ea"/>
              </a:rPr>
              <a:t>Shiromogi</a:t>
            </a:r>
            <a:r>
              <a:rPr lang="en-US" sz="1600" b="1" dirty="0">
                <a:latin typeface="+mn-lt"/>
                <a:ea typeface="+mn-ea"/>
              </a:rPr>
              <a:t>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b="1" dirty="0">
                <a:latin typeface="+mn-lt"/>
                <a:ea typeface="+mn-ea"/>
              </a:rPr>
              <a:t>From </a:t>
            </a:r>
            <a:r>
              <a:rPr lang="en-US" sz="1400" b="1" dirty="0" err="1">
                <a:latin typeface="+mn-lt"/>
                <a:ea typeface="+mn-ea"/>
              </a:rPr>
              <a:t>Moki</a:t>
            </a:r>
            <a:r>
              <a:rPr lang="en-US" sz="1400" b="1" dirty="0">
                <a:latin typeface="+mn-lt"/>
                <a:ea typeface="+mn-ea"/>
              </a:rPr>
              <a:t>, seedling of Chinese </a:t>
            </a:r>
            <a:r>
              <a:rPr lang="en-US" sz="1400" b="1" dirty="0" smtClean="0">
                <a:latin typeface="+mn-lt"/>
                <a:ea typeface="+mn-ea"/>
              </a:rPr>
              <a:t>loquat, 1840</a:t>
            </a:r>
            <a:endParaRPr lang="en-US" sz="1400" b="1" dirty="0">
              <a:latin typeface="+mn-lt"/>
              <a:ea typeface="+mn-ea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b="1" dirty="0">
                <a:latin typeface="+mn-lt"/>
                <a:ea typeface="+mn-ea"/>
              </a:rPr>
              <a:t>Mid season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b="1" dirty="0">
                <a:latin typeface="+mn-lt"/>
                <a:ea typeface="+mn-ea"/>
              </a:rPr>
              <a:t>White </a:t>
            </a:r>
            <a:r>
              <a:rPr lang="en-US" sz="1400" b="1" dirty="0" smtClean="0">
                <a:latin typeface="+mn-lt"/>
                <a:ea typeface="+mn-ea"/>
              </a:rPr>
              <a:t>flesh</a:t>
            </a:r>
            <a:endParaRPr lang="en-US" sz="1400" b="1" dirty="0">
              <a:latin typeface="+mn-lt"/>
              <a:ea typeface="+mn-ea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b="1" dirty="0">
                <a:latin typeface="+mn-lt"/>
                <a:ea typeface="+mn-ea"/>
              </a:rPr>
              <a:t>Excellent 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5104" y="508518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5888">
              <a:spcBef>
                <a:spcPts val="0"/>
              </a:spcBef>
            </a:pPr>
            <a:r>
              <a:rPr lang="en-US" sz="1600" b="1" dirty="0">
                <a:latin typeface="+mn-lt"/>
                <a:ea typeface="+mn-ea"/>
              </a:rPr>
              <a:t>Nagasaki-</a:t>
            </a:r>
            <a:r>
              <a:rPr lang="en-US" sz="1600" b="1" dirty="0" err="1">
                <a:latin typeface="+mn-lt"/>
                <a:ea typeface="+mn-ea"/>
              </a:rPr>
              <a:t>wase</a:t>
            </a:r>
            <a:endParaRPr lang="en-US" sz="1600" b="1" dirty="0">
              <a:latin typeface="+mn-lt"/>
              <a:ea typeface="+mn-ea"/>
            </a:endParaRPr>
          </a:p>
          <a:p>
            <a:pPr indent="-115888">
              <a:spcBef>
                <a:spcPts val="0"/>
              </a:spcBef>
            </a:pPr>
            <a:r>
              <a:rPr lang="en-US" sz="1400" b="1" dirty="0">
                <a:latin typeface="+mn-lt"/>
                <a:ea typeface="+mn-ea"/>
              </a:rPr>
              <a:t>‘Mogi’ × ‘</a:t>
            </a:r>
            <a:r>
              <a:rPr lang="en-US" sz="1400" b="1" dirty="0" err="1">
                <a:latin typeface="+mn-lt"/>
                <a:ea typeface="+mn-ea"/>
              </a:rPr>
              <a:t>Hondawase</a:t>
            </a:r>
            <a:r>
              <a:rPr lang="en-US" sz="1400" b="1" dirty="0">
                <a:latin typeface="+mn-lt"/>
                <a:ea typeface="+mn-ea"/>
              </a:rPr>
              <a:t>’, 1976</a:t>
            </a:r>
          </a:p>
          <a:p>
            <a:pPr indent="-115888">
              <a:spcBef>
                <a:spcPts val="0"/>
              </a:spcBef>
            </a:pPr>
            <a:r>
              <a:rPr lang="en-US" sz="1400" b="1" dirty="0">
                <a:latin typeface="+mn-lt"/>
                <a:ea typeface="+mn-ea"/>
              </a:rPr>
              <a:t>Very early	</a:t>
            </a:r>
          </a:p>
          <a:p>
            <a:pPr indent="-115888">
              <a:spcBef>
                <a:spcPts val="0"/>
              </a:spcBef>
            </a:pPr>
            <a:r>
              <a:rPr lang="en-US" sz="1400" b="1" dirty="0">
                <a:latin typeface="+mn-lt"/>
                <a:ea typeface="+mn-ea"/>
              </a:rPr>
              <a:t>Orange-orange yellow, yellow-red flesh</a:t>
            </a:r>
          </a:p>
          <a:p>
            <a:pPr indent="-115888">
              <a:spcBef>
                <a:spcPts val="0"/>
              </a:spcBef>
            </a:pPr>
            <a:r>
              <a:rPr lang="en-US" sz="1400" b="1" dirty="0">
                <a:latin typeface="+mn-lt"/>
                <a:ea typeface="+mn-ea"/>
              </a:rPr>
              <a:t>Excellent quality, good keeping</a:t>
            </a:r>
          </a:p>
        </p:txBody>
      </p:sp>
    </p:spTree>
    <p:extLst>
      <p:ext uri="{BB962C8B-B14F-4D97-AF65-F5344CB8AC3E}">
        <p14:creationId xmlns:p14="http://schemas.microsoft.com/office/powerpoint/2010/main" val="157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" t="2049" r="-1047" b="9479"/>
          <a:stretch/>
        </p:blipFill>
        <p:spPr>
          <a:xfrm>
            <a:off x="971600" y="-27384"/>
            <a:ext cx="7056784" cy="6048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</a:rPr>
              <a:t>Loquats and a Mountain Bird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Southern Song Dynasty (1127–1279)</a:t>
            </a:r>
          </a:p>
        </p:txBody>
      </p:sp>
    </p:spTree>
    <p:extLst>
      <p:ext uri="{BB962C8B-B14F-4D97-AF65-F5344CB8AC3E}">
        <p14:creationId xmlns:p14="http://schemas.microsoft.com/office/powerpoint/2010/main" val="13046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/>
          <a:p>
            <a:r>
              <a:rPr lang="en-US" sz="3200" b="1" dirty="0" smtClean="0"/>
              <a:t>JAPAN (Kyushu)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b="4745"/>
          <a:stretch/>
        </p:blipFill>
        <p:spPr>
          <a:xfrm>
            <a:off x="4860032" y="836712"/>
            <a:ext cx="3959048" cy="3479762"/>
          </a:xfrm>
          <a:prstGeom prst="rect">
            <a:avLst/>
          </a:prstGeom>
        </p:spPr>
      </p:pic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4861399" y="4571946"/>
            <a:ext cx="307183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600" b="1" dirty="0" err="1">
                <a:latin typeface="+mn-lt"/>
                <a:ea typeface="+mn-ea"/>
              </a:rPr>
              <a:t>Suzukaze</a:t>
            </a:r>
            <a:endParaRPr lang="zh-CN" altLang="en-US" sz="1600" b="1" dirty="0">
              <a:latin typeface="+mn-lt"/>
              <a:ea typeface="+mn-ea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b="1" dirty="0">
                <a:latin typeface="+mn-lt"/>
                <a:ea typeface="+mn-ea"/>
              </a:rPr>
              <a:t>From ‘</a:t>
            </a:r>
            <a:r>
              <a:rPr lang="en-US" sz="1400" b="1" dirty="0" err="1">
                <a:latin typeface="+mn-lt"/>
                <a:ea typeface="+mn-ea"/>
              </a:rPr>
              <a:t>Kusunoki</a:t>
            </a:r>
            <a:r>
              <a:rPr lang="en-US" sz="1400" b="1" dirty="0">
                <a:latin typeface="+mn-lt"/>
                <a:ea typeface="+mn-ea"/>
              </a:rPr>
              <a:t>’ × ‘Mogi’, 1999,</a:t>
            </a:r>
            <a:r>
              <a:rPr lang="zh-CN" altLang="en-US" sz="1400" b="1" dirty="0">
                <a:latin typeface="+mn-lt"/>
                <a:ea typeface="+mn-ea"/>
              </a:rPr>
              <a:t> </a:t>
            </a:r>
            <a:r>
              <a:rPr lang="en-US" sz="1400" b="1" dirty="0">
                <a:latin typeface="+mn-lt"/>
                <a:ea typeface="+mn-ea"/>
              </a:rPr>
              <a:t>55g Yellow </a:t>
            </a:r>
            <a:r>
              <a:rPr lang="en-US" sz="1400" b="1" dirty="0" smtClean="0">
                <a:latin typeface="+mn-lt"/>
                <a:ea typeface="+mn-ea"/>
              </a:rPr>
              <a:t>flesh</a:t>
            </a:r>
            <a:endParaRPr lang="en-US" sz="1400" b="1" dirty="0">
              <a:latin typeface="+mn-lt"/>
              <a:ea typeface="+mn-ea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b="1" dirty="0">
                <a:latin typeface="+mn-lt"/>
                <a:ea typeface="+mn-ea"/>
              </a:rPr>
              <a:t>Middle season, big </a:t>
            </a:r>
            <a:r>
              <a:rPr lang="en-US" sz="1400" b="1" dirty="0" smtClean="0">
                <a:latin typeface="+mn-lt"/>
                <a:ea typeface="+mn-ea"/>
              </a:rPr>
              <a:t>fruit</a:t>
            </a:r>
            <a:endParaRPr lang="zh-CN" altLang="en-US" sz="1400" b="1" dirty="0">
              <a:latin typeface="+mn-lt"/>
              <a:ea typeface="+mn-ea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611560" y="5679942"/>
            <a:ext cx="30718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600" b="1" dirty="0" err="1">
                <a:latin typeface="+mn-lt"/>
                <a:ea typeface="+mn-ea"/>
              </a:rPr>
              <a:t>Reigetsu</a:t>
            </a:r>
            <a:endParaRPr lang="zh-CN" altLang="en-US" sz="1600" b="1" dirty="0">
              <a:latin typeface="+mn-lt"/>
              <a:ea typeface="+mn-ea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b="1" dirty="0">
                <a:latin typeface="+mn-lt"/>
                <a:ea typeface="+mn-ea"/>
              </a:rPr>
              <a:t>From </a:t>
            </a:r>
            <a:r>
              <a:rPr lang="en-US" sz="1400" b="1" dirty="0" err="1">
                <a:latin typeface="+mn-lt"/>
                <a:ea typeface="+mn-ea"/>
              </a:rPr>
              <a:t>Moriowase</a:t>
            </a:r>
            <a:r>
              <a:rPr lang="en-US" sz="1400" b="1" dirty="0">
                <a:latin typeface="+mn-lt"/>
                <a:ea typeface="+mn-ea"/>
              </a:rPr>
              <a:t> × , 2002</a:t>
            </a:r>
            <a:r>
              <a:rPr lang="en-US" sz="1400" b="1" dirty="0" smtClean="0">
                <a:latin typeface="+mn-lt"/>
                <a:ea typeface="+mn-ea"/>
              </a:rPr>
              <a:t>, 51g</a:t>
            </a:r>
            <a:endParaRPr lang="en-US" sz="1400" b="1" dirty="0">
              <a:latin typeface="+mn-lt"/>
              <a:ea typeface="+mn-ea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altLang="zh-CN" sz="1400" b="1" dirty="0">
                <a:latin typeface="+mn-lt"/>
                <a:ea typeface="+mn-ea"/>
              </a:rPr>
              <a:t>Yellow fresh</a:t>
            </a:r>
            <a:endParaRPr lang="zh-CN" altLang="en-US" sz="1400" b="1" dirty="0">
              <a:latin typeface="+mn-lt"/>
              <a:ea typeface="+mn-ea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b="1" dirty="0">
                <a:latin typeface="+mn-lt"/>
                <a:ea typeface="+mn-ea"/>
              </a:rPr>
              <a:t>Mature in late April, easy to peel</a:t>
            </a:r>
            <a:endParaRPr lang="zh-CN" altLang="en-US" sz="1400" b="1" dirty="0">
              <a:latin typeface="+mn-lt"/>
              <a:ea typeface="+mn-ea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14" name="Picture 4" descr="E:\志珂\Janick\日本枇杷品种\日本枇杷品种\Reigetsu丽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600400" cy="480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4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r="7741" b="14952"/>
          <a:stretch/>
        </p:blipFill>
        <p:spPr>
          <a:xfrm>
            <a:off x="4814022" y="1107641"/>
            <a:ext cx="4072871" cy="3187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8" y="1115083"/>
            <a:ext cx="4009794" cy="3538053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286538" y="4869160"/>
            <a:ext cx="21271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Mizuho</a:t>
            </a:r>
            <a:endParaRPr lang="zh-CN" altLang="en-US" sz="1600" b="1" dirty="0">
              <a:latin typeface="+mn-lt"/>
            </a:endParaRPr>
          </a:p>
          <a:p>
            <a:r>
              <a:rPr lang="en-US" sz="1400" b="1" dirty="0" smtClean="0">
                <a:latin typeface="+mn-lt"/>
              </a:rPr>
              <a:t>‘Nao</a:t>
            </a:r>
            <a:r>
              <a:rPr lang="en-US" sz="1400" b="1" dirty="0">
                <a:latin typeface="+mn-lt"/>
              </a:rPr>
              <a:t>’ </a:t>
            </a:r>
            <a:r>
              <a:rPr lang="en-US" sz="1400" b="1" dirty="0">
                <a:latin typeface="+mn-lt"/>
                <a:ea typeface="+mn-ea"/>
              </a:rPr>
              <a:t>× </a:t>
            </a:r>
            <a:r>
              <a:rPr lang="en-US" sz="1400" b="1" dirty="0" smtClean="0">
                <a:latin typeface="+mn-lt"/>
              </a:rPr>
              <a:t>‘</a:t>
            </a:r>
            <a:r>
              <a:rPr lang="en-US" sz="1400" b="1" dirty="0">
                <a:latin typeface="+mn-lt"/>
              </a:rPr>
              <a:t>Tanaka</a:t>
            </a:r>
            <a:r>
              <a:rPr lang="en-US" sz="1400" b="1" dirty="0" smtClean="0">
                <a:latin typeface="+mn-lt"/>
              </a:rPr>
              <a:t>’</a:t>
            </a:r>
            <a:endParaRPr lang="zh-CN" altLang="en-US" sz="1400" b="1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Yellow </a:t>
            </a:r>
            <a:r>
              <a:rPr lang="en-US" sz="1400" b="1" dirty="0" smtClean="0">
                <a:latin typeface="+mn-lt"/>
              </a:rPr>
              <a:t>flesh</a:t>
            </a:r>
            <a:endParaRPr lang="en-US" sz="1400" b="1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Late season</a:t>
            </a:r>
            <a:endParaRPr lang="zh-CN" altLang="en-US" sz="1400" b="1" dirty="0">
              <a:latin typeface="+mn-lt"/>
            </a:endParaRPr>
          </a:p>
        </p:txBody>
      </p:sp>
      <p:sp>
        <p:nvSpPr>
          <p:cNvPr id="13" name="矩形 7"/>
          <p:cNvSpPr/>
          <p:nvPr/>
        </p:nvSpPr>
        <p:spPr>
          <a:xfrm>
            <a:off x="4814022" y="4869160"/>
            <a:ext cx="4071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+mn-lt"/>
              </a:rPr>
              <a:t>Obusa</a:t>
            </a:r>
            <a:endParaRPr lang="zh-CN" altLang="en-US" sz="1600" b="1" dirty="0">
              <a:latin typeface="+mn-lt"/>
            </a:endParaRPr>
          </a:p>
          <a:p>
            <a:r>
              <a:rPr lang="en-US" sz="1400" b="1" dirty="0" smtClean="0">
                <a:latin typeface="+mn-lt"/>
              </a:rPr>
              <a:t>‘Tanaka’ </a:t>
            </a:r>
            <a:r>
              <a:rPr lang="en-US" sz="1400" b="1" dirty="0">
                <a:latin typeface="+mn-lt"/>
                <a:ea typeface="+mn-ea"/>
              </a:rPr>
              <a:t>×</a:t>
            </a:r>
            <a:r>
              <a:rPr lang="en-US" sz="1400" b="1" dirty="0" smtClean="0">
                <a:latin typeface="+mn-lt"/>
              </a:rPr>
              <a:t> ‘</a:t>
            </a:r>
            <a:r>
              <a:rPr lang="en-US" sz="1400" b="1" dirty="0" err="1" smtClean="0">
                <a:latin typeface="+mn-lt"/>
              </a:rPr>
              <a:t>Kushioki</a:t>
            </a:r>
            <a:r>
              <a:rPr lang="en-US" sz="1400" b="1" dirty="0" smtClean="0">
                <a:latin typeface="+mn-lt"/>
              </a:rPr>
              <a:t>’, </a:t>
            </a:r>
            <a:r>
              <a:rPr lang="en-US" sz="1400" b="1" dirty="0">
                <a:latin typeface="+mn-lt"/>
              </a:rPr>
              <a:t>1967, 70 g</a:t>
            </a:r>
          </a:p>
          <a:p>
            <a:r>
              <a:rPr lang="en-US" sz="1400" b="1" dirty="0">
                <a:latin typeface="+mn-lt"/>
              </a:rPr>
              <a:t>Yellow flesh</a:t>
            </a:r>
            <a:endParaRPr lang="zh-CN" altLang="en-US" sz="1400" b="1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Mid-season</a:t>
            </a:r>
          </a:p>
          <a:p>
            <a:r>
              <a:rPr lang="en-US" altLang="zh-CN" sz="1400" b="1" dirty="0">
                <a:latin typeface="+mn-lt"/>
              </a:rPr>
              <a:t>G</a:t>
            </a:r>
            <a:r>
              <a:rPr lang="en-US" sz="1400" b="1" dirty="0">
                <a:latin typeface="+mn-lt"/>
              </a:rPr>
              <a:t>ood keeping quality, resistant to insects &amp; diseases</a:t>
            </a:r>
            <a:endParaRPr lang="zh-CN" altLang="en-US" sz="1400" b="1" dirty="0"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86515"/>
            <a:ext cx="8229600" cy="63408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sz="3200" b="1" dirty="0" smtClean="0"/>
              <a:t>JAPAN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08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US" sz="3200" b="1" dirty="0" smtClean="0"/>
              <a:t>ISRAEL</a:t>
            </a:r>
            <a:endParaRPr lang="he-IL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457276" y="1044740"/>
            <a:ext cx="2502372" cy="19716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Akko </a:t>
            </a:r>
            <a:r>
              <a:rPr lang="en-US" sz="1600" b="1" dirty="0"/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Midseason, </a:t>
            </a:r>
            <a:r>
              <a:rPr lang="en-US" sz="1400" b="1" dirty="0" smtClean="0"/>
              <a:t>40</a:t>
            </a:r>
            <a:r>
              <a:rPr lang="en-US" sz="1400" b="1" dirty="0"/>
              <a:t>–</a:t>
            </a:r>
            <a:r>
              <a:rPr lang="en-US" sz="1400" b="1" dirty="0" smtClean="0"/>
              <a:t>50 </a:t>
            </a:r>
            <a:r>
              <a:rPr lang="en-US" sz="1400" b="1" dirty="0"/>
              <a:t>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Sensitive to 'Purple spot'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Dark orange peel</a:t>
            </a:r>
          </a:p>
          <a:p>
            <a:pPr marL="168275" indent="-168275">
              <a:spcBef>
                <a:spcPts val="0"/>
              </a:spcBef>
              <a:buNone/>
            </a:pPr>
            <a:r>
              <a:rPr lang="en-US" sz="1400" b="1" dirty="0"/>
              <a:t>Probably chance seedling from Akko farm, </a:t>
            </a:r>
            <a:r>
              <a:rPr lang="en-US" sz="1400" b="1" dirty="0" smtClean="0"/>
              <a:t>1960s–1970s</a:t>
            </a: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Fruit  pear shape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Relatively strong flavor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17325" r="16344" b="16179"/>
          <a:stretch/>
        </p:blipFill>
        <p:spPr>
          <a:xfrm>
            <a:off x="323528" y="1044739"/>
            <a:ext cx="3133748" cy="2428655"/>
          </a:xfrm>
          <a:prstGeom prst="rect">
            <a:avLst/>
          </a:prstGeom>
        </p:spPr>
      </p:pic>
      <p:pic>
        <p:nvPicPr>
          <p:cNvPr id="8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21590" r="33226" b="13476"/>
          <a:stretch/>
        </p:blipFill>
        <p:spPr>
          <a:xfrm>
            <a:off x="6084167" y="1000190"/>
            <a:ext cx="2778633" cy="2788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9485" y="3893635"/>
            <a:ext cx="255556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Yehuda</a:t>
            </a:r>
          </a:p>
          <a:p>
            <a:r>
              <a:rPr lang="en-US" sz="1400" b="1" dirty="0">
                <a:latin typeface="+mn-lt"/>
              </a:rPr>
              <a:t>Midseason, 40-50 g</a:t>
            </a:r>
          </a:p>
          <a:p>
            <a:pPr marL="168275" indent="-168275"/>
            <a:r>
              <a:rPr lang="en-US" sz="1400" b="1" dirty="0">
                <a:latin typeface="+mn-lt"/>
              </a:rPr>
              <a:t>Probably Akko 1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</a:rPr>
              <a:t>×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 smtClean="0">
                <a:latin typeface="+mn-lt"/>
              </a:rPr>
              <a:t>Akko </a:t>
            </a:r>
            <a:r>
              <a:rPr lang="en-US" sz="1400" b="1" dirty="0">
                <a:latin typeface="+mn-lt"/>
              </a:rPr>
              <a:t>13, </a:t>
            </a:r>
            <a:r>
              <a:rPr lang="en-US" sz="1400" b="1" dirty="0" smtClean="0">
                <a:latin typeface="+mn-lt"/>
              </a:rPr>
              <a:t>1960s–1970s</a:t>
            </a:r>
            <a:endParaRPr lang="en-US" sz="1400" b="1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Orange peel</a:t>
            </a:r>
          </a:p>
          <a:p>
            <a:r>
              <a:rPr lang="en-US" sz="1400" b="1" dirty="0">
                <a:latin typeface="+mn-lt"/>
              </a:rPr>
              <a:t>Fruit shape </a:t>
            </a:r>
            <a:r>
              <a:rPr lang="en-US" sz="1400" b="1" dirty="0" smtClean="0">
                <a:latin typeface="+mn-lt"/>
              </a:rPr>
              <a:t>oblong</a:t>
            </a:r>
            <a:endParaRPr lang="en-US" sz="1400" b="1" dirty="0">
              <a:latin typeface="+mn-lt"/>
            </a:endParaRPr>
          </a:p>
        </p:txBody>
      </p:sp>
      <p:pic>
        <p:nvPicPr>
          <p:cNvPr id="9" name="תמונה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t="14958" r="11534" b="8419"/>
          <a:stretch/>
        </p:blipFill>
        <p:spPr>
          <a:xfrm rot="5400000">
            <a:off x="17493" y="3962891"/>
            <a:ext cx="3060342" cy="2448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1722" y="5301426"/>
            <a:ext cx="381348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+mn-lt"/>
              </a:rPr>
              <a:t>Avri</a:t>
            </a:r>
            <a:endParaRPr lang="en-US" sz="1600" b="1" dirty="0" smtClean="0">
              <a:latin typeface="+mn-lt"/>
            </a:endParaRPr>
          </a:p>
          <a:p>
            <a:r>
              <a:rPr lang="en-US" sz="1400" b="1" dirty="0">
                <a:latin typeface="+mn-lt"/>
              </a:rPr>
              <a:t>Relatively late season</a:t>
            </a:r>
          </a:p>
          <a:p>
            <a:r>
              <a:rPr lang="en-US" sz="1400" b="1" dirty="0" smtClean="0">
                <a:latin typeface="+mn-lt"/>
              </a:rPr>
              <a:t>50</a:t>
            </a:r>
            <a:r>
              <a:rPr lang="en-US" sz="1400" b="1" dirty="0"/>
              <a:t>–</a:t>
            </a:r>
            <a:r>
              <a:rPr lang="en-US" sz="1400" b="1" dirty="0" smtClean="0">
                <a:latin typeface="+mn-lt"/>
              </a:rPr>
              <a:t>70 </a:t>
            </a:r>
            <a:r>
              <a:rPr lang="en-US" sz="1400" b="1" dirty="0">
                <a:latin typeface="+mn-lt"/>
              </a:rPr>
              <a:t>g (relatively large fruit)</a:t>
            </a:r>
          </a:p>
          <a:p>
            <a:r>
              <a:rPr lang="en-US" sz="1400" b="1" dirty="0">
                <a:latin typeface="+mn-lt"/>
              </a:rPr>
              <a:t>Local chance seedling from </a:t>
            </a:r>
            <a:r>
              <a:rPr lang="en-US" sz="1400" b="1" dirty="0" err="1">
                <a:latin typeface="+mn-lt"/>
              </a:rPr>
              <a:t>Nordia</a:t>
            </a:r>
            <a:r>
              <a:rPr lang="en-US" sz="1400" b="1" dirty="0">
                <a:latin typeface="+mn-lt"/>
              </a:rPr>
              <a:t> nursery 1980s</a:t>
            </a:r>
          </a:p>
          <a:p>
            <a:r>
              <a:rPr lang="en-US" sz="1400" b="1" dirty="0">
                <a:latin typeface="+mn-lt"/>
              </a:rPr>
              <a:t>Yellow-orange peel</a:t>
            </a:r>
          </a:p>
          <a:p>
            <a:r>
              <a:rPr lang="en-US" sz="1400" b="1" dirty="0">
                <a:latin typeface="+mn-lt"/>
              </a:rPr>
              <a:t>Fruit pear </a:t>
            </a:r>
            <a:r>
              <a:rPr lang="en-US" sz="1400" b="1" dirty="0" smtClean="0">
                <a:latin typeface="+mn-lt"/>
              </a:rPr>
              <a:t>shape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24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5" y="15341"/>
            <a:ext cx="6585217" cy="3091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7" y="3573016"/>
            <a:ext cx="6585217" cy="2776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9315" y="3168165"/>
            <a:ext cx="7020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Seedless </a:t>
            </a:r>
            <a:r>
              <a:rPr lang="en-US" sz="1600" b="1" dirty="0" smtClean="0">
                <a:latin typeface="+mn-lt"/>
              </a:rPr>
              <a:t>loquat H324 </a:t>
            </a:r>
            <a:r>
              <a:rPr lang="en-US" sz="1600" b="1" dirty="0">
                <a:latin typeface="+mn-lt"/>
              </a:rPr>
              <a:t>(white fleshed</a:t>
            </a:r>
            <a:r>
              <a:rPr lang="en-US" sz="1600" b="1" dirty="0" smtClean="0">
                <a:latin typeface="+mn-lt"/>
              </a:rPr>
              <a:t>)</a:t>
            </a:r>
            <a:endParaRPr lang="en-US" sz="16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805" y="6416660"/>
            <a:ext cx="6595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Seedless loquat </a:t>
            </a:r>
            <a:r>
              <a:rPr lang="en-US" sz="1600" b="1" dirty="0" smtClean="0">
                <a:latin typeface="+mn-lt"/>
              </a:rPr>
              <a:t>D425 </a:t>
            </a:r>
            <a:r>
              <a:rPr lang="en-US" sz="1600" b="1" dirty="0">
                <a:latin typeface="+mn-lt"/>
              </a:rPr>
              <a:t>(orange flesh) with diploid ‘</a:t>
            </a:r>
            <a:r>
              <a:rPr lang="en-US" sz="1600" b="1" dirty="0" err="1">
                <a:latin typeface="+mn-lt"/>
              </a:rPr>
              <a:t>Jinfeng</a:t>
            </a:r>
            <a:r>
              <a:rPr lang="en-US" sz="1600" b="1" dirty="0">
                <a:latin typeface="+mn-lt"/>
              </a:rPr>
              <a:t>’ at far </a:t>
            </a:r>
            <a:r>
              <a:rPr lang="en-US" sz="1600" b="1" dirty="0" smtClean="0">
                <a:latin typeface="+mn-lt"/>
              </a:rPr>
              <a:t>right 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7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091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Most present cultivars are chance seedlings</a:t>
            </a:r>
          </a:p>
          <a:p>
            <a:pPr marL="0" indent="0">
              <a:buNone/>
            </a:pPr>
            <a:r>
              <a:rPr lang="en-US" sz="2800" b="1" dirty="0"/>
              <a:t>Variability in cultivars include:</a:t>
            </a:r>
          </a:p>
          <a:p>
            <a:pPr marL="400050" lvl="1" indent="0">
              <a:buNone/>
            </a:pPr>
            <a:r>
              <a:rPr lang="en-US" b="1" dirty="0"/>
              <a:t>External and internal color</a:t>
            </a:r>
          </a:p>
          <a:p>
            <a:pPr marL="400050" lvl="1" indent="0">
              <a:buNone/>
            </a:pPr>
            <a:r>
              <a:rPr lang="en-US" b="1" dirty="0"/>
              <a:t>Size</a:t>
            </a:r>
          </a:p>
          <a:p>
            <a:pPr marL="400050" lvl="1" indent="0">
              <a:buNone/>
            </a:pPr>
            <a:r>
              <a:rPr lang="en-US" b="1" dirty="0"/>
              <a:t>Flesh characters, taste, sweetness, acidity, texture</a:t>
            </a:r>
          </a:p>
          <a:p>
            <a:pPr marL="400050" lvl="1" indent="0">
              <a:buNone/>
            </a:pPr>
            <a:r>
              <a:rPr lang="en-US" b="1" dirty="0"/>
              <a:t>Seed number</a:t>
            </a:r>
          </a:p>
          <a:p>
            <a:pPr marL="400050" lvl="1" indent="0">
              <a:buNone/>
            </a:pPr>
            <a:r>
              <a:rPr lang="en-US" b="1" dirty="0"/>
              <a:t>Flesh </a:t>
            </a:r>
            <a:r>
              <a:rPr lang="en-US" b="1" dirty="0" smtClean="0"/>
              <a:t>thickness</a:t>
            </a:r>
            <a:endParaRPr lang="en-US" b="1" dirty="0"/>
          </a:p>
          <a:p>
            <a:pPr marL="400050" lvl="1" indent="0">
              <a:buNone/>
            </a:pPr>
            <a:r>
              <a:rPr lang="en-US" b="1" dirty="0"/>
              <a:t>Keeping quality</a:t>
            </a:r>
          </a:p>
          <a:p>
            <a:pPr marL="400050" lvl="1" indent="0">
              <a:buNone/>
            </a:pPr>
            <a:r>
              <a:rPr lang="en-US" b="1" dirty="0"/>
              <a:t>Disease </a:t>
            </a:r>
            <a:r>
              <a:rPr lang="en-US" b="1" dirty="0" smtClean="0"/>
              <a:t>resistance</a:t>
            </a:r>
            <a:endParaRPr lang="en-US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5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" t="2049" r="-1047" b="9479"/>
          <a:stretch/>
        </p:blipFill>
        <p:spPr>
          <a:xfrm>
            <a:off x="971600" y="-27384"/>
            <a:ext cx="7056784" cy="6048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</a:rPr>
              <a:t>Loquats and a Mountain Bird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Southern Song Dynasty (1127–1279)</a:t>
            </a:r>
          </a:p>
        </p:txBody>
      </p:sp>
    </p:spTree>
    <p:extLst>
      <p:ext uri="{BB962C8B-B14F-4D97-AF65-F5344CB8AC3E}">
        <p14:creationId xmlns:p14="http://schemas.microsoft.com/office/powerpoint/2010/main" val="10266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4951" r="4752"/>
          <a:stretch/>
        </p:blipFill>
        <p:spPr>
          <a:xfrm>
            <a:off x="35496" y="-27384"/>
            <a:ext cx="9144000" cy="69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840" y="595709"/>
            <a:ext cx="1489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b="1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Brazil</a:t>
            </a:r>
            <a:endParaRPr lang="en-US" sz="16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J. </a:t>
            </a: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Saval</a:t>
            </a:r>
            <a:r>
              <a:rPr lang="es-ES" sz="1600" dirty="0">
                <a:latin typeface="+mn-lt"/>
                <a:ea typeface="Times New Roman" panose="02020603050405020304" pitchFamily="18" charset="0"/>
              </a:rPr>
              <a:t> Brasil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Ronda </a:t>
            </a: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Brasil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China</a:t>
            </a:r>
            <a:endParaRPr lang="en-US" sz="16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Changhong-3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Dazhong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Hongganben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Jiefanghzhong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Meihuaxia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Puxinben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Taicheng-4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Xiangzhong-11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Zaozhong-6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b="1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Japan</a:t>
            </a:r>
            <a:endParaRPr lang="en-US" sz="16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Mogi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Mogi </a:t>
            </a: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Wasse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Tanaka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Italy</a:t>
            </a:r>
            <a:endParaRPr lang="en-US" sz="16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Bianco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Italiano-1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Marchetto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 smtClean="0">
                <a:latin typeface="+mn-lt"/>
                <a:ea typeface="Times New Roman" panose="02020603050405020304" pitchFamily="18" charset="0"/>
              </a:rPr>
              <a:t>Ottaviani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5305" y="595709"/>
            <a:ext cx="15708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Maite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Manises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Marc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Mas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Vagué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Masía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Cañera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Manera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Mercedes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Mil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Homens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Miquel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d’Aixarà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Miquel </a:t>
            </a:r>
            <a:r>
              <a:rPr lang="es-ES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Nucier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Nadal Tardío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Nadal Temprano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Peluches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Peix</a:t>
            </a:r>
            <a:endParaRPr lang="es-ES" sz="1600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Pere Esquena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 smtClean="0">
                <a:latin typeface="+mn-lt"/>
                <a:ea typeface="Times New Roman" panose="02020603050405020304" pitchFamily="18" charset="0"/>
              </a:rPr>
              <a:t>Piera</a:t>
            </a:r>
            <a:endParaRPr lang="en-US" sz="1600" b="1" dirty="0" smtClean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smtClean="0">
                <a:latin typeface="+mn-lt"/>
                <a:ea typeface="Times New Roman" panose="02020603050405020304" pitchFamily="18" charset="0"/>
              </a:rPr>
              <a:t>Polop-1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Raúl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Redonet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Requina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Ronda Gruesos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 smtClean="0">
                <a:latin typeface="+mn-lt"/>
                <a:ea typeface="Times New Roman" panose="02020603050405020304" pitchFamily="18" charset="0"/>
              </a:rPr>
              <a:t>Sacós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9894" y="595709"/>
            <a:ext cx="1698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lvl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Rosa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marL="115888" lvl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Rosa Tardío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marL="115888" lvl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Sanfilippara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marL="115888" lvl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Vaniglia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Dulce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marL="115888" lvl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Virticchiara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Pakistan</a:t>
            </a:r>
            <a:endParaRPr lang="en-US" sz="1600" b="1" dirty="0" smtClean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latin typeface="+mn-lt"/>
                <a:ea typeface="Times New Roman" panose="02020603050405020304" pitchFamily="18" charset="0"/>
              </a:rPr>
              <a:t>Ikramullah-1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Ikramullah-2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Khyber-1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Saeed-1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Portugal</a:t>
            </a:r>
            <a:endParaRPr lang="en-US" sz="16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Almargem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Mata </a:t>
            </a: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Mouros</a:t>
            </a:r>
            <a:r>
              <a:rPr lang="es-ES" sz="1600" dirty="0">
                <a:latin typeface="+mn-lt"/>
                <a:ea typeface="Times New Roman" panose="02020603050405020304" pitchFamily="18" charset="0"/>
              </a:rPr>
              <a:t> Regional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Rolhâo</a:t>
            </a:r>
            <a:r>
              <a:rPr lang="en-GB" sz="1600" dirty="0">
                <a:latin typeface="+mn-lt"/>
                <a:ea typeface="Times New Roman" panose="02020603050405020304" pitchFamily="18" charset="0"/>
              </a:rPr>
              <a:t> II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latin typeface="+mn-lt"/>
                <a:ea typeface="Times New Roman" panose="02020603050405020304" pitchFamily="18" charset="0"/>
              </a:rPr>
              <a:t>Tavira</a:t>
            </a:r>
            <a:endParaRPr lang="en-GB" sz="1600" dirty="0" smtClean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b="1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Spain</a:t>
            </a:r>
            <a:endParaRPr lang="en-US" sz="16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Al-Ama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Alcácer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Alfons</a:t>
            </a:r>
            <a:r>
              <a:rPr lang="en-GB" sz="1600" dirty="0">
                <a:latin typeface="+mn-lt"/>
                <a:ea typeface="Times New Roman" panose="02020603050405020304" pitchFamily="18" charset="0"/>
              </a:rPr>
              <a:t> Gregori-1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Alfons</a:t>
            </a:r>
            <a:r>
              <a:rPr lang="en-GB" sz="1600" dirty="0">
                <a:latin typeface="+mn-lt"/>
                <a:ea typeface="Times New Roman" panose="02020603050405020304" pitchFamily="18" charset="0"/>
              </a:rPr>
              <a:t> Gregori-2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Algerie</a:t>
            </a:r>
            <a:r>
              <a:rPr lang="en-GB" sz="1600" dirty="0">
                <a:latin typeface="+mn-lt"/>
                <a:ea typeface="Times New Roman" panose="02020603050405020304" pitchFamily="18" charset="0"/>
              </a:rPr>
              <a:t> (</a:t>
            </a: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Altea</a:t>
            </a:r>
            <a:r>
              <a:rPr lang="en-GB" sz="1600" dirty="0">
                <a:latin typeface="+mn-lt"/>
                <a:ea typeface="Times New Roman" panose="02020603050405020304" pitchFamily="18" charset="0"/>
              </a:rPr>
              <a:t>)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Algerie</a:t>
            </a:r>
            <a:r>
              <a:rPr lang="es-ES" sz="1600" dirty="0">
                <a:latin typeface="+mn-lt"/>
                <a:ea typeface="Times New Roman" panose="02020603050405020304" pitchFamily="18" charset="0"/>
              </a:rPr>
              <a:t> clon tardío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endParaRPr lang="en-US" sz="16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6298" y="595709"/>
            <a:ext cx="149079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Barret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Benimelli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Beniaratx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Borde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Cabelo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Cambrils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Chirlero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Cort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Cox</a:t>
            </a: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Cremaor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latin typeface="+mn-lt"/>
              </a:rPr>
              <a:t>Dama</a:t>
            </a:r>
            <a:endParaRPr lang="en-US" sz="16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</a:rPr>
              <a:t>Dulce </a:t>
            </a:r>
            <a:r>
              <a:rPr lang="en-US" sz="1600" dirty="0" err="1">
                <a:latin typeface="+mn-lt"/>
              </a:rPr>
              <a:t>Pera</a:t>
            </a: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Estrada Blanc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Estrada </a:t>
            </a:r>
            <a:r>
              <a:rPr lang="en-US" sz="1600" dirty="0" err="1">
                <a:latin typeface="+mn-lt"/>
              </a:rPr>
              <a:t>Groc</a:t>
            </a: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+mn-lt"/>
              </a:rPr>
              <a:t>Paco</a:t>
            </a:r>
            <a:r>
              <a:rPr lang="en-US" sz="1600" dirty="0">
                <a:latin typeface="+mn-lt"/>
              </a:rPr>
              <a:t> el Gordo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IRTA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Ismael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+mn-lt"/>
              </a:rPr>
              <a:t>Javierín</a:t>
            </a: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+mn-lt"/>
              </a:rPr>
              <a:t>Joaquín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Giner</a:t>
            </a: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Linares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+mn-lt"/>
              </a:rPr>
              <a:t>Magdal</a:t>
            </a:r>
            <a:endParaRPr lang="en-US" sz="1600" dirty="0">
              <a:latin typeface="+mn-lt"/>
            </a:endParaRPr>
          </a:p>
          <a:p>
            <a:pPr marL="115888" indent="-115888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+mn-lt"/>
              </a:rPr>
              <a:t>Magdal</a:t>
            </a:r>
            <a:r>
              <a:rPr lang="en-US" sz="1600" dirty="0">
                <a:latin typeface="+mn-lt"/>
              </a:rPr>
              <a:t> Carne </a:t>
            </a:r>
            <a:r>
              <a:rPr lang="en-US" sz="1600" dirty="0" smtClean="0">
                <a:latin typeface="+mn-lt"/>
              </a:rPr>
              <a:t>Blanca</a:t>
            </a:r>
            <a:endParaRPr lang="en-US" sz="1600" b="1" dirty="0" smtClean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4328" y="595709"/>
            <a:ext cx="15121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 smtClean="0">
                <a:latin typeface="+mn-lt"/>
                <a:ea typeface="Times New Roman" panose="02020603050405020304" pitchFamily="18" charset="0"/>
              </a:rPr>
              <a:t>Saguntí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Sally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Samper-1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Samper-2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Saval-1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Saval-2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Saval</a:t>
            </a:r>
            <a:r>
              <a:rPr lang="en-GB" sz="1600" dirty="0">
                <a:latin typeface="+mn-lt"/>
                <a:ea typeface="Times New Roman" panose="02020603050405020304" pitchFamily="18" charset="0"/>
              </a:rPr>
              <a:t> Moreno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Saval</a:t>
            </a:r>
            <a:r>
              <a:rPr lang="en-GB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Nerviado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Sisantanou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Siscar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Susana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Temprano de </a:t>
            </a: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Petrés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Toni </a:t>
            </a: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Tomaca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Vila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USA</a:t>
            </a:r>
            <a:endParaRPr lang="en-US" sz="16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s-ES" sz="1600" dirty="0" err="1">
                <a:latin typeface="+mn-lt"/>
                <a:ea typeface="Times New Roman" panose="02020603050405020304" pitchFamily="18" charset="0"/>
              </a:rPr>
              <a:t>Advance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Champagne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Golden Nugget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McBeth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Mrs Cooksey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 err="1">
                <a:latin typeface="+mn-lt"/>
                <a:ea typeface="Times New Roman" panose="02020603050405020304" pitchFamily="18" charset="0"/>
              </a:rPr>
              <a:t>Sabroso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26085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Vista White</a:t>
            </a:r>
            <a:endParaRPr lang="en-US" sz="1600" b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31800"/>
            <a:ext cx="7213600" cy="599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280" y="479715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n-lt"/>
              </a:rPr>
              <a:t>Fujian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 r="3046" b="4379"/>
          <a:stretch>
            <a:fillRect/>
          </a:stretch>
        </p:blipFill>
        <p:spPr bwMode="auto">
          <a:xfrm>
            <a:off x="185738" y="765175"/>
            <a:ext cx="308133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矩形 3"/>
          <p:cNvSpPr>
            <a:spLocks noChangeArrowheads="1"/>
          </p:cNvSpPr>
          <p:nvPr/>
        </p:nvSpPr>
        <p:spPr bwMode="auto">
          <a:xfrm>
            <a:off x="5724128" y="2084958"/>
            <a:ext cx="3384376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+mn-lt"/>
                <a:cs typeface="Times New Roman" pitchFamily="18" charset="0"/>
              </a:rPr>
              <a:t>Huangmi</a:t>
            </a:r>
            <a:r>
              <a:rPr lang="en-US" altLang="zh-CN" sz="1600" b="1" dirty="0">
                <a:latin typeface="+mn-lt"/>
                <a:cs typeface="Times New Roman" pitchFamily="18" charset="0"/>
              </a:rPr>
              <a:t> </a:t>
            </a: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Seedling, 2005, big fruit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63–121g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Whitish. Late,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late-April 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to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early-May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Edible rate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: 73%. TSS: 13%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pPr marL="168275" indent="-168275"/>
            <a:r>
              <a:rPr lang="en-US" altLang="zh-CN" sz="1400" b="1" dirty="0">
                <a:latin typeface="+mn-lt"/>
                <a:cs typeface="Times New Roman" pitchFamily="18" charset="0"/>
              </a:rPr>
              <a:t>Thick peel, easy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peel, resists 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fruit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cracking, 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rust, sunburn; good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storage &amp; transport</a:t>
            </a:r>
            <a:endParaRPr lang="zh-CN" altLang="en-US" sz="1400" b="1" dirty="0">
              <a:latin typeface="+mn-lt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/>
          <a:srcRect l="12253" t="7466" r="5812" b="12493"/>
          <a:stretch/>
        </p:blipFill>
        <p:spPr bwMode="auto">
          <a:xfrm>
            <a:off x="5724128" y="19050"/>
            <a:ext cx="2889250" cy="2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141663"/>
            <a:ext cx="35909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 l="5537" t="4437" r="5740" b="15041"/>
          <a:stretch>
            <a:fillRect/>
          </a:stretch>
        </p:blipFill>
        <p:spPr bwMode="auto">
          <a:xfrm>
            <a:off x="4716016" y="3527240"/>
            <a:ext cx="33328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-107950" y="1"/>
            <a:ext cx="5513388" cy="714356"/>
          </a:xfrm>
        </p:spPr>
        <p:txBody>
          <a:bodyPr/>
          <a:lstStyle/>
          <a:p>
            <a:r>
              <a:rPr lang="en-US" altLang="zh-CN" sz="3200" b="1" dirty="0" smtClean="0"/>
              <a:t>CHINA: Fujian Province</a:t>
            </a:r>
            <a:endParaRPr lang="en-US" altLang="zh-CN" sz="3200" dirty="0" smtClean="0"/>
          </a:p>
        </p:txBody>
      </p:sp>
      <p:sp>
        <p:nvSpPr>
          <p:cNvPr id="15367" name="矩形 1"/>
          <p:cNvSpPr>
            <a:spLocks noChangeArrowheads="1"/>
          </p:cNvSpPr>
          <p:nvPr/>
        </p:nvSpPr>
        <p:spPr bwMode="auto">
          <a:xfrm>
            <a:off x="3250064" y="827334"/>
            <a:ext cx="258445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Yanhong</a:t>
            </a:r>
            <a:r>
              <a:rPr lang="en-US" altLang="zh-CN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‘</a:t>
            </a:r>
            <a:r>
              <a:rPr lang="en-US" altLang="zh-CN" sz="1400" b="1" dirty="0" err="1">
                <a:latin typeface="+mn-lt"/>
                <a:ea typeface="+mn-ea"/>
              </a:rPr>
              <a:t>Jiefangzhong</a:t>
            </a:r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’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‘</a:t>
            </a:r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Gold Nugget</a:t>
            </a:r>
          </a:p>
          <a:p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2009, </a:t>
            </a:r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69g.</a:t>
            </a:r>
            <a:endParaRPr lang="en-US" altLang="zh-CN" sz="14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Orange, late, </a:t>
            </a:r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mid </a:t>
            </a:r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May</a:t>
            </a:r>
            <a:endParaRPr lang="en-US" altLang="zh-CN" sz="14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TSS :</a:t>
            </a:r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13.1%.</a:t>
            </a: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Disease resistance</a:t>
            </a:r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high yield</a:t>
            </a:r>
            <a:endParaRPr lang="zh-CN" altLang="en-US" b="1" dirty="0">
              <a:latin typeface="+mn-lt"/>
            </a:endParaRPr>
          </a:p>
        </p:txBody>
      </p:sp>
      <p:sp>
        <p:nvSpPr>
          <p:cNvPr id="15368" name="矩形 2"/>
          <p:cNvSpPr>
            <a:spLocks noChangeArrowheads="1"/>
          </p:cNvSpPr>
          <p:nvPr/>
        </p:nvSpPr>
        <p:spPr bwMode="auto">
          <a:xfrm>
            <a:off x="214312" y="5362575"/>
            <a:ext cx="41416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Changhong</a:t>
            </a:r>
            <a:r>
              <a:rPr lang="en-US" altLang="zh-CN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No.3                                                               </a:t>
            </a:r>
            <a:r>
              <a:rPr lang="en-US" altLang="zh-CN" sz="12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</a:t>
            </a: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Seedling, 1987, 50.1g. Yellowish</a:t>
            </a: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TSS: 8.9%</a:t>
            </a:r>
            <a:endParaRPr lang="en-US" altLang="zh-CN" sz="14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High yield, </a:t>
            </a:r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large fruit</a:t>
            </a:r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thick fresh, </a:t>
            </a:r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disease resistance</a:t>
            </a:r>
            <a:endParaRPr lang="en-US" altLang="zh-CN" sz="14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369" name="矩形 4"/>
          <p:cNvSpPr>
            <a:spLocks noChangeArrowheads="1"/>
          </p:cNvSpPr>
          <p:nvPr/>
        </p:nvSpPr>
        <p:spPr bwMode="auto">
          <a:xfrm>
            <a:off x="4645148" y="5627687"/>
            <a:ext cx="4463356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Zaozhong</a:t>
            </a:r>
            <a:r>
              <a:rPr lang="en-US" altLang="zh-CN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No.6 </a:t>
            </a:r>
            <a:endParaRPr lang="en-US" altLang="zh-CN" sz="16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‘</a:t>
            </a:r>
            <a:r>
              <a:rPr lang="en-US" altLang="zh-CN" sz="14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Jiefangzhong</a:t>
            </a:r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’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‘</a:t>
            </a:r>
            <a:r>
              <a:rPr lang="en-US" altLang="zh-CN" sz="1400" b="1" dirty="0" err="1" smtClean="0">
                <a:latin typeface="+mn-lt"/>
                <a:cs typeface="Times New Roman" pitchFamily="18" charset="0"/>
              </a:rPr>
              <a:t>Moriowase</a:t>
            </a:r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’, 1989</a:t>
            </a: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53–100g. Orange, Early (mid-April)</a:t>
            </a:r>
            <a:endParaRPr lang="en-US" altLang="zh-CN" sz="14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TSS: 11.9%. High yield</a:t>
            </a:r>
            <a:endParaRPr lang="zh-CN" altLang="en-US" sz="1400" b="1" dirty="0">
              <a:solidFill>
                <a:srgbClr val="000000"/>
              </a:solidFill>
              <a:latin typeface="+mn-lt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Melting, sweet, resistant to fruit rust </a:t>
            </a:r>
            <a:r>
              <a:rPr lang="en-US" altLang="zh-CN" sz="1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&amp; low </a:t>
            </a:r>
            <a:r>
              <a:rPr lang="en-US" altLang="zh-CN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8" grpId="0"/>
      <p:bldP spid="153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31800"/>
            <a:ext cx="7213600" cy="599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08304" y="4437112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+mn-lt"/>
              </a:rPr>
              <a:t>Zheijiang</a:t>
            </a:r>
            <a:r>
              <a:rPr lang="en-US" altLang="zh-CN" b="1" dirty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92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 rotWithShape="1">
          <a:blip r:embed="rId2"/>
          <a:srcRect l="3819" t="21239" r="2567" b="18231"/>
          <a:stretch/>
        </p:blipFill>
        <p:spPr bwMode="auto">
          <a:xfrm>
            <a:off x="646330" y="571481"/>
            <a:ext cx="3653184" cy="199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矩形 4"/>
          <p:cNvSpPr>
            <a:spLocks noChangeArrowheads="1"/>
          </p:cNvSpPr>
          <p:nvPr/>
        </p:nvSpPr>
        <p:spPr bwMode="auto">
          <a:xfrm>
            <a:off x="574892" y="2571744"/>
            <a:ext cx="39971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+mn-lt"/>
                <a:cs typeface="Times New Roman" pitchFamily="18" charset="0"/>
              </a:rPr>
              <a:t>Ninghaibai</a:t>
            </a:r>
            <a:r>
              <a:rPr lang="en-US" altLang="zh-CN" sz="1600" b="1" dirty="0">
                <a:latin typeface="+mn-lt"/>
                <a:cs typeface="Times New Roman" pitchFamily="18" charset="0"/>
              </a:rPr>
              <a:t> </a:t>
            </a:r>
            <a:endParaRPr lang="en-US" altLang="zh-CN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Seedling, 2004,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52g, Whitish</a:t>
            </a:r>
          </a:p>
          <a:p>
            <a:r>
              <a:rPr lang="en-US" altLang="zh-CN" sz="1400" b="1" dirty="0" smtClean="0">
                <a:latin typeface="+mn-lt"/>
                <a:cs typeface="Times New Roman" pitchFamily="18" charset="0"/>
              </a:rPr>
              <a:t>Late 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May to early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June. TSS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: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13–19%</a:t>
            </a:r>
            <a:endParaRPr lang="en-US" altLang="zh-CN" sz="1400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Quality: Melting </a:t>
            </a:r>
            <a:endParaRPr lang="en-US" altLang="zh-CN" sz="1400" dirty="0">
              <a:latin typeface="+mn-lt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9831" t="19983" r="5708" b="4681"/>
          <a:stretch>
            <a:fillRect/>
          </a:stretch>
        </p:blipFill>
        <p:spPr bwMode="auto">
          <a:xfrm>
            <a:off x="5389274" y="116632"/>
            <a:ext cx="33927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矩形 8"/>
          <p:cNvSpPr>
            <a:spLocks noChangeArrowheads="1"/>
          </p:cNvSpPr>
          <p:nvPr/>
        </p:nvSpPr>
        <p:spPr bwMode="auto">
          <a:xfrm>
            <a:off x="5389274" y="2459210"/>
            <a:ext cx="35404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+mn-lt"/>
                <a:cs typeface="Times New Roman" pitchFamily="18" charset="0"/>
              </a:rPr>
              <a:t>Libai</a:t>
            </a:r>
            <a:r>
              <a:rPr lang="en-US" altLang="zh-CN" sz="1600" b="1" dirty="0">
                <a:latin typeface="+mn-lt"/>
                <a:cs typeface="Times New Roman" pitchFamily="18" charset="0"/>
              </a:rPr>
              <a:t> </a:t>
            </a:r>
            <a:endParaRPr lang="en-US" altLang="zh-CN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Seedling,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1985, 45g, Whitish</a:t>
            </a:r>
          </a:p>
          <a:p>
            <a:r>
              <a:rPr lang="en-US" altLang="zh-CN" sz="1400" b="1" dirty="0" smtClean="0">
                <a:latin typeface="+mn-lt"/>
                <a:cs typeface="Times New Roman" pitchFamily="18" charset="0"/>
              </a:rPr>
              <a:t>Mid-late May. TSS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: 14.2, 79% edible</a:t>
            </a:r>
            <a:endParaRPr lang="en-US" altLang="zh-CN" sz="1400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Quality, tender, juicy, rich flavor</a:t>
            </a:r>
            <a:endParaRPr lang="en-US" altLang="zh-CN" sz="1400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Resistant to leaf spot, fruit rust, sunburn</a:t>
            </a:r>
            <a:endParaRPr lang="en-US" altLang="zh-CN" sz="1400" dirty="0">
              <a:latin typeface="+mn-lt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 l="49467"/>
          <a:stretch>
            <a:fillRect/>
          </a:stretch>
        </p:blipFill>
        <p:spPr bwMode="auto">
          <a:xfrm>
            <a:off x="721095" y="3577079"/>
            <a:ext cx="3525838" cy="24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矩形 5"/>
          <p:cNvSpPr>
            <a:spLocks noChangeArrowheads="1"/>
          </p:cNvSpPr>
          <p:nvPr/>
        </p:nvSpPr>
        <p:spPr bwMode="auto">
          <a:xfrm>
            <a:off x="717768" y="5842337"/>
            <a:ext cx="38576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+mn-lt"/>
                <a:cs typeface="Times New Roman" pitchFamily="18" charset="0"/>
              </a:rPr>
              <a:t>Subai</a:t>
            </a:r>
            <a:r>
              <a:rPr lang="en-US" altLang="zh-CN" sz="1600" b="1" dirty="0">
                <a:latin typeface="+mn-lt"/>
                <a:cs typeface="Times New Roman" pitchFamily="18" charset="0"/>
              </a:rPr>
              <a:t> No. 1</a:t>
            </a:r>
            <a:endParaRPr lang="en-US" altLang="zh-CN" sz="1600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Seedling, new.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41g, Whitish</a:t>
            </a:r>
          </a:p>
          <a:p>
            <a:r>
              <a:rPr lang="en-US" altLang="zh-CN" sz="1400" b="1" dirty="0" smtClean="0">
                <a:latin typeface="+mn-lt"/>
                <a:cs typeface="Times New Roman" pitchFamily="18" charset="0"/>
              </a:rPr>
              <a:t>Late 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(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early–mid 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June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). TSS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: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14.5%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Quality; high, juicy,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sweet-sour, long storage</a:t>
            </a:r>
            <a:endParaRPr lang="en-US" altLang="zh-CN" sz="1400" dirty="0">
              <a:latin typeface="+mn-lt"/>
              <a:cs typeface="Times New Roman" pitchFamily="18" charset="0"/>
            </a:endParaRPr>
          </a:p>
        </p:txBody>
      </p:sp>
      <p:sp>
        <p:nvSpPr>
          <p:cNvPr id="143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52478" cy="571481"/>
          </a:xfrm>
        </p:spPr>
        <p:txBody>
          <a:bodyPr/>
          <a:lstStyle/>
          <a:p>
            <a:r>
              <a:rPr lang="en-US" altLang="zh-CN" sz="2800" b="1" dirty="0" smtClean="0"/>
              <a:t>CHINA: </a:t>
            </a:r>
            <a:r>
              <a:rPr lang="en-US" altLang="zh-CN" sz="2800" b="1" dirty="0" err="1" smtClean="0"/>
              <a:t>Zheijiang</a:t>
            </a:r>
            <a:r>
              <a:rPr lang="en-US" altLang="zh-CN" sz="2800" b="1" dirty="0" smtClean="0"/>
              <a:t> Province</a:t>
            </a:r>
            <a:endParaRPr lang="en-US" altLang="zh-CN" sz="28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/>
          <a:srcRect l="-717" t="8923" r="717" b="3597"/>
          <a:stretch/>
        </p:blipFill>
        <p:spPr bwMode="auto">
          <a:xfrm>
            <a:off x="5052478" y="3766302"/>
            <a:ext cx="3286148" cy="189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5052478" y="5657740"/>
            <a:ext cx="333594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+mn-lt"/>
                <a:cs typeface="Times New Roman" pitchFamily="18" charset="0"/>
              </a:rPr>
              <a:t>Dahongpao</a:t>
            </a:r>
            <a:endParaRPr lang="en-US" altLang="zh-CN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 smtClean="0">
                <a:latin typeface="+mn-lt"/>
                <a:cs typeface="Times New Roman" pitchFamily="18" charset="0"/>
              </a:rPr>
              <a:t>Seedling, 1876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,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45–100g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 smtClean="0">
                <a:latin typeface="+mn-lt"/>
                <a:cs typeface="Times New Roman" pitchFamily="18" charset="0"/>
              </a:rPr>
              <a:t>Yellow-orange, late May, TSS: 11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%.</a:t>
            </a: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High yield, resistant to cold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&amp; drought</a:t>
            </a:r>
            <a:endParaRPr lang="en-US" altLang="zh-CN" sz="1400" b="1" dirty="0">
              <a:latin typeface="+mn-lt"/>
              <a:cs typeface="Times New Roman" pitchFamily="18" charset="0"/>
            </a:endParaRPr>
          </a:p>
          <a:p>
            <a:r>
              <a:rPr lang="en-US" altLang="zh-CN" sz="1400" b="1" dirty="0">
                <a:latin typeface="+mn-lt"/>
                <a:cs typeface="Times New Roman" pitchFamily="18" charset="0"/>
              </a:rPr>
              <a:t>Easy to  peel, thick </a:t>
            </a:r>
            <a:r>
              <a:rPr lang="en-US" altLang="zh-CN" sz="1400" b="1" dirty="0" smtClean="0">
                <a:latin typeface="+mn-lt"/>
                <a:cs typeface="Times New Roman" pitchFamily="18" charset="0"/>
              </a:rPr>
              <a:t>flesh</a:t>
            </a:r>
            <a:r>
              <a:rPr lang="en-US" altLang="zh-CN" sz="1400" b="1" dirty="0">
                <a:latin typeface="+mn-lt"/>
                <a:cs typeface="Times New Roman" pitchFamily="18" charset="0"/>
              </a:rPr>
              <a:t>, good quality.</a:t>
            </a:r>
            <a:endParaRPr lang="zh-CN" altLang="en-US" sz="14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31800"/>
            <a:ext cx="7213600" cy="599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1960" y="4221088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n-lt"/>
              </a:rPr>
              <a:t>Sichuan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3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8 - &amp;quot;CHINA: Zheijiang Province&amp;quot;&quot;/&gt;&lt;property id=&quot;20307&quot; value=&quot;256&quot;/&gt;&lt;/object&gt;&lt;object type=&quot;3&quot; unique_id=&quot;10013&quot;&gt;&lt;property id=&quot;20148&quot; value=&quot;5&quot;/&gt;&lt;property id=&quot;20300&quot; value=&quot;Slide 6 - &amp;quot;CHINA: Fujian Province&amp;quot;&quot;/&gt;&lt;property id=&quot;20307&quot; value=&quot;257&quot;/&gt;&lt;/object&gt;&lt;object type=&quot;3&quot; unique_id=&quot;10014&quot;&gt;&lt;property id=&quot;20148&quot; value=&quot;5&quot;/&gt;&lt;property id=&quot;20300&quot; value=&quot;Slide 10 - &amp;quot;CHINA: Sichuan Province&amp;quot;&quot;/&gt;&lt;property id=&quot;20307&quot; value=&quot;258&quot;/&gt;&lt;/object&gt;&lt;object type=&quot;3&quot; unique_id=&quot;10015&quot;&gt;&lt;property id=&quot;20148&quot; value=&quot;5&quot;/&gt;&lt;property id=&quot;20300&quot; value=&quot;Slide 12 - &amp;quot;CHINA: Anhui Province&amp;quot;&quot;/&gt;&lt;property id=&quot;20307&quot; value=&quot;259&quot;/&gt;&lt;/object&gt;&lt;object type=&quot;3&quot; unique_id=&quot;10053&quot;&gt;&lt;property id=&quot;20148&quot; value=&quot;5&quot;/&gt;&lt;property id=&quot;20300&quot; value=&quot;Slide 13 - &amp;quot;TURKEY&amp;quot;&quot;/&gt;&lt;property id=&quot;20307&quot; value=&quot;260&quot;/&gt;&lt;/object&gt;&lt;object type=&quot;3&quot; unique_id=&quot;10054&quot;&gt;&lt;property id=&quot;20148&quot; value=&quot;5&quot;/&gt;&lt;property id=&quot;20300&quot; value=&quot;Slide 14 - &amp;quot;ITALY (Sicily)&amp;quot;&quot;/&gt;&lt;property id=&quot;20307&quot; value=&quot;261&quot;/&gt;&lt;/object&gt;&lt;object type=&quot;3&quot; unique_id=&quot;10055&quot;&gt;&lt;property id=&quot;20148&quot; value=&quot;5&quot;/&gt;&lt;property id=&quot;20300&quot; value=&quot;Slide 15 - &amp;quot;ITALY (Sicily)&amp;quot;&quot;/&gt;&lt;property id=&quot;20307&quot; value=&quot;262&quot;/&gt;&lt;/object&gt;&lt;object type=&quot;3&quot; unique_id=&quot;10056&quot;&gt;&lt;property id=&quot;20148&quot; value=&quot;5&quot;/&gt;&lt;property id=&quot;20300&quot; value=&quot;Slide 16 - &amp;quot;SPAIN&amp;quot;&quot;/&gt;&lt;property id=&quot;20307&quot; value=&quot;263&quot;/&gt;&lt;/object&gt;&lt;object type=&quot;3&quot; unique_id=&quot;10097&quot;&gt;&lt;property id=&quot;20148&quot; value=&quot;5&quot;/&gt;&lt;property id=&quot;20300&quot; value=&quot;Slide 17 - &amp;quot;UNITED STATES (California)&amp;quot;&quot;/&gt;&lt;property id=&quot;20307&quot; value=&quot;264&quot;/&gt;&lt;/object&gt;&lt;object type=&quot;3&quot; unique_id=&quot;10175&quot;&gt;&lt;property id=&quot;20148&quot; value=&quot;5&quot;/&gt;&lt;property id=&quot;20300&quot; value=&quot;Slide 19 - &amp;quot;JAPAN (Kyushu)&amp;quot;&quot;/&gt;&lt;property id=&quot;20307&quot; value=&quot;265&quot;/&gt;&lt;/object&gt;&lt;object type=&quot;3&quot; unique_id=&quot;10176&quot;&gt;&lt;property id=&quot;20148&quot; value=&quot;5&quot;/&gt;&lt;property id=&quot;20300&quot; value=&quot;Slide 21&quot;/&gt;&lt;property id=&quot;20307&quot; value=&quot;266&quot;/&gt;&lt;/object&gt;&lt;object type=&quot;3&quot; unique_id=&quot;10302&quot;&gt;&lt;property id=&quot;20148&quot; value=&quot;5&quot;/&gt;&lt;property id=&quot;20300&quot; value=&quot;Slide 1 - &amp;quot;Important World Cultivars of Loquat&amp;quot;&quot;/&gt;&lt;property id=&quot;20307&quot; value=&quot;268&quot;/&gt;&lt;/object&gt;&lt;object type=&quot;3&quot; unique_id=&quot;10303&quot;&gt;&lt;property id=&quot;20148&quot; value=&quot;5&quot;/&gt;&lt;property id=&quot;20300&quot; value=&quot;Slide 2&quot;/&gt;&lt;property id=&quot;20307&quot; value=&quot;269&quot;/&gt;&lt;/object&gt;&lt;object type=&quot;3&quot; unique_id=&quot;10304&quot;&gt;&lt;property id=&quot;20148&quot; value=&quot;5&quot;/&gt;&lt;property id=&quot;20300&quot; value=&quot;Slide 3&quot;/&gt;&lt;property id=&quot;20307&quot; value=&quot;271&quot;/&gt;&lt;/object&gt;&lt;object type=&quot;3&quot; unique_id=&quot;10305&quot;&gt;&lt;property id=&quot;20148&quot; value=&quot;5&quot;/&gt;&lt;property id=&quot;20300&quot; value=&quot;Slide 24 - &amp;quot;Conclusion&amp;quot;&quot;/&gt;&lt;property id=&quot;20307&quot; value=&quot;270&quot;/&gt;&lt;/object&gt;&lt;object type=&quot;3&quot; unique_id=&quot;10378&quot;&gt;&lt;property id=&quot;20148&quot; value=&quot;5&quot;/&gt;&lt;property id=&quot;20300&quot; value=&quot;Slide 23&quot;/&gt;&lt;property id=&quot;20307&quot; value=&quot;272&quot;/&gt;&lt;/object&gt;&lt;object type=&quot;3&quot; unique_id=&quot;11574&quot;&gt;&lt;property id=&quot;20148&quot; value=&quot;5&quot;/&gt;&lt;property id=&quot;20300&quot; value=&quot;Slide 7&quot;/&gt;&lt;property id=&quot;20307&quot; value=&quot;273&quot;/&gt;&lt;/object&gt;&lt;object type=&quot;3&quot; unique_id=&quot;11575&quot;&gt;&lt;property id=&quot;20148&quot; value=&quot;5&quot;/&gt;&lt;property id=&quot;20300&quot; value=&quot;Slide 5&quot;/&gt;&lt;property id=&quot;20307&quot; value=&quot;274&quot;/&gt;&lt;/object&gt;&lt;object type=&quot;3&quot; unique_id=&quot;11576&quot;&gt;&lt;property id=&quot;20148&quot; value=&quot;5&quot;/&gt;&lt;property id=&quot;20300&quot; value=&quot;Slide 9&quot;/&gt;&lt;property id=&quot;20307&quot; value=&quot;275&quot;/&gt;&lt;/object&gt;&lt;object type=&quot;3&quot; unique_id=&quot;11577&quot;&gt;&lt;property id=&quot;20148&quot; value=&quot;5&quot;/&gt;&lt;property id=&quot;20300&quot; value=&quot;Slide 11&quot;/&gt;&lt;property id=&quot;20307&quot; value=&quot;276&quot;/&gt;&lt;/object&gt;&lt;object type=&quot;3&quot; unique_id=&quot;11671&quot;&gt;&lt;property id=&quot;20148&quot; value=&quot;5&quot;/&gt;&lt;property id=&quot;20300&quot; value=&quot;Slide 18 - &amp;quot;JAPAN (Honshu, Shikoku)&amp;quot;&quot;/&gt;&lt;property id=&quot;20307&quot; value=&quot;278&quot;/&gt;&lt;/object&gt;&lt;object type=&quot;3&quot; unique_id=&quot;11672&quot;&gt;&lt;property id=&quot;20148&quot; value=&quot;5&quot;/&gt;&lt;property id=&quot;20300&quot; value=&quot;Slide 20 - &amp;quot;JAPAN (Kyushu)&amp;quot;&quot;/&gt;&lt;property id=&quot;20307&quot; value=&quot;277&quot;/&gt;&lt;/object&gt;&lt;object type=&quot;3&quot; unique_id=&quot;11749&quot;&gt;&lt;property id=&quot;20148&quot; value=&quot;5&quot;/&gt;&lt;property id=&quot;20300&quot; value=&quot;Slide 4&quot;/&gt;&lt;property id=&quot;20307&quot; value=&quot;279&quot;/&gt;&lt;/object&gt;&lt;object type=&quot;3&quot; unique_id=&quot;11933&quot;&gt;&lt;property id=&quot;20148&quot; value=&quot;5&quot;/&gt;&lt;property id=&quot;20300&quot; value=&quot;Slide 22 - &amp;quot;ISRAEL&amp;quot;&quot;/&gt;&lt;property id=&quot;20307&quot; value=&quot;280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1140</Words>
  <Application>Microsoft Office PowerPoint</Application>
  <PresentationFormat>On-screen Show (4:3)</PresentationFormat>
  <Paragraphs>328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宋体</vt:lpstr>
      <vt:lpstr>Arial</vt:lpstr>
      <vt:lpstr>Calibri</vt:lpstr>
      <vt:lpstr>Times New Roman</vt:lpstr>
      <vt:lpstr>Office 主题</vt:lpstr>
      <vt:lpstr>Important World Cultivars of Loquat</vt:lpstr>
      <vt:lpstr>PowerPoint Presentation</vt:lpstr>
      <vt:lpstr>PowerPoint Presentation</vt:lpstr>
      <vt:lpstr>PowerPoint Presentation</vt:lpstr>
      <vt:lpstr>PowerPoint Presentation</vt:lpstr>
      <vt:lpstr>CHINA: Fujian Province</vt:lpstr>
      <vt:lpstr>PowerPoint Presentation</vt:lpstr>
      <vt:lpstr>CHINA: Zheijiang Province</vt:lpstr>
      <vt:lpstr>PowerPoint Presentation</vt:lpstr>
      <vt:lpstr>CHINA: Sichuan Province</vt:lpstr>
      <vt:lpstr>PowerPoint Presentation</vt:lpstr>
      <vt:lpstr>CHINA: Anhui Province</vt:lpstr>
      <vt:lpstr>TURKEY</vt:lpstr>
      <vt:lpstr>ITALY (Sicily)</vt:lpstr>
      <vt:lpstr>ITALY (Sicily)</vt:lpstr>
      <vt:lpstr>SPAIN</vt:lpstr>
      <vt:lpstr>UNITED STATES (California)</vt:lpstr>
      <vt:lpstr>JAPAN (Honshu, Shikoku)</vt:lpstr>
      <vt:lpstr>JAPAN (Kyushu)</vt:lpstr>
      <vt:lpstr>JAPAN (Kyushu)</vt:lpstr>
      <vt:lpstr>PowerPoint Presentation</vt:lpstr>
      <vt:lpstr>ISRAEL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Whipkey, Anna L</cp:lastModifiedBy>
  <cp:revision>90</cp:revision>
  <dcterms:created xsi:type="dcterms:W3CDTF">2014-02-12T00:21:12Z</dcterms:created>
  <dcterms:modified xsi:type="dcterms:W3CDTF">2014-05-06T13:14:12Z</dcterms:modified>
</cp:coreProperties>
</file>